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3" name="Shape 93"/>
          <p:cNvSpPr/>
          <p:nvPr>
            <p:ph type="sldImg"/>
          </p:nvPr>
        </p:nvSpPr>
        <p:spPr>
          <a:xfrm>
            <a:off x="1143000" y="685800"/>
            <a:ext cx="4572000" cy="3429000"/>
          </a:xfrm>
          <a:prstGeom prst="rect">
            <a:avLst/>
          </a:prstGeom>
        </p:spPr>
        <p:txBody>
          <a:bodyPr/>
          <a:lstStyle/>
          <a:p>
            <a:pPr/>
          </a:p>
        </p:txBody>
      </p:sp>
      <p:sp>
        <p:nvSpPr>
          <p:cNvPr id="94" name="Shape 9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pic>
        <p:nvPicPr>
          <p:cNvPr id="12" name="Picture 8" descr="Picture 8"/>
          <p:cNvPicPr>
            <a:picLocks noChangeAspect="1"/>
          </p:cNvPicPr>
          <p:nvPr/>
        </p:nvPicPr>
        <p:blipFill>
          <a:blip r:embed="rId2">
            <a:extLst/>
          </a:blip>
          <a:stretch>
            <a:fillRect/>
          </a:stretch>
        </p:blipFill>
        <p:spPr>
          <a:xfrm>
            <a:off x="0" y="-17009"/>
            <a:ext cx="12340943" cy="7053944"/>
          </a:xfrm>
          <a:prstGeom prst="rect">
            <a:avLst/>
          </a:prstGeom>
          <a:ln w="12700">
            <a:miter lim="400000"/>
          </a:ln>
        </p:spPr>
      </p:pic>
      <p:sp>
        <p:nvSpPr>
          <p:cNvPr id="13" name="Title Text"/>
          <p:cNvSpPr txBox="1"/>
          <p:nvPr>
            <p:ph type="title"/>
          </p:nvPr>
        </p:nvSpPr>
        <p:spPr>
          <a:xfrm>
            <a:off x="1524000" y="1122362"/>
            <a:ext cx="9144000" cy="2387601"/>
          </a:xfrm>
          <a:prstGeom prst="rect">
            <a:avLst/>
          </a:prstGeom>
        </p:spPr>
        <p:txBody>
          <a:bodyPr anchor="b"/>
          <a:lstStyle>
            <a:lvl1pPr algn="ctr">
              <a:defRPr sz="6000">
                <a:solidFill>
                  <a:srgbClr val="000000"/>
                </a:solidFill>
              </a:defRPr>
            </a:lvl1pPr>
          </a:lstStyle>
          <a:p>
            <a:pPr/>
            <a:r>
              <a:t>Title Text</a:t>
            </a:r>
          </a:p>
        </p:txBody>
      </p:sp>
      <p:sp>
        <p:nvSpPr>
          <p:cNvPr id="14"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solidFill>
                  <a:srgbClr val="000000"/>
                </a:solidFill>
              </a:defRPr>
            </a:lvl1pPr>
            <a:lvl2pPr marL="0" indent="457200" algn="ctr">
              <a:buSzTx/>
              <a:buFontTx/>
              <a:buNone/>
              <a:defRPr sz="2400">
                <a:solidFill>
                  <a:srgbClr val="000000"/>
                </a:solidFill>
              </a:defRPr>
            </a:lvl2pPr>
            <a:lvl3pPr marL="0" indent="914400" algn="ctr">
              <a:buSzTx/>
              <a:buFontTx/>
              <a:buNone/>
              <a:defRPr sz="2400">
                <a:solidFill>
                  <a:srgbClr val="000000"/>
                </a:solidFill>
              </a:defRPr>
            </a:lvl3pPr>
            <a:lvl4pPr marL="0" indent="1371600" algn="ctr">
              <a:buSzTx/>
              <a:buFontTx/>
              <a:buNone/>
              <a:defRPr sz="2400">
                <a:solidFill>
                  <a:srgbClr val="000000"/>
                </a:solidFill>
              </a:defRPr>
            </a:lvl4pPr>
            <a:lvl5pPr marL="0" indent="1828800" algn="ctr">
              <a:buSzTx/>
              <a:buFontTx/>
              <a:buNone/>
              <a:defRPr sz="24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2" name="Title Text"/>
          <p:cNvSpPr txBox="1"/>
          <p:nvPr>
            <p:ph type="title"/>
          </p:nvPr>
        </p:nvSpPr>
        <p:spPr>
          <a:prstGeom prst="rect">
            <a:avLst/>
          </a:prstGeom>
        </p:spPr>
        <p:txBody>
          <a:bodyPr/>
          <a:lstStyle/>
          <a:p>
            <a:pPr/>
            <a:r>
              <a:t>Title Text</a:t>
            </a:r>
          </a:p>
        </p:txBody>
      </p:sp>
      <p:sp>
        <p:nvSpPr>
          <p:cNvPr id="2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31" name="Title Text"/>
          <p:cNvSpPr txBox="1"/>
          <p:nvPr>
            <p:ph type="title"/>
          </p:nvPr>
        </p:nvSpPr>
        <p:spPr>
          <a:xfrm>
            <a:off x="831850" y="1709738"/>
            <a:ext cx="10515600" cy="2852737"/>
          </a:xfrm>
          <a:prstGeom prst="rect">
            <a:avLst/>
          </a:prstGeom>
        </p:spPr>
        <p:txBody>
          <a:bodyPr anchor="b"/>
          <a:lstStyle>
            <a:lvl1pPr>
              <a:defRPr sz="6000">
                <a:solidFill>
                  <a:srgbClr val="000000"/>
                </a:solidFill>
              </a:defRPr>
            </a:lvl1pPr>
          </a:lstStyle>
          <a:p>
            <a:pPr/>
            <a:r>
              <a:t>Title Text</a:t>
            </a:r>
          </a:p>
        </p:txBody>
      </p:sp>
      <p:sp>
        <p:nvSpPr>
          <p:cNvPr id="32"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sp>
        <p:nvSpPr>
          <p:cNvPr id="40" name="Title Text"/>
          <p:cNvSpPr txBox="1"/>
          <p:nvPr>
            <p:ph type="title"/>
          </p:nvPr>
        </p:nvSpPr>
        <p:spPr>
          <a:prstGeom prst="rect">
            <a:avLst/>
          </a:prstGeom>
        </p:spPr>
        <p:txBody>
          <a:bodyPr/>
          <a:lstStyle>
            <a:lvl1pPr>
              <a:defRPr>
                <a:solidFill>
                  <a:srgbClr val="000000"/>
                </a:solidFill>
              </a:defRPr>
            </a:lvl1pPr>
          </a:lstStyle>
          <a:p>
            <a:pPr/>
            <a:r>
              <a:t>Title Text</a:t>
            </a:r>
          </a:p>
        </p:txBody>
      </p:sp>
      <p:sp>
        <p:nvSpPr>
          <p:cNvPr id="41" name="Body Level One…"/>
          <p:cNvSpPr txBox="1"/>
          <p:nvPr>
            <p:ph type="body" sz="half" idx="1"/>
          </p:nvPr>
        </p:nvSpPr>
        <p:spPr>
          <a:xfrm>
            <a:off x="838200" y="1825625"/>
            <a:ext cx="5181600" cy="4351338"/>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sp>
        <p:nvSpPr>
          <p:cNvPr id="49" name="Title Text"/>
          <p:cNvSpPr txBox="1"/>
          <p:nvPr>
            <p:ph type="title"/>
          </p:nvPr>
        </p:nvSpPr>
        <p:spPr>
          <a:xfrm>
            <a:off x="839787" y="365125"/>
            <a:ext cx="10515601" cy="1325563"/>
          </a:xfrm>
          <a:prstGeom prst="rect">
            <a:avLst/>
          </a:prstGeom>
        </p:spPr>
        <p:txBody>
          <a:bodyPr/>
          <a:lstStyle>
            <a:lvl1pPr>
              <a:defRPr>
                <a:solidFill>
                  <a:srgbClr val="000000"/>
                </a:solidFill>
              </a:defRPr>
            </a:lvl1pPr>
          </a:lstStyle>
          <a:p>
            <a:pPr/>
            <a:r>
              <a:t>Title Text</a:t>
            </a:r>
          </a:p>
        </p:txBody>
      </p:sp>
      <p:sp>
        <p:nvSpPr>
          <p:cNvPr id="50"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solidFill>
                  <a:srgbClr val="000000"/>
                </a:solidFill>
              </a:defRPr>
            </a:lvl1pPr>
            <a:lvl2pPr marL="0" indent="457200">
              <a:buSzTx/>
              <a:buFontTx/>
              <a:buNone/>
              <a:defRPr b="1" sz="2400">
                <a:solidFill>
                  <a:srgbClr val="000000"/>
                </a:solidFill>
              </a:defRPr>
            </a:lvl2pPr>
            <a:lvl3pPr marL="0" indent="914400">
              <a:buSzTx/>
              <a:buFontTx/>
              <a:buNone/>
              <a:defRPr b="1" sz="2400">
                <a:solidFill>
                  <a:srgbClr val="000000"/>
                </a:solidFill>
              </a:defRPr>
            </a:lvl3pPr>
            <a:lvl4pPr marL="0" indent="1371600">
              <a:buSzTx/>
              <a:buFontTx/>
              <a:buNone/>
              <a:defRPr b="1" sz="2400">
                <a:solidFill>
                  <a:srgbClr val="000000"/>
                </a:solidFill>
              </a:defRPr>
            </a:lvl4pPr>
            <a:lvl5pPr marL="0" indent="1828800">
              <a:buSzTx/>
              <a:buFontTx/>
              <a:buNone/>
              <a:defRPr b="1" sz="24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51"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solidFill>
                  <a:srgbClr val="000000"/>
                </a:solidFill>
              </a:defRPr>
            </a:pPr>
          </a:p>
        </p:txBody>
      </p:sp>
      <p:sp>
        <p:nvSpPr>
          <p:cNvPr id="5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59" name="Title Text"/>
          <p:cNvSpPr txBox="1"/>
          <p:nvPr>
            <p:ph type="title"/>
          </p:nvPr>
        </p:nvSpPr>
        <p:spPr>
          <a:prstGeom prst="rect">
            <a:avLst/>
          </a:prstGeom>
        </p:spPr>
        <p:txBody>
          <a:bodyPr/>
          <a:lstStyle>
            <a:lvl1pPr>
              <a:defRPr>
                <a:solidFill>
                  <a:srgbClr val="000000"/>
                </a:solidFill>
              </a:defRPr>
            </a:lvl1pPr>
          </a:lstStyle>
          <a:p>
            <a:pPr/>
            <a:r>
              <a:t>Title Text</a:t>
            </a:r>
          </a:p>
        </p:txBody>
      </p:sp>
      <p:sp>
        <p:nvSpPr>
          <p:cNvPr id="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74" name="Title Text"/>
          <p:cNvSpPr txBox="1"/>
          <p:nvPr>
            <p:ph type="title"/>
          </p:nvPr>
        </p:nvSpPr>
        <p:spPr>
          <a:xfrm>
            <a:off x="839787" y="457200"/>
            <a:ext cx="3932239" cy="1600200"/>
          </a:xfrm>
          <a:prstGeom prst="rect">
            <a:avLst/>
          </a:prstGeom>
        </p:spPr>
        <p:txBody>
          <a:bodyPr anchor="b"/>
          <a:lstStyle>
            <a:lvl1pPr>
              <a:defRPr sz="3200">
                <a:solidFill>
                  <a:srgbClr val="000000"/>
                </a:solidFill>
              </a:defRPr>
            </a:lvl1pPr>
          </a:lstStyle>
          <a:p>
            <a:pPr/>
            <a:r>
              <a:t>Title Text</a:t>
            </a:r>
          </a:p>
        </p:txBody>
      </p:sp>
      <p:sp>
        <p:nvSpPr>
          <p:cNvPr id="75" name="Body Level One…"/>
          <p:cNvSpPr txBox="1"/>
          <p:nvPr>
            <p:ph type="body" sz="half" idx="1"/>
          </p:nvPr>
        </p:nvSpPr>
        <p:spPr>
          <a:xfrm>
            <a:off x="5183187" y="987425"/>
            <a:ext cx="6172201" cy="4873625"/>
          </a:xfrm>
          <a:prstGeom prst="rect">
            <a:avLst/>
          </a:prstGeom>
        </p:spPr>
        <p:txBody>
          <a:bodyPr/>
          <a:lstStyle>
            <a:lvl1pPr>
              <a:defRPr sz="3200">
                <a:solidFill>
                  <a:srgbClr val="000000"/>
                </a:solidFill>
              </a:defRPr>
            </a:lvl1pPr>
            <a:lvl2pPr marL="718457" indent="-261257">
              <a:defRPr sz="3200">
                <a:solidFill>
                  <a:srgbClr val="000000"/>
                </a:solidFill>
              </a:defRPr>
            </a:lvl2pPr>
            <a:lvl3pPr marL="1219200" indent="-304800">
              <a:defRPr sz="3200">
                <a:solidFill>
                  <a:srgbClr val="000000"/>
                </a:solidFill>
              </a:defRPr>
            </a:lvl3pPr>
            <a:lvl4pPr marL="1737360" indent="-365760">
              <a:defRPr sz="3200">
                <a:solidFill>
                  <a:srgbClr val="000000"/>
                </a:solidFill>
              </a:defRPr>
            </a:lvl4pPr>
            <a:lvl5pPr marL="2194560" indent="-365760">
              <a:defRPr sz="32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76" name="Text Placeholder 3"/>
          <p:cNvSpPr/>
          <p:nvPr>
            <p:ph type="body" sz="quarter" idx="21"/>
          </p:nvPr>
        </p:nvSpPr>
        <p:spPr>
          <a:xfrm>
            <a:off x="839787" y="2057400"/>
            <a:ext cx="3932238" cy="3811588"/>
          </a:xfrm>
          <a:prstGeom prst="rect">
            <a:avLst/>
          </a:prstGeom>
        </p:spPr>
        <p:txBody>
          <a:bodyPr/>
          <a:lstStyle/>
          <a:p>
            <a:pPr marL="0" indent="0">
              <a:buSzTx/>
              <a:buFontTx/>
              <a:buNone/>
              <a:defRPr sz="1600">
                <a:solidFill>
                  <a:srgbClr val="000000"/>
                </a:solidFill>
              </a:defRPr>
            </a:pP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84" name="Title Text"/>
          <p:cNvSpPr txBox="1"/>
          <p:nvPr>
            <p:ph type="title"/>
          </p:nvPr>
        </p:nvSpPr>
        <p:spPr>
          <a:xfrm>
            <a:off x="839787" y="457200"/>
            <a:ext cx="3932239" cy="1600200"/>
          </a:xfrm>
          <a:prstGeom prst="rect">
            <a:avLst/>
          </a:prstGeom>
        </p:spPr>
        <p:txBody>
          <a:bodyPr anchor="b"/>
          <a:lstStyle>
            <a:lvl1pPr>
              <a:defRPr sz="3200">
                <a:solidFill>
                  <a:srgbClr val="000000"/>
                </a:solidFill>
              </a:defRPr>
            </a:lvl1pPr>
          </a:lstStyle>
          <a:p>
            <a:pPr/>
            <a:r>
              <a:t>Title Text</a:t>
            </a:r>
          </a:p>
        </p:txBody>
      </p:sp>
      <p:sp>
        <p:nvSpPr>
          <p:cNvPr id="85"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86"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solidFill>
                  <a:srgbClr val="000000"/>
                </a:solidFill>
              </a:defRPr>
            </a:lvl1pPr>
            <a:lvl2pPr marL="0" indent="457200">
              <a:buSzTx/>
              <a:buFontTx/>
              <a:buNone/>
              <a:defRPr sz="1600">
                <a:solidFill>
                  <a:srgbClr val="000000"/>
                </a:solidFill>
              </a:defRPr>
            </a:lvl2pPr>
            <a:lvl3pPr marL="0" indent="914400">
              <a:buSzTx/>
              <a:buFontTx/>
              <a:buNone/>
              <a:defRPr sz="1600">
                <a:solidFill>
                  <a:srgbClr val="000000"/>
                </a:solidFill>
              </a:defRPr>
            </a:lvl3pPr>
            <a:lvl4pPr marL="0" indent="1371600">
              <a:buSzTx/>
              <a:buFontTx/>
              <a:buNone/>
              <a:defRPr sz="1600">
                <a:solidFill>
                  <a:srgbClr val="000000"/>
                </a:solidFill>
              </a:defRPr>
            </a:lvl4pPr>
            <a:lvl5pPr marL="0" indent="1828800">
              <a:buSzTx/>
              <a:buFontTx/>
              <a:buNone/>
              <a:defRPr sz="16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Picture 9" descr="Picture 9"/>
          <p:cNvPicPr>
            <a:picLocks noChangeAspect="1"/>
          </p:cNvPicPr>
          <p:nvPr/>
        </p:nvPicPr>
        <p:blipFill>
          <a:blip r:embed="rId2">
            <a:extLst/>
          </a:blip>
          <a:stretch>
            <a:fillRect/>
          </a:stretch>
        </p:blipFill>
        <p:spPr>
          <a:xfrm>
            <a:off x="0" y="-3313"/>
            <a:ext cx="12192000" cy="6864626"/>
          </a:xfrm>
          <a:prstGeom prst="rect">
            <a:avLst/>
          </a:prstGeom>
          <a:ln w="12700">
            <a:miter lim="400000"/>
          </a:ln>
        </p:spPr>
      </p:pic>
      <p:sp>
        <p:nvSpPr>
          <p:cNvPr id="3"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4"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FFFFFF"/>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FFFFFF"/>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FFFFFF"/>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FFFFFF"/>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FFFFFF"/>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FFFFFF"/>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FFFFFF"/>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FFFFFF"/>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FFFFFF"/>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FFFFFF"/>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6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6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 name="Title 1"/>
          <p:cNvSpPr txBox="1"/>
          <p:nvPr>
            <p:ph type="ctrTitle"/>
          </p:nvPr>
        </p:nvSpPr>
        <p:spPr>
          <a:xfrm>
            <a:off x="6335481" y="2089649"/>
            <a:ext cx="5421086" cy="2387601"/>
          </a:xfrm>
          <a:prstGeom prst="rect">
            <a:avLst/>
          </a:prstGeom>
        </p:spPr>
        <p:txBody>
          <a:bodyPr/>
          <a:lstStyle/>
          <a:p>
            <a:pPr defTabSz="667512">
              <a:defRPr sz="4672">
                <a:solidFill>
                  <a:srgbClr val="FFFFFF"/>
                </a:solidFill>
              </a:defRPr>
            </a:pPr>
            <a:r>
              <a:t>Israel, Current Events, and Eschatology</a:t>
            </a:r>
            <a:br/>
            <a:r>
              <a:rPr sz="3942"/>
              <a:t>Part I</a:t>
            </a:r>
          </a:p>
        </p:txBody>
      </p:sp>
      <p:sp>
        <p:nvSpPr>
          <p:cNvPr id="97" name="Subtitle 2"/>
          <p:cNvSpPr txBox="1"/>
          <p:nvPr>
            <p:ph type="subTitle" sz="quarter" idx="1"/>
          </p:nvPr>
        </p:nvSpPr>
        <p:spPr>
          <a:xfrm>
            <a:off x="6879766" y="4843009"/>
            <a:ext cx="4332516" cy="1655762"/>
          </a:xfrm>
          <a:prstGeom prst="rect">
            <a:avLst/>
          </a:prstGeom>
        </p:spPr>
        <p:txBody>
          <a:bodyPr/>
          <a:lstStyle/>
          <a:p>
            <a:pPr>
              <a:defRPr sz="4400">
                <a:solidFill>
                  <a:srgbClr val="FFFFFF"/>
                </a:solidFill>
              </a:defRPr>
            </a:pPr>
            <a:r>
              <a:t>Who is </a:t>
            </a:r>
            <a:r>
              <a:rPr sz="6600"/>
              <a:t>Israel</a:t>
            </a:r>
            <a:r>
              <a:t>?</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Title 1"/>
          <p:cNvSpPr txBox="1"/>
          <p:nvPr>
            <p:ph type="title"/>
          </p:nvPr>
        </p:nvSpPr>
        <p:spPr>
          <a:xfrm>
            <a:off x="400472" y="442248"/>
            <a:ext cx="10515601" cy="4804603"/>
          </a:xfrm>
          <a:prstGeom prst="rect">
            <a:avLst/>
          </a:prstGeom>
        </p:spPr>
        <p:txBody>
          <a:bodyPr/>
          <a:lstStyle/>
          <a:p>
            <a:pPr defTabSz="896111">
              <a:defRPr sz="5292"/>
            </a:pPr>
            <a:r>
              <a:t>Genesis 39:14  </a:t>
            </a:r>
            <a:r>
              <a:rPr i="1"/>
              <a:t>“14 That she called unto the men of her house, and spake unto them, saying, See, he hath brought in an </a:t>
            </a:r>
            <a:r>
              <a:rPr i="1" u="sng"/>
              <a:t>Hebrew</a:t>
            </a:r>
            <a:r>
              <a:rPr i="1"/>
              <a:t> unto us to mock us; he came in unto me to lie with me, and I cried with a loud voice:”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Title 1"/>
          <p:cNvSpPr txBox="1"/>
          <p:nvPr>
            <p:ph type="title"/>
          </p:nvPr>
        </p:nvSpPr>
        <p:spPr>
          <a:xfrm>
            <a:off x="619336" y="602976"/>
            <a:ext cx="10515601" cy="4580006"/>
          </a:xfrm>
          <a:prstGeom prst="rect">
            <a:avLst/>
          </a:prstGeom>
        </p:spPr>
        <p:txBody>
          <a:bodyPr/>
          <a:lstStyle/>
          <a:p>
            <a:pPr algn="ctr">
              <a:defRPr sz="5400"/>
            </a:pPr>
            <a:r>
              <a:t>‘Hebrew’ in the N.T.</a:t>
            </a:r>
            <a:br/>
            <a:r>
              <a:t>The majority of NT references have to do with language when used in singular and in the plural (Hebrews) have to do with nationality.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Title 1"/>
          <p:cNvSpPr txBox="1"/>
          <p:nvPr>
            <p:ph type="title"/>
          </p:nvPr>
        </p:nvSpPr>
        <p:spPr>
          <a:xfrm>
            <a:off x="838200" y="2766217"/>
            <a:ext cx="10515600" cy="1325564"/>
          </a:xfrm>
          <a:prstGeom prst="rect">
            <a:avLst/>
          </a:prstGeom>
        </p:spPr>
        <p:txBody>
          <a:bodyPr/>
          <a:lstStyle/>
          <a:p>
            <a:pPr algn="ctr">
              <a:defRPr sz="6000"/>
            </a:pPr>
            <a:r>
              <a:t>2</a:t>
            </a:r>
            <a:r>
              <a:rPr baseline="30000"/>
              <a:t>nd</a:t>
            </a:r>
            <a:r>
              <a:t> Term – ‘Israel’</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Title 1"/>
          <p:cNvSpPr txBox="1"/>
          <p:nvPr>
            <p:ph type="title"/>
          </p:nvPr>
        </p:nvSpPr>
        <p:spPr>
          <a:xfrm>
            <a:off x="163285" y="408213"/>
            <a:ext cx="11821887" cy="6123216"/>
          </a:xfrm>
          <a:prstGeom prst="rect">
            <a:avLst/>
          </a:prstGeom>
        </p:spPr>
        <p:txBody>
          <a:bodyPr/>
          <a:lstStyle/>
          <a:p>
            <a:pPr defTabSz="832104">
              <a:defRPr sz="3276"/>
            </a:pPr>
            <a:r>
              <a:t>The terms Israel and Israelite are referenced </a:t>
            </a:r>
            <a:r>
              <a:rPr u="sng"/>
              <a:t>more than any other term</a:t>
            </a:r>
            <a:r>
              <a:t> for this chosen people used in the Bible. (2576 matches - Israel) </a:t>
            </a:r>
            <a:br/>
            <a:br/>
            <a:r>
              <a:rPr sz="3549"/>
              <a:t>Hebrew (26 times) Hebrews (22 times) </a:t>
            </a:r>
            <a:br>
              <a:rPr sz="3549"/>
            </a:br>
            <a:r>
              <a:rPr sz="3549"/>
              <a:t>= </a:t>
            </a:r>
            <a:r>
              <a:rPr sz="3549" u="sng"/>
              <a:t>48 times</a:t>
            </a:r>
            <a:br>
              <a:rPr sz="3549" u="sng"/>
            </a:br>
            <a:r>
              <a:rPr sz="3549" u="sng"/>
              <a:t> </a:t>
            </a:r>
            <a:r>
              <a:rPr sz="3549">
                <a:latin typeface="+mj-lt"/>
                <a:ea typeface="+mj-ea"/>
                <a:cs typeface="+mj-cs"/>
                <a:sym typeface="Helvetica"/>
              </a:rPr>
              <a:t>‌</a:t>
            </a:r>
            <a:r>
              <a:rPr sz="3549"/>
              <a:t>Jew (32 times) Jews (257 times) </a:t>
            </a:r>
            <a:br>
              <a:rPr sz="3549"/>
            </a:br>
            <a:r>
              <a:rPr sz="3549"/>
              <a:t>= </a:t>
            </a:r>
            <a:r>
              <a:rPr sz="3549" u="sng"/>
              <a:t>289 times</a:t>
            </a:r>
            <a:br>
              <a:rPr sz="3549" u="sng"/>
            </a:br>
            <a:r>
              <a:rPr sz="3549" u="sng"/>
              <a:t> </a:t>
            </a:r>
            <a:r>
              <a:rPr sz="3549">
                <a:latin typeface="+mj-lt"/>
                <a:ea typeface="+mj-ea"/>
                <a:cs typeface="+mj-cs"/>
                <a:sym typeface="Helvetica"/>
              </a:rPr>
              <a:t>‌</a:t>
            </a:r>
            <a:r>
              <a:rPr sz="3549"/>
              <a:t>Israel (2576 times) Israelite (4 times) </a:t>
            </a:r>
            <a:br>
              <a:rPr sz="3549"/>
            </a:br>
            <a:r>
              <a:rPr sz="3549"/>
              <a:t>= </a:t>
            </a:r>
            <a:r>
              <a:rPr sz="3549" u="sng"/>
              <a:t>2580 times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Content Placeholder 2"/>
          <p:cNvSpPr txBox="1"/>
          <p:nvPr>
            <p:ph type="body" idx="1"/>
          </p:nvPr>
        </p:nvSpPr>
        <p:spPr>
          <a:xfrm>
            <a:off x="386443" y="568325"/>
            <a:ext cx="11342914" cy="4351338"/>
          </a:xfrm>
          <a:prstGeom prst="rect">
            <a:avLst/>
          </a:prstGeom>
        </p:spPr>
        <p:txBody>
          <a:bodyPr/>
          <a:lstStyle/>
          <a:p>
            <a:pPr marL="0" indent="0" algn="just" defTabSz="859536">
              <a:lnSpc>
                <a:spcPct val="81000"/>
              </a:lnSpc>
              <a:spcBef>
                <a:spcPts val="900"/>
              </a:spcBef>
              <a:buSzTx/>
              <a:buNone/>
              <a:defRPr sz="3384"/>
            </a:pPr>
            <a:r>
              <a:t>Israel as defined by God’s Word as ‘Prince with God.’ </a:t>
            </a:r>
          </a:p>
          <a:p>
            <a:pPr marL="0" indent="0" algn="just" defTabSz="859536">
              <a:lnSpc>
                <a:spcPct val="81000"/>
              </a:lnSpc>
              <a:spcBef>
                <a:spcPts val="900"/>
              </a:spcBef>
              <a:buSzTx/>
              <a:buNone/>
              <a:defRPr sz="3384"/>
            </a:pPr>
          </a:p>
          <a:p>
            <a:pPr marL="0" indent="0" algn="just" defTabSz="859536">
              <a:lnSpc>
                <a:spcPct val="81000"/>
              </a:lnSpc>
              <a:spcBef>
                <a:spcPts val="900"/>
              </a:spcBef>
              <a:buSzTx/>
              <a:buNone/>
              <a:defRPr sz="3384"/>
            </a:pPr>
            <a:r>
              <a:t>Genesis 32:28 </a:t>
            </a:r>
            <a:r>
              <a:rPr i="1" sz="4136"/>
              <a:t>“</a:t>
            </a:r>
            <a:r>
              <a:rPr i="1"/>
              <a:t>And he said, Thy name shall be called no more Jacob, but Israel: </a:t>
            </a:r>
            <a:r>
              <a:rPr b="1" i="1"/>
              <a:t>for as a prince hast thou power with God and with men</a:t>
            </a:r>
            <a:r>
              <a:rPr i="1"/>
              <a:t>, and hast prevailed.”</a:t>
            </a:r>
            <a:endParaRPr i="1"/>
          </a:p>
          <a:p>
            <a:pPr marL="0" indent="0" algn="just" defTabSz="859536">
              <a:lnSpc>
                <a:spcPct val="81000"/>
              </a:lnSpc>
              <a:spcBef>
                <a:spcPts val="900"/>
              </a:spcBef>
              <a:buSzTx/>
              <a:buNone/>
              <a:defRPr sz="3384"/>
            </a:pPr>
          </a:p>
          <a:p>
            <a:pPr marL="0" indent="0" algn="just" defTabSz="859536">
              <a:lnSpc>
                <a:spcPct val="81000"/>
              </a:lnSpc>
              <a:spcBef>
                <a:spcPts val="900"/>
              </a:spcBef>
              <a:buSzTx/>
              <a:buNone/>
              <a:defRPr sz="3384"/>
            </a:pPr>
            <a:r>
              <a:t>It is a compound of two words ‘power as a prince’ (</a:t>
            </a:r>
            <a:r>
              <a:rPr>
                <a:latin typeface="+mj-lt"/>
                <a:ea typeface="+mj-ea"/>
                <a:cs typeface="+mj-cs"/>
                <a:sym typeface="Helvetica"/>
              </a:rPr>
              <a:t>שׂרה </a:t>
            </a:r>
            <a:r>
              <a:t>- </a:t>
            </a:r>
            <a:r>
              <a:t>śârâh) and ‘God.’ (</a:t>
            </a:r>
            <a:r>
              <a:rPr>
                <a:latin typeface="+mj-lt"/>
                <a:ea typeface="+mj-ea"/>
                <a:cs typeface="+mj-cs"/>
                <a:sym typeface="Helvetica"/>
              </a:rPr>
              <a:t>אֵל </a:t>
            </a:r>
            <a:r>
              <a:t>- </a:t>
            </a:r>
            <a:r>
              <a:t>el)</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Title 1"/>
          <p:cNvSpPr txBox="1"/>
          <p:nvPr>
            <p:ph type="title"/>
          </p:nvPr>
        </p:nvSpPr>
        <p:spPr>
          <a:xfrm>
            <a:off x="146956" y="1357861"/>
            <a:ext cx="11821887" cy="6123216"/>
          </a:xfrm>
          <a:prstGeom prst="rect">
            <a:avLst/>
          </a:prstGeom>
        </p:spPr>
        <p:txBody>
          <a:bodyPr/>
          <a:lstStyle/>
          <a:p>
            <a:pPr>
              <a:defRPr sz="4000"/>
            </a:pPr>
            <a:r>
              <a:t>Abraham </a:t>
            </a:r>
            <a:r>
              <a:rPr>
                <a:latin typeface="Wingdings"/>
                <a:ea typeface="Wingdings"/>
                <a:cs typeface="Wingdings"/>
                <a:sym typeface="Wingdings"/>
              </a:rPr>
              <a:t> </a:t>
            </a:r>
            <a:r>
              <a:t>Isaac</a:t>
            </a:r>
            <a:r>
              <a:rPr>
                <a:latin typeface="Wingdings"/>
                <a:ea typeface="Wingdings"/>
                <a:cs typeface="Wingdings"/>
                <a:sym typeface="Wingdings"/>
              </a:rPr>
              <a:t> </a:t>
            </a:r>
            <a:r>
              <a:t>Jacob (Israel)</a:t>
            </a:r>
          </a:p>
        </p:txBody>
      </p:sp>
      <p:sp>
        <p:nvSpPr>
          <p:cNvPr id="197" name="TextBox 2"/>
          <p:cNvSpPr txBox="1"/>
          <p:nvPr/>
        </p:nvSpPr>
        <p:spPr>
          <a:xfrm>
            <a:off x="7899762" y="797509"/>
            <a:ext cx="3500847" cy="519455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800">
                <a:solidFill>
                  <a:srgbClr val="FFFFFF"/>
                </a:solidFill>
              </a:defRPr>
            </a:pPr>
            <a:r>
              <a:t>1 Reuben</a:t>
            </a:r>
          </a:p>
          <a:p>
            <a:pPr>
              <a:defRPr b="1" sz="2800">
                <a:solidFill>
                  <a:srgbClr val="FFFFFF"/>
                </a:solidFill>
              </a:defRPr>
            </a:pPr>
            <a:r>
              <a:t>2 Simeon</a:t>
            </a:r>
          </a:p>
          <a:p>
            <a:pPr>
              <a:defRPr b="1" sz="2800">
                <a:solidFill>
                  <a:srgbClr val="FFFFFF"/>
                </a:solidFill>
              </a:defRPr>
            </a:pPr>
            <a:r>
              <a:t>3 Levi</a:t>
            </a:r>
          </a:p>
          <a:p>
            <a:pPr>
              <a:defRPr b="1" sz="2800">
                <a:solidFill>
                  <a:srgbClr val="FFFFFF"/>
                </a:solidFill>
              </a:defRPr>
            </a:pPr>
            <a:r>
              <a:t>4 Judah</a:t>
            </a:r>
          </a:p>
          <a:p>
            <a:pPr>
              <a:defRPr b="1" sz="2800">
                <a:solidFill>
                  <a:srgbClr val="FFFFFF"/>
                </a:solidFill>
              </a:defRPr>
            </a:pPr>
            <a:r>
              <a:t>5 Zebulun</a:t>
            </a:r>
          </a:p>
          <a:p>
            <a:pPr>
              <a:defRPr b="1" sz="2800">
                <a:solidFill>
                  <a:srgbClr val="FFFFFF"/>
                </a:solidFill>
              </a:defRPr>
            </a:pPr>
            <a:r>
              <a:t>6 Issachar</a:t>
            </a:r>
          </a:p>
          <a:p>
            <a:pPr>
              <a:defRPr b="1" sz="2800">
                <a:solidFill>
                  <a:srgbClr val="FFFFFF"/>
                </a:solidFill>
              </a:defRPr>
            </a:pPr>
            <a:r>
              <a:t>7 Dan</a:t>
            </a:r>
          </a:p>
          <a:p>
            <a:pPr>
              <a:defRPr b="1" sz="2800">
                <a:solidFill>
                  <a:srgbClr val="FFFFFF"/>
                </a:solidFill>
              </a:defRPr>
            </a:pPr>
            <a:r>
              <a:t>8 Gad</a:t>
            </a:r>
          </a:p>
          <a:p>
            <a:pPr>
              <a:defRPr b="1" sz="2800">
                <a:solidFill>
                  <a:srgbClr val="FFFFFF"/>
                </a:solidFill>
              </a:defRPr>
            </a:pPr>
            <a:r>
              <a:t>9 Asher</a:t>
            </a:r>
          </a:p>
          <a:p>
            <a:pPr>
              <a:defRPr b="1" sz="2800">
                <a:solidFill>
                  <a:srgbClr val="FFFFFF"/>
                </a:solidFill>
              </a:defRPr>
            </a:pPr>
            <a:r>
              <a:t>10 Naphtali</a:t>
            </a:r>
          </a:p>
          <a:p>
            <a:pPr>
              <a:defRPr b="1" sz="2800">
                <a:solidFill>
                  <a:srgbClr val="FFFFFF"/>
                </a:solidFill>
              </a:defRPr>
            </a:pPr>
            <a:r>
              <a:t>11 Joseph</a:t>
            </a:r>
          </a:p>
          <a:p>
            <a:pPr>
              <a:defRPr b="1" sz="2800">
                <a:solidFill>
                  <a:srgbClr val="FFFFFF"/>
                </a:solidFill>
              </a:defRPr>
            </a:pPr>
            <a:r>
              <a:t>12 Benjamin</a:t>
            </a:r>
          </a:p>
        </p:txBody>
      </p:sp>
      <p:sp>
        <p:nvSpPr>
          <p:cNvPr id="198" name="TextBox 3"/>
          <p:cNvSpPr txBox="1"/>
          <p:nvPr/>
        </p:nvSpPr>
        <p:spPr>
          <a:xfrm>
            <a:off x="402225" y="337846"/>
            <a:ext cx="6750234" cy="346735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2800">
                <a:solidFill>
                  <a:srgbClr val="FFFFFF"/>
                </a:solidFill>
              </a:defRPr>
            </a:pPr>
            <a:r>
              <a:t>There are about </a:t>
            </a:r>
            <a:r>
              <a:rPr u="sng"/>
              <a:t>29 different lists </a:t>
            </a:r>
            <a:r>
              <a:t>of the tribes of Israel. </a:t>
            </a:r>
          </a:p>
          <a:p>
            <a:pPr algn="just">
              <a:defRPr b="1" sz="2800">
                <a:solidFill>
                  <a:srgbClr val="FFFFFF"/>
                </a:solidFill>
              </a:defRPr>
            </a:pPr>
          </a:p>
          <a:p>
            <a:pPr algn="just">
              <a:defRPr b="1" sz="2800">
                <a:solidFill>
                  <a:srgbClr val="FFFFFF"/>
                </a:solidFill>
              </a:defRPr>
            </a:pPr>
            <a:r>
              <a:t>Believe it or not there is actually 14 reckoned, though 12 are listed. Levi often is omitted. Remember Ephraim and Manasseh were reckoned to Israel because of Joseph. But original heads there are twelve.</a:t>
            </a:r>
          </a:p>
        </p:txBody>
      </p:sp>
      <p:sp>
        <p:nvSpPr>
          <p:cNvPr id="199" name="Straight Connector 5"/>
          <p:cNvSpPr/>
          <p:nvPr/>
        </p:nvSpPr>
        <p:spPr>
          <a:xfrm flipH="1">
            <a:off x="7576456" y="1077684"/>
            <a:ext cx="277587" cy="1"/>
          </a:xfrm>
          <a:prstGeom prst="line">
            <a:avLst/>
          </a:prstGeom>
          <a:ln w="57150">
            <a:solidFill>
              <a:srgbClr val="FFFFFF"/>
            </a:solidFill>
            <a:miter/>
          </a:ln>
        </p:spPr>
        <p:txBody>
          <a:bodyPr lIns="45719" rIns="45719"/>
          <a:lstStyle/>
          <a:p>
            <a:pPr/>
          </a:p>
        </p:txBody>
      </p:sp>
      <p:sp>
        <p:nvSpPr>
          <p:cNvPr id="200" name="Straight Connector 7"/>
          <p:cNvSpPr/>
          <p:nvPr/>
        </p:nvSpPr>
        <p:spPr>
          <a:xfrm flipH="1">
            <a:off x="7576457" y="1061355"/>
            <a:ext cx="16329" cy="4754882"/>
          </a:xfrm>
          <a:prstGeom prst="line">
            <a:avLst/>
          </a:prstGeom>
          <a:ln w="57150">
            <a:solidFill>
              <a:srgbClr val="FFFFFF"/>
            </a:solidFill>
            <a:miter/>
          </a:ln>
        </p:spPr>
        <p:txBody>
          <a:bodyPr lIns="45719" rIns="45719"/>
          <a:lstStyle/>
          <a:p>
            <a:pPr/>
          </a:p>
        </p:txBody>
      </p:sp>
      <p:sp>
        <p:nvSpPr>
          <p:cNvPr id="201" name="Straight Connector 8"/>
          <p:cNvSpPr/>
          <p:nvPr/>
        </p:nvSpPr>
        <p:spPr>
          <a:xfrm flipH="1">
            <a:off x="7614556" y="1502227"/>
            <a:ext cx="277587" cy="1"/>
          </a:xfrm>
          <a:prstGeom prst="line">
            <a:avLst/>
          </a:prstGeom>
          <a:ln w="57150">
            <a:solidFill>
              <a:srgbClr val="FFFFFF"/>
            </a:solidFill>
            <a:miter/>
          </a:ln>
        </p:spPr>
        <p:txBody>
          <a:bodyPr lIns="45719" rIns="45719"/>
          <a:lstStyle/>
          <a:p>
            <a:pPr/>
          </a:p>
        </p:txBody>
      </p:sp>
      <p:sp>
        <p:nvSpPr>
          <p:cNvPr id="202" name="Straight Connector 9"/>
          <p:cNvSpPr/>
          <p:nvPr/>
        </p:nvSpPr>
        <p:spPr>
          <a:xfrm flipH="1">
            <a:off x="7630885" y="1932214"/>
            <a:ext cx="277587" cy="1"/>
          </a:xfrm>
          <a:prstGeom prst="line">
            <a:avLst/>
          </a:prstGeom>
          <a:ln w="57150">
            <a:solidFill>
              <a:srgbClr val="FFFFFF"/>
            </a:solidFill>
            <a:miter/>
          </a:ln>
        </p:spPr>
        <p:txBody>
          <a:bodyPr lIns="45719" rIns="45719"/>
          <a:lstStyle/>
          <a:p>
            <a:pPr/>
          </a:p>
        </p:txBody>
      </p:sp>
      <p:sp>
        <p:nvSpPr>
          <p:cNvPr id="203" name="Straight Connector 10"/>
          <p:cNvSpPr/>
          <p:nvPr/>
        </p:nvSpPr>
        <p:spPr>
          <a:xfrm flipH="1">
            <a:off x="7633606" y="2345871"/>
            <a:ext cx="277587" cy="1"/>
          </a:xfrm>
          <a:prstGeom prst="line">
            <a:avLst/>
          </a:prstGeom>
          <a:ln w="57150">
            <a:solidFill>
              <a:srgbClr val="FFFFFF"/>
            </a:solidFill>
            <a:miter/>
          </a:ln>
        </p:spPr>
        <p:txBody>
          <a:bodyPr lIns="45719" rIns="45719"/>
          <a:lstStyle/>
          <a:p>
            <a:pPr/>
          </a:p>
        </p:txBody>
      </p:sp>
      <p:sp>
        <p:nvSpPr>
          <p:cNvPr id="204" name="Straight Connector 11"/>
          <p:cNvSpPr/>
          <p:nvPr/>
        </p:nvSpPr>
        <p:spPr>
          <a:xfrm flipH="1">
            <a:off x="7606392" y="2775856"/>
            <a:ext cx="277587" cy="1"/>
          </a:xfrm>
          <a:prstGeom prst="line">
            <a:avLst/>
          </a:prstGeom>
          <a:ln w="57150">
            <a:solidFill>
              <a:srgbClr val="FFFFFF"/>
            </a:solidFill>
            <a:miter/>
          </a:ln>
        </p:spPr>
        <p:txBody>
          <a:bodyPr lIns="45719" rIns="45719"/>
          <a:lstStyle/>
          <a:p>
            <a:pPr/>
          </a:p>
        </p:txBody>
      </p:sp>
      <p:sp>
        <p:nvSpPr>
          <p:cNvPr id="205" name="Straight Connector 12"/>
          <p:cNvSpPr/>
          <p:nvPr/>
        </p:nvSpPr>
        <p:spPr>
          <a:xfrm flipH="1">
            <a:off x="7614556" y="3205221"/>
            <a:ext cx="277587" cy="1"/>
          </a:xfrm>
          <a:prstGeom prst="line">
            <a:avLst/>
          </a:prstGeom>
          <a:ln w="57150">
            <a:solidFill>
              <a:srgbClr val="FFFFFF"/>
            </a:solidFill>
            <a:miter/>
          </a:ln>
        </p:spPr>
        <p:txBody>
          <a:bodyPr lIns="45719" rIns="45719"/>
          <a:lstStyle/>
          <a:p>
            <a:pPr/>
          </a:p>
        </p:txBody>
      </p:sp>
      <p:sp>
        <p:nvSpPr>
          <p:cNvPr id="206" name="Straight Connector 13"/>
          <p:cNvSpPr/>
          <p:nvPr/>
        </p:nvSpPr>
        <p:spPr>
          <a:xfrm flipH="1">
            <a:off x="7603669" y="3619500"/>
            <a:ext cx="277588" cy="0"/>
          </a:xfrm>
          <a:prstGeom prst="line">
            <a:avLst/>
          </a:prstGeom>
          <a:ln w="57150">
            <a:solidFill>
              <a:srgbClr val="FFFFFF"/>
            </a:solidFill>
            <a:miter/>
          </a:ln>
        </p:spPr>
        <p:txBody>
          <a:bodyPr lIns="45719" rIns="45719"/>
          <a:lstStyle/>
          <a:p>
            <a:pPr/>
          </a:p>
        </p:txBody>
      </p:sp>
      <p:sp>
        <p:nvSpPr>
          <p:cNvPr id="207" name="Straight Connector 14"/>
          <p:cNvSpPr/>
          <p:nvPr/>
        </p:nvSpPr>
        <p:spPr>
          <a:xfrm flipH="1">
            <a:off x="7633606" y="4033156"/>
            <a:ext cx="277587" cy="1"/>
          </a:xfrm>
          <a:prstGeom prst="line">
            <a:avLst/>
          </a:prstGeom>
          <a:ln w="57150">
            <a:solidFill>
              <a:srgbClr val="FFFFFF"/>
            </a:solidFill>
            <a:miter/>
          </a:ln>
        </p:spPr>
        <p:txBody>
          <a:bodyPr lIns="45719" rIns="45719"/>
          <a:lstStyle/>
          <a:p>
            <a:pPr/>
          </a:p>
        </p:txBody>
      </p:sp>
      <p:sp>
        <p:nvSpPr>
          <p:cNvPr id="208" name="Straight Connector 15"/>
          <p:cNvSpPr/>
          <p:nvPr/>
        </p:nvSpPr>
        <p:spPr>
          <a:xfrm flipH="1">
            <a:off x="7606392" y="4479471"/>
            <a:ext cx="277587" cy="1"/>
          </a:xfrm>
          <a:prstGeom prst="line">
            <a:avLst/>
          </a:prstGeom>
          <a:ln w="57150">
            <a:solidFill>
              <a:srgbClr val="FFFFFF"/>
            </a:solidFill>
            <a:miter/>
          </a:ln>
        </p:spPr>
        <p:txBody>
          <a:bodyPr lIns="45719" rIns="45719"/>
          <a:lstStyle/>
          <a:p>
            <a:pPr/>
          </a:p>
        </p:txBody>
      </p:sp>
      <p:sp>
        <p:nvSpPr>
          <p:cNvPr id="209" name="Straight Connector 16"/>
          <p:cNvSpPr/>
          <p:nvPr/>
        </p:nvSpPr>
        <p:spPr>
          <a:xfrm flipH="1">
            <a:off x="7606392" y="4925784"/>
            <a:ext cx="277587" cy="1"/>
          </a:xfrm>
          <a:prstGeom prst="line">
            <a:avLst/>
          </a:prstGeom>
          <a:ln w="57150">
            <a:solidFill>
              <a:srgbClr val="FFFFFF"/>
            </a:solidFill>
            <a:miter/>
          </a:ln>
        </p:spPr>
        <p:txBody>
          <a:bodyPr lIns="45719" rIns="45719"/>
          <a:lstStyle/>
          <a:p>
            <a:pPr/>
          </a:p>
        </p:txBody>
      </p:sp>
      <p:sp>
        <p:nvSpPr>
          <p:cNvPr id="210" name="Straight Connector 17"/>
          <p:cNvSpPr/>
          <p:nvPr/>
        </p:nvSpPr>
        <p:spPr>
          <a:xfrm flipH="1">
            <a:off x="7606392" y="5339443"/>
            <a:ext cx="277587" cy="1"/>
          </a:xfrm>
          <a:prstGeom prst="line">
            <a:avLst/>
          </a:prstGeom>
          <a:ln w="57150">
            <a:solidFill>
              <a:srgbClr val="FFFFFF"/>
            </a:solidFill>
            <a:miter/>
          </a:ln>
        </p:spPr>
        <p:txBody>
          <a:bodyPr lIns="45719" rIns="45719"/>
          <a:lstStyle/>
          <a:p>
            <a:pPr/>
          </a:p>
        </p:txBody>
      </p:sp>
      <p:sp>
        <p:nvSpPr>
          <p:cNvPr id="211" name="Straight Connector 18"/>
          <p:cNvSpPr/>
          <p:nvPr/>
        </p:nvSpPr>
        <p:spPr>
          <a:xfrm flipH="1">
            <a:off x="7619999" y="5769428"/>
            <a:ext cx="277587" cy="1"/>
          </a:xfrm>
          <a:prstGeom prst="line">
            <a:avLst/>
          </a:prstGeom>
          <a:ln w="57150">
            <a:solidFill>
              <a:srgbClr val="FFFFFF"/>
            </a:solidFill>
            <a:miter/>
          </a:ln>
        </p:spPr>
        <p:txBody>
          <a:bodyPr lIns="45719" rIns="45719"/>
          <a:lstStyle/>
          <a:p>
            <a:pPr/>
          </a:p>
        </p:txBody>
      </p:sp>
      <p:sp>
        <p:nvSpPr>
          <p:cNvPr id="212" name="TextBox 24"/>
          <p:cNvSpPr txBox="1"/>
          <p:nvPr/>
        </p:nvSpPr>
        <p:spPr>
          <a:xfrm>
            <a:off x="10215695" y="1357861"/>
            <a:ext cx="2363291" cy="87655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800">
                <a:solidFill>
                  <a:srgbClr val="FFFFFF"/>
                </a:solidFill>
              </a:defRPr>
            </a:pPr>
            <a:r>
              <a:t>Manasseh</a:t>
            </a:r>
          </a:p>
          <a:p>
            <a:pPr>
              <a:defRPr b="1" sz="2800">
                <a:solidFill>
                  <a:srgbClr val="FFFFFF"/>
                </a:solidFill>
              </a:defRPr>
            </a:pPr>
            <a:r>
              <a:t>Ephraim</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Content Placeholder 2"/>
          <p:cNvSpPr txBox="1"/>
          <p:nvPr>
            <p:ph type="body" idx="1"/>
          </p:nvPr>
        </p:nvSpPr>
        <p:spPr>
          <a:xfrm>
            <a:off x="309196" y="318372"/>
            <a:ext cx="9272661" cy="5916024"/>
          </a:xfrm>
          <a:prstGeom prst="rect">
            <a:avLst/>
          </a:prstGeom>
        </p:spPr>
        <p:txBody>
          <a:bodyPr/>
          <a:lstStyle/>
          <a:p>
            <a:pPr marL="0" indent="0" algn="just" defTabSz="905255">
              <a:lnSpc>
                <a:spcPct val="81000"/>
              </a:lnSpc>
              <a:spcBef>
                <a:spcPts val="900"/>
              </a:spcBef>
              <a:buSzTx/>
              <a:buNone/>
              <a:defRPr sz="3465"/>
            </a:pPr>
            <a:r>
              <a:t>When we get into the opening chapters of </a:t>
            </a:r>
            <a:r>
              <a:rPr b="1"/>
              <a:t>Exodus</a:t>
            </a:r>
            <a:r>
              <a:t>, this is the name in which the people are referenced. </a:t>
            </a:r>
          </a:p>
          <a:p>
            <a:pPr marL="0" indent="0" algn="just" defTabSz="905255">
              <a:lnSpc>
                <a:spcPct val="81000"/>
              </a:lnSpc>
              <a:spcBef>
                <a:spcPts val="900"/>
              </a:spcBef>
              <a:buSzTx/>
              <a:buNone/>
              <a:defRPr sz="3465"/>
            </a:pPr>
          </a:p>
          <a:p>
            <a:pPr marL="0" indent="0" algn="just" defTabSz="905255">
              <a:lnSpc>
                <a:spcPct val="81000"/>
              </a:lnSpc>
              <a:spcBef>
                <a:spcPts val="900"/>
              </a:spcBef>
              <a:buSzTx/>
              <a:buNone/>
              <a:defRPr sz="3465"/>
            </a:pPr>
            <a:r>
              <a:rPr>
                <a:latin typeface="+mj-lt"/>
                <a:ea typeface="+mj-ea"/>
                <a:cs typeface="+mj-cs"/>
                <a:sym typeface="Helvetica"/>
              </a:rPr>
              <a:t>‌</a:t>
            </a:r>
            <a:r>
              <a:t>Significantly, </a:t>
            </a:r>
            <a:r>
              <a:rPr b="1" u="sng"/>
              <a:t>God calls them the children of Israel</a:t>
            </a:r>
            <a:r>
              <a:t> in </a:t>
            </a:r>
            <a:r>
              <a:rPr b="1"/>
              <a:t>Exodus 3:14 </a:t>
            </a:r>
            <a:r>
              <a:t>in connection with His eternal name </a:t>
            </a:r>
            <a:r>
              <a:rPr b="1"/>
              <a:t>I AM</a:t>
            </a:r>
            <a:r>
              <a:t>.</a:t>
            </a:r>
          </a:p>
          <a:p>
            <a:pPr marL="0" indent="0" algn="just" defTabSz="905255">
              <a:lnSpc>
                <a:spcPct val="81000"/>
              </a:lnSpc>
              <a:spcBef>
                <a:spcPts val="900"/>
              </a:spcBef>
              <a:buSzTx/>
              <a:buNone/>
              <a:defRPr sz="3465"/>
            </a:pPr>
          </a:p>
          <a:p>
            <a:pPr marL="0" indent="0" algn="just" defTabSz="905255">
              <a:lnSpc>
                <a:spcPct val="81000"/>
              </a:lnSpc>
              <a:spcBef>
                <a:spcPts val="900"/>
              </a:spcBef>
              <a:buSzTx/>
              <a:buNone/>
              <a:defRPr sz="3465"/>
            </a:pPr>
            <a:r>
              <a:rPr>
                <a:latin typeface="+mj-lt"/>
                <a:ea typeface="+mj-ea"/>
                <a:cs typeface="+mj-cs"/>
                <a:sym typeface="Helvetica"/>
              </a:rPr>
              <a:t>‌</a:t>
            </a:r>
            <a:r>
              <a:rPr b="1"/>
              <a:t>Exodus 3:14 </a:t>
            </a:r>
            <a:r>
              <a:rPr i="1"/>
              <a:t>“14 And God said unto Moses,</a:t>
            </a:r>
            <a:r>
              <a:rPr b="1" i="1"/>
              <a:t> </a:t>
            </a:r>
            <a:r>
              <a:rPr b="1" i="1" u="sng"/>
              <a:t>I AM THAT I AM</a:t>
            </a:r>
            <a:r>
              <a:rPr i="1"/>
              <a:t>: and he said, Thus shalt thou say unto </a:t>
            </a:r>
            <a:r>
              <a:rPr b="1" i="1" u="sng"/>
              <a:t>the children of Israel</a:t>
            </a:r>
            <a:r>
              <a:rPr i="1"/>
              <a:t>, I AM hath sent me unto you.”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Content Placeholder 4"/>
          <p:cNvSpPr txBox="1"/>
          <p:nvPr>
            <p:ph type="body" idx="1"/>
          </p:nvPr>
        </p:nvSpPr>
        <p:spPr>
          <a:xfrm>
            <a:off x="491115" y="541007"/>
            <a:ext cx="10876837" cy="5221061"/>
          </a:xfrm>
          <a:prstGeom prst="rect">
            <a:avLst/>
          </a:prstGeom>
        </p:spPr>
        <p:txBody>
          <a:bodyPr/>
          <a:lstStyle/>
          <a:p>
            <a:pPr marL="0" indent="0">
              <a:buSzTx/>
              <a:buNone/>
              <a:defRPr sz="4200"/>
            </a:pPr>
            <a:r>
              <a:t>That brings us to question that we must address at this juncture, Why is there such importance placed on Israel?</a:t>
            </a:r>
          </a:p>
          <a:p>
            <a:pPr marL="0" indent="0">
              <a:buSzTx/>
              <a:buNone/>
              <a:defRPr sz="4200"/>
            </a:pPr>
          </a:p>
          <a:p>
            <a:pPr marL="0" indent="0">
              <a:buSzTx/>
              <a:buNone/>
              <a:defRPr sz="4200"/>
            </a:pPr>
            <a:r>
              <a:t>The most direct and fundamental answer is: Because God has placed an importance on Israel.</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Title 1"/>
          <p:cNvSpPr txBox="1"/>
          <p:nvPr>
            <p:ph type="title"/>
          </p:nvPr>
        </p:nvSpPr>
        <p:spPr>
          <a:prstGeom prst="rect">
            <a:avLst/>
          </a:prstGeom>
        </p:spPr>
        <p:txBody>
          <a:bodyPr/>
          <a:lstStyle/>
          <a:p>
            <a:pPr/>
            <a:r>
              <a:t>The Covenant God Made With Abraham</a:t>
            </a:r>
          </a:p>
        </p:txBody>
      </p:sp>
      <p:sp>
        <p:nvSpPr>
          <p:cNvPr id="219" name="Content Placeholder 2"/>
          <p:cNvSpPr txBox="1"/>
          <p:nvPr>
            <p:ph type="body" idx="1"/>
          </p:nvPr>
        </p:nvSpPr>
        <p:spPr>
          <a:prstGeom prst="rect">
            <a:avLst/>
          </a:prstGeom>
        </p:spPr>
        <p:txBody>
          <a:bodyPr/>
          <a:lstStyle/>
          <a:p>
            <a:pPr marL="0" indent="0">
              <a:buSzTx/>
              <a:buNone/>
              <a:defRPr b="1" sz="3700"/>
            </a:pPr>
            <a:r>
              <a:t>Genesis </a:t>
            </a:r>
            <a:r>
              <a:rPr i="1"/>
              <a:t>12:1-3 </a:t>
            </a:r>
            <a:r>
              <a:rPr b="0" i="1"/>
              <a:t>“1 Now the Lord had said unto Abram, Get thee out of thy country, and from thy kindred, and from thy father’s house, unto a land that </a:t>
            </a:r>
            <a:r>
              <a:rPr i="1" u="sng"/>
              <a:t>I will</a:t>
            </a:r>
            <a:r>
              <a:rPr i="1"/>
              <a:t> </a:t>
            </a:r>
            <a:r>
              <a:rPr b="0" i="1"/>
              <a:t>shew thee: 2 And </a:t>
            </a:r>
            <a:r>
              <a:rPr i="1" u="sng"/>
              <a:t>I will</a:t>
            </a:r>
            <a:r>
              <a:rPr b="0" i="1" u="sng"/>
              <a:t> </a:t>
            </a:r>
            <a:r>
              <a:rPr b="0" i="1"/>
              <a:t>make of thee a great nation, and </a:t>
            </a:r>
            <a:r>
              <a:rPr i="1" u="sng"/>
              <a:t>I will </a:t>
            </a:r>
            <a:r>
              <a:rPr b="0" i="1"/>
              <a:t>bless thee, and make thy name great; and thou shalt be a blessing: 3 And </a:t>
            </a:r>
            <a:r>
              <a:rPr i="1" u="sng"/>
              <a:t>I will </a:t>
            </a:r>
            <a:r>
              <a:rPr b="0" i="1"/>
              <a:t>bless them that bless thee, and curse him that curseth thee: and in thee shall all families of the earth be blessed.”</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Title 1"/>
          <p:cNvSpPr txBox="1"/>
          <p:nvPr>
            <p:ph type="title"/>
          </p:nvPr>
        </p:nvSpPr>
        <p:spPr>
          <a:prstGeom prst="rect">
            <a:avLst/>
          </a:prstGeom>
        </p:spPr>
        <p:txBody>
          <a:bodyPr/>
          <a:lstStyle/>
          <a:p>
            <a:pPr/>
            <a:r>
              <a:t>“ I Will” statements of this covenant.</a:t>
            </a:r>
          </a:p>
        </p:txBody>
      </p:sp>
      <p:sp>
        <p:nvSpPr>
          <p:cNvPr id="222" name="Content Placeholder 2"/>
          <p:cNvSpPr txBox="1"/>
          <p:nvPr>
            <p:ph type="body" idx="1"/>
          </p:nvPr>
        </p:nvSpPr>
        <p:spPr>
          <a:prstGeom prst="rect">
            <a:avLst/>
          </a:prstGeom>
        </p:spPr>
        <p:txBody>
          <a:bodyPr/>
          <a:lstStyle/>
          <a:p>
            <a:pPr marL="226313" indent="-226313" defTabSz="905255">
              <a:spcBef>
                <a:spcPts val="900"/>
              </a:spcBef>
              <a:defRPr sz="3959"/>
            </a:pPr>
            <a:r>
              <a:t>“...</a:t>
            </a:r>
            <a:r>
              <a:rPr i="1"/>
              <a:t>a land that </a:t>
            </a:r>
            <a:r>
              <a:rPr b="1" i="1"/>
              <a:t>I will </a:t>
            </a:r>
            <a:r>
              <a:rPr i="1"/>
              <a:t>shew thee...</a:t>
            </a:r>
            <a:r>
              <a:t>” vs. 1</a:t>
            </a:r>
          </a:p>
          <a:p>
            <a:pPr marL="226313" indent="-226313" defTabSz="905255">
              <a:spcBef>
                <a:spcPts val="900"/>
              </a:spcBef>
              <a:defRPr sz="3959"/>
            </a:pPr>
            <a:r>
              <a:rPr>
                <a:latin typeface="+mj-lt"/>
                <a:ea typeface="+mj-ea"/>
                <a:cs typeface="+mj-cs"/>
                <a:sym typeface="Helvetica"/>
              </a:rPr>
              <a:t>‌</a:t>
            </a:r>
            <a:r>
              <a:t>“...</a:t>
            </a:r>
            <a:r>
              <a:rPr b="1" i="1" u="sng"/>
              <a:t>I will</a:t>
            </a:r>
            <a:r>
              <a:rPr i="1" u="sng"/>
              <a:t> </a:t>
            </a:r>
            <a:r>
              <a:rPr i="1"/>
              <a:t>make of thee a </a:t>
            </a:r>
            <a:r>
              <a:rPr i="1" u="sng"/>
              <a:t>great nation</a:t>
            </a:r>
            <a:r>
              <a:rPr i="1"/>
              <a:t>...</a:t>
            </a:r>
            <a:r>
              <a:t>”</a:t>
            </a:r>
          </a:p>
          <a:p>
            <a:pPr marL="226313" indent="-226313" defTabSz="905255">
              <a:spcBef>
                <a:spcPts val="900"/>
              </a:spcBef>
              <a:defRPr sz="3959"/>
            </a:pPr>
            <a:r>
              <a:rPr>
                <a:latin typeface="+mj-lt"/>
                <a:ea typeface="+mj-ea"/>
                <a:cs typeface="+mj-cs"/>
                <a:sym typeface="Helvetica"/>
              </a:rPr>
              <a:t>‌</a:t>
            </a:r>
            <a:r>
              <a:t>“...</a:t>
            </a:r>
            <a:r>
              <a:rPr b="1" i="1" u="sng"/>
              <a:t>I will</a:t>
            </a:r>
            <a:r>
              <a:rPr i="1" u="sng"/>
              <a:t> bless thee</a:t>
            </a:r>
            <a:r>
              <a:rPr i="1"/>
              <a:t>...</a:t>
            </a:r>
            <a:r>
              <a:t>”</a:t>
            </a:r>
          </a:p>
          <a:p>
            <a:pPr marL="226313" indent="-226313" defTabSz="905255">
              <a:spcBef>
                <a:spcPts val="900"/>
              </a:spcBef>
              <a:defRPr sz="3959"/>
            </a:pPr>
            <a:r>
              <a:rPr>
                <a:latin typeface="+mj-lt"/>
                <a:ea typeface="+mj-ea"/>
                <a:cs typeface="+mj-cs"/>
                <a:sym typeface="Helvetica"/>
              </a:rPr>
              <a:t>‌</a:t>
            </a:r>
            <a:r>
              <a:t>“</a:t>
            </a:r>
            <a:r>
              <a:rPr i="1"/>
              <a:t>...</a:t>
            </a:r>
            <a:r>
              <a:rPr b="1" i="1" u="sng"/>
              <a:t>I will</a:t>
            </a:r>
            <a:r>
              <a:rPr i="1" u="sng"/>
              <a:t> bless them that bless thee</a:t>
            </a:r>
            <a:r>
              <a:rPr i="1"/>
              <a:t>, and curse </a:t>
            </a:r>
            <a:r>
              <a:rPr i="1" u="sng"/>
              <a:t>him that curseth thee</a:t>
            </a:r>
            <a:r>
              <a:rPr i="1"/>
              <a:t>...</a:t>
            </a:r>
            <a:r>
              <a:t>”</a:t>
            </a:r>
          </a:p>
          <a:p>
            <a:pPr marL="226313" indent="-226313" defTabSz="905255">
              <a:spcBef>
                <a:spcPts val="900"/>
              </a:spcBef>
              <a:defRPr sz="3959"/>
            </a:pPr>
            <a:r>
              <a:rPr>
                <a:latin typeface="+mj-lt"/>
                <a:ea typeface="+mj-ea"/>
                <a:cs typeface="+mj-cs"/>
                <a:sym typeface="Helvetica"/>
              </a:rPr>
              <a:t>‌</a:t>
            </a:r>
            <a:r>
              <a:rPr i="1"/>
              <a:t>“...in thee shall families of the earth be blessed.”</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 name="Title 1"/>
          <p:cNvSpPr txBox="1"/>
          <p:nvPr>
            <p:ph type="title"/>
          </p:nvPr>
        </p:nvSpPr>
        <p:spPr>
          <a:prstGeom prst="rect">
            <a:avLst/>
          </a:prstGeom>
        </p:spPr>
        <p:txBody>
          <a:bodyPr/>
          <a:lstStyle>
            <a:lvl1pPr>
              <a:defRPr sz="6000"/>
            </a:lvl1pPr>
          </a:lstStyle>
          <a:p>
            <a:pPr/>
            <a:r>
              <a:t>Introduction</a:t>
            </a:r>
          </a:p>
        </p:txBody>
      </p:sp>
      <p:sp>
        <p:nvSpPr>
          <p:cNvPr id="100" name="Content Placeholder 2"/>
          <p:cNvSpPr txBox="1"/>
          <p:nvPr>
            <p:ph type="body" idx="1"/>
          </p:nvPr>
        </p:nvSpPr>
        <p:spPr>
          <a:prstGeom prst="rect">
            <a:avLst/>
          </a:prstGeom>
        </p:spPr>
        <p:txBody>
          <a:bodyPr/>
          <a:lstStyle/>
          <a:p>
            <a:pPr>
              <a:defRPr sz="4800"/>
            </a:pPr>
            <a:r>
              <a:t>Who Is Israel?</a:t>
            </a:r>
          </a:p>
          <a:p>
            <a:pPr>
              <a:defRPr sz="4800"/>
            </a:pPr>
            <a:r>
              <a:t>What is their significance to us?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Title 1"/>
          <p:cNvSpPr txBox="1"/>
          <p:nvPr>
            <p:ph type="title"/>
          </p:nvPr>
        </p:nvSpPr>
        <p:spPr>
          <a:prstGeom prst="rect">
            <a:avLst/>
          </a:prstGeom>
        </p:spPr>
        <p:txBody>
          <a:bodyPr/>
          <a:lstStyle/>
          <a:p>
            <a:pPr/>
            <a:r>
              <a:t>The confirmation of the covenant:</a:t>
            </a:r>
          </a:p>
        </p:txBody>
      </p:sp>
      <p:sp>
        <p:nvSpPr>
          <p:cNvPr id="225" name="Content Placeholder 2"/>
          <p:cNvSpPr txBox="1"/>
          <p:nvPr>
            <p:ph type="body" idx="1"/>
          </p:nvPr>
        </p:nvSpPr>
        <p:spPr>
          <a:xfrm>
            <a:off x="593270" y="1466395"/>
            <a:ext cx="9154888" cy="4852763"/>
          </a:xfrm>
          <a:prstGeom prst="rect">
            <a:avLst/>
          </a:prstGeom>
        </p:spPr>
        <p:txBody>
          <a:bodyPr/>
          <a:lstStyle/>
          <a:p>
            <a:pPr marL="0" indent="0">
              <a:lnSpc>
                <a:spcPct val="81000"/>
              </a:lnSpc>
              <a:buSzTx/>
              <a:buNone/>
              <a:defRPr b="1" sz="3700"/>
            </a:pPr>
            <a:r>
              <a:t>Genesis 13:15</a:t>
            </a:r>
            <a:r>
              <a:rPr b="0" i="1"/>
              <a:t>“15 For all the land which thou seest, to thee will I give it, and </a:t>
            </a:r>
            <a:r>
              <a:rPr i="1" u="sng"/>
              <a:t>to thy seed for ever.</a:t>
            </a:r>
            <a:r>
              <a:rPr b="0" i="1"/>
              <a:t>” </a:t>
            </a:r>
            <a:endParaRPr sz="2500"/>
          </a:p>
          <a:p>
            <a:pPr marL="0" indent="0">
              <a:lnSpc>
                <a:spcPct val="81000"/>
              </a:lnSpc>
              <a:buSzTx/>
              <a:buNone/>
              <a:defRPr i="1" sz="4000"/>
            </a:pPr>
          </a:p>
          <a:p>
            <a:pPr marL="0" indent="0">
              <a:lnSpc>
                <a:spcPct val="81000"/>
              </a:lnSpc>
              <a:buSzTx/>
              <a:buNone/>
              <a:defRPr b="1" sz="3700"/>
            </a:pPr>
            <a:r>
              <a:t>Genesis 13:16</a:t>
            </a:r>
            <a:endParaRPr sz="4000"/>
          </a:p>
          <a:p>
            <a:pPr marL="0" indent="0">
              <a:lnSpc>
                <a:spcPct val="81000"/>
              </a:lnSpc>
              <a:buSzTx/>
              <a:buNone/>
              <a:defRPr i="1" sz="3700"/>
            </a:pPr>
            <a:r>
              <a:t>“16 And I will make </a:t>
            </a:r>
            <a:r>
              <a:rPr u="sng"/>
              <a:t>t</a:t>
            </a:r>
            <a:r>
              <a:rPr b="1" u="sng"/>
              <a:t>hy seed as the dust of the earth</a:t>
            </a:r>
            <a:r>
              <a:t>: so that if a man can number the dust of the earth, then shall thy seed also be numbered.”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Content Placeholder 2"/>
          <p:cNvSpPr txBox="1"/>
          <p:nvPr>
            <p:ph type="body" idx="1"/>
          </p:nvPr>
        </p:nvSpPr>
        <p:spPr>
          <a:xfrm>
            <a:off x="462640" y="388709"/>
            <a:ext cx="11179631" cy="6110063"/>
          </a:xfrm>
          <a:prstGeom prst="rect">
            <a:avLst/>
          </a:prstGeom>
        </p:spPr>
        <p:txBody>
          <a:bodyPr/>
          <a:lstStyle/>
          <a:p>
            <a:pPr marL="0" indent="0" defTabSz="859536">
              <a:lnSpc>
                <a:spcPct val="81000"/>
              </a:lnSpc>
              <a:spcBef>
                <a:spcPts val="900"/>
              </a:spcBef>
              <a:buSzTx/>
              <a:buNone/>
              <a:defRPr b="1" sz="3384"/>
            </a:pPr>
            <a:r>
              <a:t>Genesis 15:</a:t>
            </a:r>
          </a:p>
          <a:p>
            <a:pPr marL="0" indent="0" defTabSz="859536">
              <a:lnSpc>
                <a:spcPct val="81000"/>
              </a:lnSpc>
              <a:spcBef>
                <a:spcPts val="900"/>
              </a:spcBef>
              <a:buSzTx/>
              <a:buNone/>
              <a:defRPr sz="3384"/>
            </a:pPr>
            <a:r>
              <a:t>Abraham’s seed should be as the stars of heaven in number. </a:t>
            </a:r>
            <a:r>
              <a:rPr b="1"/>
              <a:t>vs. 5</a:t>
            </a:r>
            <a:endParaRPr b="1"/>
          </a:p>
          <a:p>
            <a:pPr marL="0" indent="0" defTabSz="859536">
              <a:lnSpc>
                <a:spcPct val="81000"/>
              </a:lnSpc>
              <a:spcBef>
                <a:spcPts val="900"/>
              </a:spcBef>
              <a:buSzTx/>
              <a:buNone/>
              <a:defRPr sz="3384"/>
            </a:pPr>
          </a:p>
          <a:p>
            <a:pPr marL="0" indent="0" defTabSz="859536">
              <a:lnSpc>
                <a:spcPct val="81000"/>
              </a:lnSpc>
              <a:spcBef>
                <a:spcPts val="900"/>
              </a:spcBef>
              <a:buSzTx/>
              <a:buNone/>
              <a:defRPr sz="3384"/>
            </a:pPr>
            <a:r>
              <a:t>Abraham was given land to be possessed.</a:t>
            </a:r>
            <a:r>
              <a:rPr b="1"/>
              <a:t> vs. 7 </a:t>
            </a:r>
            <a:endParaRPr b="1"/>
          </a:p>
          <a:p>
            <a:pPr marL="0" indent="0" defTabSz="859536">
              <a:lnSpc>
                <a:spcPct val="81000"/>
              </a:lnSpc>
              <a:spcBef>
                <a:spcPts val="900"/>
              </a:spcBef>
              <a:buSzTx/>
              <a:buNone/>
              <a:defRPr sz="3384"/>
            </a:pPr>
          </a:p>
          <a:p>
            <a:pPr marL="0" indent="0" defTabSz="859536">
              <a:lnSpc>
                <a:spcPct val="81000"/>
              </a:lnSpc>
              <a:spcBef>
                <a:spcPts val="900"/>
              </a:spcBef>
              <a:buSzTx/>
              <a:buNone/>
              <a:defRPr sz="3384"/>
            </a:pPr>
            <a:r>
              <a:rPr>
                <a:latin typeface="+mj-lt"/>
                <a:ea typeface="+mj-ea"/>
                <a:cs typeface="+mj-cs"/>
                <a:sym typeface="Helvetica"/>
              </a:rPr>
              <a:t>‌</a:t>
            </a:r>
            <a:r>
              <a:t>Abraham was given the timing of His seed’s captivity and their exodus.</a:t>
            </a:r>
            <a:r>
              <a:rPr b="1"/>
              <a:t> vs 13-14</a:t>
            </a:r>
            <a:endParaRPr b="1"/>
          </a:p>
          <a:p>
            <a:pPr marL="0" indent="0" defTabSz="859536">
              <a:lnSpc>
                <a:spcPct val="81000"/>
              </a:lnSpc>
              <a:spcBef>
                <a:spcPts val="900"/>
              </a:spcBef>
              <a:buSzTx/>
              <a:buNone/>
              <a:defRPr sz="3384"/>
            </a:pPr>
          </a:p>
          <a:p>
            <a:pPr marL="0" indent="0" defTabSz="859536">
              <a:lnSpc>
                <a:spcPct val="81000"/>
              </a:lnSpc>
              <a:spcBef>
                <a:spcPts val="900"/>
              </a:spcBef>
              <a:buSzTx/>
              <a:buNone/>
              <a:defRPr sz="3384"/>
            </a:pPr>
            <a:r>
              <a:rPr>
                <a:latin typeface="+mj-lt"/>
                <a:ea typeface="+mj-ea"/>
                <a:cs typeface="+mj-cs"/>
                <a:sym typeface="Helvetica"/>
              </a:rPr>
              <a:t>‌</a:t>
            </a:r>
            <a:r>
              <a:t>Abraham was given the broad boarders of the land. </a:t>
            </a:r>
          </a:p>
          <a:p>
            <a:pPr marL="0" indent="0" defTabSz="859536">
              <a:lnSpc>
                <a:spcPct val="81000"/>
              </a:lnSpc>
              <a:spcBef>
                <a:spcPts val="900"/>
              </a:spcBef>
              <a:buSzTx/>
              <a:buNone/>
              <a:defRPr b="1" sz="3384"/>
            </a:pPr>
            <a:r>
              <a:t>vs 18 (See Map)</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9" name="Picture 4" descr="Picture 4"/>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Content Placeholder 2"/>
          <p:cNvSpPr txBox="1"/>
          <p:nvPr>
            <p:ph type="body" idx="1"/>
          </p:nvPr>
        </p:nvSpPr>
        <p:spPr>
          <a:xfrm>
            <a:off x="800100" y="1009197"/>
            <a:ext cx="10515600" cy="4351339"/>
          </a:xfrm>
          <a:prstGeom prst="rect">
            <a:avLst/>
          </a:prstGeom>
        </p:spPr>
        <p:txBody>
          <a:bodyPr/>
          <a:lstStyle/>
          <a:p>
            <a:pPr marL="0" indent="0">
              <a:buSzTx/>
              <a:buNone/>
              <a:defRPr b="1" sz="4400"/>
            </a:pPr>
            <a:r>
              <a:t>Genesis 17:8 </a:t>
            </a:r>
            <a:r>
              <a:rPr b="0" i="1"/>
              <a:t>“8 And I will </a:t>
            </a:r>
            <a:r>
              <a:rPr i="1"/>
              <a:t>give unto thee, and to thy seed after thee</a:t>
            </a:r>
            <a:r>
              <a:rPr b="0" i="1"/>
              <a:t>, the land wherein thou art a stranger, all the land of Canaan, for </a:t>
            </a:r>
            <a:r>
              <a:rPr i="1" u="sng"/>
              <a:t>an everlasting possession</a:t>
            </a:r>
            <a:r>
              <a:rPr b="0" i="1"/>
              <a:t>; and I will be their God.” </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Content Placeholder 2"/>
          <p:cNvSpPr txBox="1"/>
          <p:nvPr>
            <p:ph type="body" idx="1"/>
          </p:nvPr>
        </p:nvSpPr>
        <p:spPr>
          <a:xfrm>
            <a:off x="321526" y="844113"/>
            <a:ext cx="11472748" cy="5169773"/>
          </a:xfrm>
          <a:prstGeom prst="rect">
            <a:avLst/>
          </a:prstGeom>
        </p:spPr>
        <p:txBody>
          <a:bodyPr/>
          <a:lstStyle/>
          <a:p>
            <a:pPr marL="0" indent="0">
              <a:lnSpc>
                <a:spcPct val="136000"/>
              </a:lnSpc>
              <a:buSzTx/>
              <a:buNone/>
              <a:defRPr sz="4800"/>
            </a:pPr>
            <a:r>
              <a:t>God’s promises to Abraham are:</a:t>
            </a:r>
            <a:endParaRPr sz="700"/>
          </a:p>
          <a:p>
            <a:pPr>
              <a:lnSpc>
                <a:spcPct val="136000"/>
              </a:lnSpc>
              <a:spcBef>
                <a:spcPts val="600"/>
              </a:spcBef>
              <a:defRPr sz="4800"/>
            </a:pPr>
            <a:r>
              <a:t>Personal </a:t>
            </a:r>
            <a:endParaRPr sz="19200"/>
          </a:p>
          <a:p>
            <a:pPr>
              <a:lnSpc>
                <a:spcPct val="136000"/>
              </a:lnSpc>
              <a:spcBef>
                <a:spcPts val="600"/>
              </a:spcBef>
              <a:defRPr sz="4800"/>
            </a:pPr>
            <a:r>
              <a:t>National </a:t>
            </a:r>
            <a:endParaRPr sz="19200"/>
          </a:p>
          <a:p>
            <a:pPr>
              <a:lnSpc>
                <a:spcPct val="136000"/>
              </a:lnSpc>
              <a:spcBef>
                <a:spcPts val="600"/>
              </a:spcBef>
              <a:defRPr sz="4800"/>
            </a:pPr>
            <a:r>
              <a:t>Universal</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Title 1"/>
          <p:cNvSpPr txBox="1"/>
          <p:nvPr>
            <p:ph type="title"/>
          </p:nvPr>
        </p:nvSpPr>
        <p:spPr>
          <a:prstGeom prst="rect">
            <a:avLst/>
          </a:prstGeom>
        </p:spPr>
        <p:txBody>
          <a:bodyPr/>
          <a:lstStyle/>
          <a:p>
            <a:pPr/>
            <a:r>
              <a:t>The Covenant God made with David</a:t>
            </a:r>
          </a:p>
        </p:txBody>
      </p:sp>
      <p:sp>
        <p:nvSpPr>
          <p:cNvPr id="236" name="Content Placeholder 2"/>
          <p:cNvSpPr txBox="1"/>
          <p:nvPr>
            <p:ph type="body" idx="1"/>
          </p:nvPr>
        </p:nvSpPr>
        <p:spPr>
          <a:xfrm>
            <a:off x="426534" y="1892531"/>
            <a:ext cx="11262732" cy="4351339"/>
          </a:xfrm>
          <a:prstGeom prst="rect">
            <a:avLst/>
          </a:prstGeom>
        </p:spPr>
        <p:txBody>
          <a:bodyPr/>
          <a:lstStyle/>
          <a:p>
            <a:pPr marL="0" indent="0">
              <a:buSzTx/>
              <a:buNone/>
              <a:defRPr sz="4000"/>
            </a:pPr>
            <a:r>
              <a:t>God made a covenant with David in II Samuel 7, it restated in I Chronicles 17:11-14 and II Chronicles 6:16. </a:t>
            </a:r>
          </a:p>
          <a:p>
            <a:pPr marL="0" indent="0">
              <a:buSzTx/>
              <a:buNone/>
              <a:defRPr sz="4000"/>
            </a:pPr>
          </a:p>
          <a:p>
            <a:pPr marL="0" indent="0">
              <a:buSzTx/>
              <a:buNone/>
              <a:defRPr sz="4000"/>
            </a:pPr>
            <a:r>
              <a:t>God’s covenant like the Abrahamic covenant is unconditional. </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Title 1"/>
          <p:cNvSpPr txBox="1"/>
          <p:nvPr>
            <p:ph type="title"/>
          </p:nvPr>
        </p:nvSpPr>
        <p:spPr>
          <a:prstGeom prst="rect">
            <a:avLst/>
          </a:prstGeom>
        </p:spPr>
        <p:txBody>
          <a:bodyPr/>
          <a:lstStyle/>
          <a:p>
            <a:pPr/>
            <a:r>
              <a:t>God’s Covenant With David</a:t>
            </a:r>
          </a:p>
        </p:txBody>
      </p:sp>
      <p:sp>
        <p:nvSpPr>
          <p:cNvPr id="239" name="Content Placeholder 2"/>
          <p:cNvSpPr txBox="1"/>
          <p:nvPr>
            <p:ph type="body" idx="1"/>
          </p:nvPr>
        </p:nvSpPr>
        <p:spPr>
          <a:prstGeom prst="rect">
            <a:avLst/>
          </a:prstGeom>
        </p:spPr>
        <p:txBody>
          <a:bodyPr/>
          <a:lstStyle/>
          <a:p>
            <a:pPr marL="0" indent="0" defTabSz="832104">
              <a:lnSpc>
                <a:spcPct val="81000"/>
              </a:lnSpc>
              <a:spcBef>
                <a:spcPts val="900"/>
              </a:spcBef>
              <a:buSzTx/>
              <a:buNone/>
              <a:defRPr sz="3367"/>
            </a:pPr>
            <a:r>
              <a:t>Key Notes of the Davidic Covenant are:</a:t>
            </a:r>
            <a:endParaRPr sz="2275"/>
          </a:p>
          <a:p>
            <a:pPr marL="468058" indent="-468058" defTabSz="832104">
              <a:lnSpc>
                <a:spcPct val="81000"/>
              </a:lnSpc>
              <a:spcBef>
                <a:spcPts val="900"/>
              </a:spcBef>
              <a:buFontTx/>
              <a:buAutoNum type="arabicPeriod" startAt="1"/>
              <a:defRPr sz="3367"/>
            </a:pPr>
            <a:r>
              <a:t>Abrahamic land covenant is repeated. (Israel will be planted and protected. </a:t>
            </a:r>
            <a:r>
              <a:rPr b="1"/>
              <a:t>II Samuel 7:10</a:t>
            </a:r>
            <a:r>
              <a:t>)</a:t>
            </a:r>
            <a:endParaRPr sz="2275"/>
          </a:p>
          <a:p>
            <a:pPr marL="468058" indent="-468058" defTabSz="832104">
              <a:lnSpc>
                <a:spcPct val="81000"/>
              </a:lnSpc>
              <a:spcBef>
                <a:spcPts val="900"/>
              </a:spcBef>
              <a:buFontTx/>
              <a:buAutoNum type="arabicPeriod" startAt="1"/>
              <a:defRPr sz="3367"/>
            </a:pPr>
            <a:r>
              <a:t>A everlasting throne and kingdom. </a:t>
            </a:r>
            <a:endParaRPr sz="2275"/>
          </a:p>
          <a:p>
            <a:pPr marL="0" indent="0" defTabSz="832104">
              <a:lnSpc>
                <a:spcPct val="81000"/>
              </a:lnSpc>
              <a:spcBef>
                <a:spcPts val="900"/>
              </a:spcBef>
              <a:buSzTx/>
              <a:buNone/>
              <a:defRPr sz="3367"/>
            </a:pPr>
            <a:r>
              <a:t>    (</a:t>
            </a:r>
            <a:r>
              <a:rPr b="1"/>
              <a:t>II Samuel 7:12-13,16</a:t>
            </a:r>
            <a:r>
              <a:t>) </a:t>
            </a:r>
            <a:endParaRPr sz="2275"/>
          </a:p>
          <a:p>
            <a:pPr marL="0" indent="0" defTabSz="832104">
              <a:lnSpc>
                <a:spcPct val="81000"/>
              </a:lnSpc>
              <a:spcBef>
                <a:spcPts val="900"/>
              </a:spcBef>
              <a:buSzTx/>
              <a:buNone/>
              <a:defRPr sz="3640"/>
            </a:pPr>
          </a:p>
          <a:p>
            <a:pPr marL="0" indent="0" defTabSz="832104">
              <a:lnSpc>
                <a:spcPct val="81000"/>
              </a:lnSpc>
              <a:spcBef>
                <a:spcPts val="900"/>
              </a:spcBef>
              <a:buSzTx/>
              <a:buNone/>
              <a:defRPr sz="3367"/>
            </a:pPr>
            <a:r>
              <a:t>This of course will be realized in the reign of Jesus Christ during the Millennial Reign. </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Title 1"/>
          <p:cNvSpPr txBox="1"/>
          <p:nvPr>
            <p:ph type="title"/>
          </p:nvPr>
        </p:nvSpPr>
        <p:spPr>
          <a:prstGeom prst="rect">
            <a:avLst/>
          </a:prstGeom>
        </p:spPr>
        <p:txBody>
          <a:bodyPr/>
          <a:lstStyle/>
          <a:p>
            <a:pPr/>
            <a:r>
              <a:t>God’s Covenant With David</a:t>
            </a:r>
          </a:p>
        </p:txBody>
      </p:sp>
      <p:sp>
        <p:nvSpPr>
          <p:cNvPr id="242" name="Content Placeholder 2"/>
          <p:cNvSpPr txBox="1"/>
          <p:nvPr>
            <p:ph type="body" idx="1"/>
          </p:nvPr>
        </p:nvSpPr>
        <p:spPr>
          <a:xfrm>
            <a:off x="800100" y="1641786"/>
            <a:ext cx="10515600" cy="4351338"/>
          </a:xfrm>
          <a:prstGeom prst="rect">
            <a:avLst/>
          </a:prstGeom>
        </p:spPr>
        <p:txBody>
          <a:bodyPr/>
          <a:lstStyle>
            <a:lvl1pPr marL="0" indent="0">
              <a:lnSpc>
                <a:spcPct val="81000"/>
              </a:lnSpc>
              <a:buSzTx/>
              <a:buNone/>
              <a:defRPr sz="4000"/>
            </a:lvl1pPr>
          </a:lstStyle>
          <a:p>
            <a:pPr/>
            <a:r>
              <a:t>Charles Ryrie in His well respected Basic Theology stated, “The chief characteristics of this kingdom in the conception of the Jewish people were that it would be (a) earthly (b) national (c) Messianic (d) moral and (e) future. This meant (a) on this earth, (b) specifically related to the nation of Israel (d) with high, God-given standards, and (e) not yet in existence. </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Title 1"/>
          <p:cNvSpPr txBox="1"/>
          <p:nvPr>
            <p:ph type="title"/>
          </p:nvPr>
        </p:nvSpPr>
        <p:spPr>
          <a:prstGeom prst="rect">
            <a:avLst/>
          </a:prstGeom>
        </p:spPr>
        <p:txBody>
          <a:bodyPr/>
          <a:lstStyle/>
          <a:p>
            <a:pPr/>
            <a:r>
              <a:t>The Divided Kingdom</a:t>
            </a:r>
          </a:p>
        </p:txBody>
      </p:sp>
      <p:sp>
        <p:nvSpPr>
          <p:cNvPr id="245" name="Content Placeholder 2"/>
          <p:cNvSpPr txBox="1"/>
          <p:nvPr>
            <p:ph type="body" idx="1"/>
          </p:nvPr>
        </p:nvSpPr>
        <p:spPr>
          <a:xfrm>
            <a:off x="615175" y="1619483"/>
            <a:ext cx="9264806" cy="4351339"/>
          </a:xfrm>
          <a:prstGeom prst="rect">
            <a:avLst/>
          </a:prstGeom>
        </p:spPr>
        <p:txBody>
          <a:bodyPr/>
          <a:lstStyle/>
          <a:p>
            <a:pPr marL="0" indent="0" defTabSz="868680">
              <a:spcBef>
                <a:spcPts val="900"/>
              </a:spcBef>
              <a:buSzTx/>
              <a:buNone/>
              <a:defRPr sz="3420"/>
            </a:pPr>
            <a:r>
              <a:t>Because of this fracture the northern kingdom is referred to often </a:t>
            </a:r>
            <a:r>
              <a:rPr b="1"/>
              <a:t>as Israel and sometimes Ephraim</a:t>
            </a:r>
            <a:r>
              <a:t>. Whereas </a:t>
            </a:r>
            <a:r>
              <a:rPr b="1"/>
              <a:t>the southern kingdom is referred to as Judah</a:t>
            </a:r>
            <a:r>
              <a:t>. </a:t>
            </a:r>
          </a:p>
          <a:p>
            <a:pPr marL="0" indent="0" defTabSz="868680">
              <a:spcBef>
                <a:spcPts val="900"/>
              </a:spcBef>
              <a:buSzTx/>
              <a:buNone/>
              <a:defRPr sz="3420"/>
            </a:pPr>
          </a:p>
          <a:p>
            <a:pPr marL="0" indent="0" defTabSz="868680">
              <a:spcBef>
                <a:spcPts val="900"/>
              </a:spcBef>
              <a:buSzTx/>
              <a:buNone/>
              <a:defRPr sz="3420"/>
            </a:pPr>
            <a:r>
              <a:rPr>
                <a:latin typeface="+mj-lt"/>
                <a:ea typeface="+mj-ea"/>
                <a:cs typeface="+mj-cs"/>
                <a:sym typeface="Helvetica"/>
              </a:rPr>
              <a:t>‌</a:t>
            </a:r>
            <a:r>
              <a:t>(In spite of this, I want you to understand that God has not lost sight of His people ---even the supposed 10 lost tribes.)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Title 1"/>
          <p:cNvSpPr txBox="1"/>
          <p:nvPr>
            <p:ph type="title"/>
          </p:nvPr>
        </p:nvSpPr>
        <p:spPr>
          <a:xfrm>
            <a:off x="3823010" y="2766217"/>
            <a:ext cx="4469780" cy="1325564"/>
          </a:xfrm>
          <a:prstGeom prst="rect">
            <a:avLst/>
          </a:prstGeom>
        </p:spPr>
        <p:txBody>
          <a:bodyPr/>
          <a:lstStyle/>
          <a:p>
            <a:pPr>
              <a:defRPr sz="5400"/>
            </a:pPr>
            <a:r>
              <a:t>3</a:t>
            </a:r>
            <a:r>
              <a:rPr baseline="30000"/>
              <a:t>rd</a:t>
            </a:r>
            <a:r>
              <a:t> Term “Jew”</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 name="Title 1"/>
          <p:cNvSpPr txBox="1"/>
          <p:nvPr>
            <p:ph type="title"/>
          </p:nvPr>
        </p:nvSpPr>
        <p:spPr>
          <a:xfrm>
            <a:off x="838200" y="365125"/>
            <a:ext cx="10515600" cy="1855560"/>
          </a:xfrm>
          <a:prstGeom prst="rect">
            <a:avLst/>
          </a:prstGeom>
        </p:spPr>
        <p:txBody>
          <a:bodyPr/>
          <a:lstStyle/>
          <a:p>
            <a:pPr algn="ctr" defTabSz="832104">
              <a:defRPr sz="4277"/>
            </a:pPr>
            <a:r>
              <a:t>Tracing God’s Special People Through the Word of God</a:t>
            </a:r>
            <a:br/>
          </a:p>
        </p:txBody>
      </p:sp>
      <p:sp>
        <p:nvSpPr>
          <p:cNvPr id="103" name="Content Placeholder 2"/>
          <p:cNvSpPr txBox="1"/>
          <p:nvPr>
            <p:ph type="body" idx="1"/>
          </p:nvPr>
        </p:nvSpPr>
        <p:spPr>
          <a:xfrm>
            <a:off x="838200" y="2220684"/>
            <a:ext cx="10515600" cy="3956279"/>
          </a:xfrm>
          <a:prstGeom prst="rect">
            <a:avLst/>
          </a:prstGeom>
        </p:spPr>
        <p:txBody>
          <a:bodyPr/>
          <a:lstStyle/>
          <a:p>
            <a:pPr marL="0" indent="0">
              <a:buSzTx/>
              <a:buNone/>
              <a:defRPr sz="4000"/>
            </a:pPr>
            <a:r>
              <a:t>There are three biblical terms associated with who we call the nation of Israel today:</a:t>
            </a:r>
          </a:p>
          <a:p>
            <a:pPr marL="0" indent="0" algn="ctr">
              <a:buSzTx/>
              <a:buNone/>
              <a:defRPr sz="4800"/>
            </a:pPr>
            <a:r>
              <a:t>Hebrew</a:t>
            </a:r>
          </a:p>
          <a:p>
            <a:pPr marL="0" indent="0" algn="ctr">
              <a:buSzTx/>
              <a:buNone/>
              <a:defRPr sz="4800"/>
            </a:pPr>
            <a:r>
              <a:t>Israel</a:t>
            </a:r>
          </a:p>
          <a:p>
            <a:pPr marL="0" indent="0" algn="ctr">
              <a:buSzTx/>
              <a:buNone/>
              <a:defRPr sz="4800"/>
            </a:pPr>
            <a:r>
              <a:t>Jews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Title 1"/>
          <p:cNvSpPr txBox="1"/>
          <p:nvPr>
            <p:ph type="title"/>
          </p:nvPr>
        </p:nvSpPr>
        <p:spPr>
          <a:xfrm>
            <a:off x="215592" y="758998"/>
            <a:ext cx="11797990" cy="1325563"/>
          </a:xfrm>
          <a:prstGeom prst="rect">
            <a:avLst/>
          </a:prstGeom>
        </p:spPr>
        <p:txBody>
          <a:bodyPr/>
          <a:lstStyle/>
          <a:p>
            <a:pPr defTabSz="868680">
              <a:defRPr b="1" sz="4560">
                <a:latin typeface="+mn-lt"/>
                <a:ea typeface="+mn-ea"/>
                <a:cs typeface="+mn-cs"/>
                <a:sym typeface="Calibri"/>
              </a:defRPr>
            </a:pPr>
            <a:r>
              <a:t>1/3</a:t>
            </a:r>
            <a:r>
              <a:rPr b="0"/>
              <a:t> of all the references to the term Jew are found in the </a:t>
            </a:r>
            <a:r>
              <a:t>O.T. </a:t>
            </a:r>
            <a:r>
              <a:rPr b="0"/>
              <a:t>and</a:t>
            </a:r>
            <a:r>
              <a:t> 2/3 </a:t>
            </a:r>
            <a:r>
              <a:rPr b="0"/>
              <a:t>are found in the </a:t>
            </a:r>
            <a:r>
              <a:t>N.T.</a:t>
            </a:r>
            <a:r>
              <a:rPr b="0"/>
              <a:t> </a:t>
            </a:r>
          </a:p>
        </p:txBody>
      </p:sp>
      <p:sp>
        <p:nvSpPr>
          <p:cNvPr id="250" name="TextBox 3"/>
          <p:cNvSpPr txBox="1"/>
          <p:nvPr/>
        </p:nvSpPr>
        <p:spPr>
          <a:xfrm>
            <a:off x="261312" y="2453268"/>
            <a:ext cx="9007955" cy="37034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800">
                <a:solidFill>
                  <a:srgbClr val="FFFFFF"/>
                </a:solidFill>
              </a:defRPr>
            </a:pPr>
            <a:r>
              <a:t>The term </a:t>
            </a:r>
            <a:r>
              <a:rPr b="1"/>
              <a:t>Jew is derived from the Judah</a:t>
            </a:r>
            <a:r>
              <a:t> --- meaning ‘belonging to Judah or of Judah’, the Southern Kingdom, but </a:t>
            </a:r>
            <a:r>
              <a:rPr b="1" u="sng"/>
              <a:t>would come to be synonymous</a:t>
            </a:r>
            <a:r>
              <a:t> with the term Israel.</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Title 1"/>
          <p:cNvSpPr txBox="1"/>
          <p:nvPr>
            <p:ph type="title"/>
          </p:nvPr>
        </p:nvSpPr>
        <p:spPr>
          <a:xfrm>
            <a:off x="394010" y="535974"/>
            <a:ext cx="11797990" cy="1694271"/>
          </a:xfrm>
          <a:prstGeom prst="rect">
            <a:avLst/>
          </a:prstGeom>
        </p:spPr>
        <p:txBody>
          <a:bodyPr/>
          <a:lstStyle>
            <a:lvl1pPr>
              <a:defRPr sz="4800">
                <a:latin typeface="+mn-lt"/>
                <a:ea typeface="+mn-ea"/>
                <a:cs typeface="+mn-cs"/>
                <a:sym typeface="Calibri"/>
              </a:defRPr>
            </a:lvl1pPr>
          </a:lstStyle>
          <a:p>
            <a:pPr/>
            <a:r>
              <a:t>Snapshot of the O.T and God’s People</a:t>
            </a:r>
          </a:p>
        </p:txBody>
      </p:sp>
      <p:sp>
        <p:nvSpPr>
          <p:cNvPr id="253" name="TextBox 3"/>
          <p:cNvSpPr txBox="1"/>
          <p:nvPr/>
        </p:nvSpPr>
        <p:spPr>
          <a:xfrm>
            <a:off x="439730" y="2230243"/>
            <a:ext cx="9007955" cy="393611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914400" indent="-914400">
              <a:buSzPct val="100000"/>
              <a:buAutoNum type="arabicPeriod" startAt="1"/>
              <a:defRPr sz="4200">
                <a:solidFill>
                  <a:srgbClr val="FFFFFF"/>
                </a:solidFill>
              </a:defRPr>
            </a:pPr>
            <a:r>
              <a:t>God creates, Man falls, Man rebels. God provides and promises. (</a:t>
            </a:r>
            <a:r>
              <a:rPr b="1"/>
              <a:t>Genesis 3:15, 20-21</a:t>
            </a:r>
            <a:r>
              <a:t>)</a:t>
            </a:r>
          </a:p>
          <a:p>
            <a:pPr marL="914400" indent="-914400">
              <a:buSzPct val="100000"/>
              <a:buAutoNum type="arabicPeriod" startAt="1"/>
              <a:defRPr sz="4200">
                <a:solidFill>
                  <a:srgbClr val="FFFFFF"/>
                </a:solidFill>
              </a:defRPr>
            </a:pPr>
            <a:r>
              <a:t>Man is destroyed save Noah and his family. God calls Abram. (Genesis 6-12) </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Title 1"/>
          <p:cNvSpPr txBox="1"/>
          <p:nvPr>
            <p:ph type="title"/>
          </p:nvPr>
        </p:nvSpPr>
        <p:spPr>
          <a:xfrm>
            <a:off x="394010" y="535974"/>
            <a:ext cx="11797990" cy="1694271"/>
          </a:xfrm>
          <a:prstGeom prst="rect">
            <a:avLst/>
          </a:prstGeom>
        </p:spPr>
        <p:txBody>
          <a:bodyPr/>
          <a:lstStyle>
            <a:lvl1pPr>
              <a:defRPr sz="4800">
                <a:latin typeface="+mn-lt"/>
                <a:ea typeface="+mn-ea"/>
                <a:cs typeface="+mn-cs"/>
                <a:sym typeface="Calibri"/>
              </a:defRPr>
            </a:lvl1pPr>
          </a:lstStyle>
          <a:p>
            <a:pPr/>
            <a:r>
              <a:t>Snapshot of the O.T and God’s People</a:t>
            </a:r>
          </a:p>
        </p:txBody>
      </p:sp>
      <p:sp>
        <p:nvSpPr>
          <p:cNvPr id="256" name="TextBox 3"/>
          <p:cNvSpPr txBox="1"/>
          <p:nvPr/>
        </p:nvSpPr>
        <p:spPr>
          <a:xfrm>
            <a:off x="439730" y="2230243"/>
            <a:ext cx="9007955" cy="33971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200">
                <a:solidFill>
                  <a:srgbClr val="FFFFFF"/>
                </a:solidFill>
              </a:defRPr>
            </a:pPr>
            <a:r>
              <a:t>3. God promises Abram </a:t>
            </a:r>
            <a:r>
              <a:rPr sz="4400"/>
              <a:t>a name, a land, and a people. (Genesis 12, 15)</a:t>
            </a:r>
            <a:endParaRPr sz="4400"/>
          </a:p>
          <a:p>
            <a:pPr>
              <a:defRPr sz="4400">
                <a:solidFill>
                  <a:srgbClr val="FFFFFF"/>
                </a:solidFill>
              </a:defRPr>
            </a:pPr>
          </a:p>
          <a:p>
            <a:pPr>
              <a:defRPr sz="4400">
                <a:solidFill>
                  <a:srgbClr val="FFFFFF"/>
                </a:solidFill>
              </a:defRPr>
            </a:pPr>
            <a:r>
              <a:t>4. Israel comes out of Egypt </a:t>
            </a:r>
            <a:r>
              <a:rPr b="1"/>
              <a:t>a nation</a:t>
            </a:r>
            <a:r>
              <a:t> - </a:t>
            </a:r>
            <a:r>
              <a:rPr b="1"/>
              <a:t>a great people. </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Title 1"/>
          <p:cNvSpPr txBox="1"/>
          <p:nvPr>
            <p:ph type="title"/>
          </p:nvPr>
        </p:nvSpPr>
        <p:spPr>
          <a:xfrm>
            <a:off x="394010" y="535974"/>
            <a:ext cx="11797990" cy="1694271"/>
          </a:xfrm>
          <a:prstGeom prst="rect">
            <a:avLst/>
          </a:prstGeom>
        </p:spPr>
        <p:txBody>
          <a:bodyPr/>
          <a:lstStyle>
            <a:lvl1pPr>
              <a:defRPr sz="4800">
                <a:latin typeface="+mn-lt"/>
                <a:ea typeface="+mn-ea"/>
                <a:cs typeface="+mn-cs"/>
                <a:sym typeface="Calibri"/>
              </a:defRPr>
            </a:lvl1pPr>
          </a:lstStyle>
          <a:p>
            <a:pPr/>
            <a:r>
              <a:t>Snapshot of the O.T and God’s People</a:t>
            </a:r>
          </a:p>
        </p:txBody>
      </p:sp>
      <p:sp>
        <p:nvSpPr>
          <p:cNvPr id="259" name="TextBox 3"/>
          <p:cNvSpPr txBox="1"/>
          <p:nvPr/>
        </p:nvSpPr>
        <p:spPr>
          <a:xfrm>
            <a:off x="439730" y="2230243"/>
            <a:ext cx="9007955" cy="43369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200">
                <a:solidFill>
                  <a:srgbClr val="FFFFFF"/>
                </a:solidFill>
              </a:defRPr>
            </a:pPr>
            <a:r>
              <a:t>5. </a:t>
            </a:r>
            <a:r>
              <a:rPr sz="4400"/>
              <a:t>Israel wanders and enters </a:t>
            </a:r>
            <a:r>
              <a:rPr b="1" sz="4400"/>
              <a:t>the promised land</a:t>
            </a:r>
            <a:r>
              <a:rPr sz="4400"/>
              <a:t> </a:t>
            </a:r>
            <a:r>
              <a:rPr b="1" sz="4400" u="sng"/>
              <a:t>a Theocracy</a:t>
            </a:r>
            <a:r>
              <a:rPr sz="4400"/>
              <a:t>. (God is their King (God is their King. </a:t>
            </a:r>
            <a:r>
              <a:rPr sz="4000"/>
              <a:t>See Joshua</a:t>
            </a:r>
            <a:r>
              <a:rPr sz="4400"/>
              <a:t>)</a:t>
            </a:r>
            <a:endParaRPr sz="4400"/>
          </a:p>
          <a:p>
            <a:pPr>
              <a:defRPr sz="1600">
                <a:solidFill>
                  <a:srgbClr val="FFFFFF"/>
                </a:solidFill>
              </a:defRPr>
            </a:pPr>
          </a:p>
          <a:p>
            <a:pPr>
              <a:defRPr sz="4400">
                <a:solidFill>
                  <a:srgbClr val="FFFFFF"/>
                </a:solidFill>
              </a:defRPr>
            </a:pPr>
            <a:r>
              <a:t>6. Israel fails to destroy all the inhabitants</a:t>
            </a:r>
            <a:r>
              <a:rPr b="1"/>
              <a:t>. </a:t>
            </a:r>
            <a:r>
              <a:t>(See end of Joshua, Judges, Ruth, and I Samuel.) </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Title 1"/>
          <p:cNvSpPr txBox="1"/>
          <p:nvPr>
            <p:ph type="title"/>
          </p:nvPr>
        </p:nvSpPr>
        <p:spPr>
          <a:xfrm>
            <a:off x="394010" y="535974"/>
            <a:ext cx="11797990" cy="1694271"/>
          </a:xfrm>
          <a:prstGeom prst="rect">
            <a:avLst/>
          </a:prstGeom>
        </p:spPr>
        <p:txBody>
          <a:bodyPr/>
          <a:lstStyle>
            <a:lvl1pPr>
              <a:defRPr sz="4800">
                <a:latin typeface="+mn-lt"/>
                <a:ea typeface="+mn-ea"/>
                <a:cs typeface="+mn-cs"/>
                <a:sym typeface="Calibri"/>
              </a:defRPr>
            </a:lvl1pPr>
          </a:lstStyle>
          <a:p>
            <a:pPr/>
            <a:r>
              <a:t>Snapshot of the O.T and God’s People</a:t>
            </a:r>
          </a:p>
        </p:txBody>
      </p:sp>
      <p:sp>
        <p:nvSpPr>
          <p:cNvPr id="262" name="TextBox 3"/>
          <p:cNvSpPr txBox="1"/>
          <p:nvPr/>
        </p:nvSpPr>
        <p:spPr>
          <a:xfrm>
            <a:off x="668330" y="2230243"/>
            <a:ext cx="9007955" cy="36511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200">
                <a:solidFill>
                  <a:srgbClr val="FFFFFF"/>
                </a:solidFill>
              </a:defRPr>
            </a:pPr>
            <a:r>
              <a:t>7. </a:t>
            </a:r>
            <a:r>
              <a:rPr sz="4400"/>
              <a:t>Israel rejects God’s rule and seeks </a:t>
            </a:r>
            <a:r>
              <a:rPr b="1" sz="4400" u="sng"/>
              <a:t>a</a:t>
            </a:r>
            <a:r>
              <a:rPr sz="4400"/>
              <a:t> </a:t>
            </a:r>
            <a:r>
              <a:rPr b="1" sz="4400" u="sng"/>
              <a:t>Monarchy</a:t>
            </a:r>
            <a:r>
              <a:rPr sz="4400"/>
              <a:t> (I Samuel 8:6-7) (See </a:t>
            </a:r>
            <a:endParaRPr sz="4400"/>
          </a:p>
          <a:p>
            <a:pPr>
              <a:defRPr sz="4400">
                <a:solidFill>
                  <a:srgbClr val="FFFFFF"/>
                </a:solidFill>
              </a:defRPr>
            </a:pPr>
            <a:r>
              <a:t>I Samuel – I Kings)</a:t>
            </a:r>
          </a:p>
          <a:p>
            <a:pPr>
              <a:defRPr sz="1600">
                <a:solidFill>
                  <a:srgbClr val="FFFFFF"/>
                </a:solidFill>
              </a:defRPr>
            </a:pPr>
          </a:p>
          <a:p>
            <a:pPr>
              <a:defRPr sz="4400">
                <a:solidFill>
                  <a:srgbClr val="FFFFFF"/>
                </a:solidFill>
              </a:defRPr>
            </a:pPr>
            <a:r>
              <a:t>8. Israel has 3 kings and fractures. (See I Kings 11)</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Title 1"/>
          <p:cNvSpPr txBox="1"/>
          <p:nvPr>
            <p:ph type="title"/>
          </p:nvPr>
        </p:nvSpPr>
        <p:spPr>
          <a:xfrm>
            <a:off x="394010" y="-53607"/>
            <a:ext cx="11797990" cy="1694272"/>
          </a:xfrm>
          <a:prstGeom prst="rect">
            <a:avLst/>
          </a:prstGeom>
        </p:spPr>
        <p:txBody>
          <a:bodyPr/>
          <a:lstStyle>
            <a:lvl1pPr>
              <a:defRPr sz="4800">
                <a:latin typeface="+mn-lt"/>
                <a:ea typeface="+mn-ea"/>
                <a:cs typeface="+mn-cs"/>
                <a:sym typeface="Calibri"/>
              </a:defRPr>
            </a:lvl1pPr>
          </a:lstStyle>
          <a:p>
            <a:pPr/>
            <a:r>
              <a:t>Snapshot of the O.T and God’s People</a:t>
            </a:r>
          </a:p>
        </p:txBody>
      </p:sp>
      <p:sp>
        <p:nvSpPr>
          <p:cNvPr id="265" name="TextBox 3"/>
          <p:cNvSpPr txBox="1"/>
          <p:nvPr/>
        </p:nvSpPr>
        <p:spPr>
          <a:xfrm>
            <a:off x="439730" y="1338146"/>
            <a:ext cx="9007955" cy="29653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200">
                <a:solidFill>
                  <a:srgbClr val="FFFFFF"/>
                </a:solidFill>
              </a:defRPr>
            </a:pPr>
            <a:r>
              <a:t>9. </a:t>
            </a:r>
            <a:r>
              <a:rPr sz="4400"/>
              <a:t>The </a:t>
            </a:r>
            <a:r>
              <a:rPr b="1" sz="4400"/>
              <a:t>Northern Kingdom goes into captivity</a:t>
            </a:r>
            <a:r>
              <a:rPr sz="4400"/>
              <a:t> (722 BC).</a:t>
            </a:r>
            <a:endParaRPr sz="4400"/>
          </a:p>
          <a:p>
            <a:pPr>
              <a:defRPr sz="1600">
                <a:solidFill>
                  <a:srgbClr val="FFFFFF"/>
                </a:solidFill>
              </a:defRPr>
            </a:pPr>
          </a:p>
          <a:p>
            <a:pPr>
              <a:defRPr sz="4400">
                <a:solidFill>
                  <a:srgbClr val="FFFFFF"/>
                </a:solidFill>
              </a:defRPr>
            </a:pPr>
            <a:r>
              <a:t>10. The </a:t>
            </a:r>
            <a:r>
              <a:rPr b="1"/>
              <a:t>Southern Kingdom goes into captivity.</a:t>
            </a:r>
            <a:r>
              <a:t> (605-586 BC)</a:t>
            </a:r>
          </a:p>
        </p:txBody>
      </p:sp>
      <p:sp>
        <p:nvSpPr>
          <p:cNvPr id="266" name="TextBox 4"/>
          <p:cNvSpPr txBox="1"/>
          <p:nvPr/>
        </p:nvSpPr>
        <p:spPr>
          <a:xfrm>
            <a:off x="439729" y="4613019"/>
            <a:ext cx="9595254" cy="166693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600">
                <a:solidFill>
                  <a:srgbClr val="FFFFFF"/>
                </a:solidFill>
              </a:defRPr>
            </a:pPr>
            <a:r>
              <a:t>From this point forward </a:t>
            </a:r>
            <a:r>
              <a:rPr b="1" u="sng"/>
              <a:t>Israel is occupied</a:t>
            </a:r>
            <a:r>
              <a:t>. (Their sovereignty does not exist </a:t>
            </a:r>
            <a:r>
              <a:rPr b="1"/>
              <a:t>until 1948.– 2534 years…</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Title 1"/>
          <p:cNvSpPr txBox="1"/>
          <p:nvPr>
            <p:ph type="title"/>
          </p:nvPr>
        </p:nvSpPr>
        <p:spPr>
          <a:xfrm>
            <a:off x="394010" y="-53607"/>
            <a:ext cx="11797990" cy="1694272"/>
          </a:xfrm>
          <a:prstGeom prst="rect">
            <a:avLst/>
          </a:prstGeom>
        </p:spPr>
        <p:txBody>
          <a:bodyPr/>
          <a:lstStyle>
            <a:lvl1pPr>
              <a:defRPr sz="4800">
                <a:latin typeface="+mn-lt"/>
                <a:ea typeface="+mn-ea"/>
                <a:cs typeface="+mn-cs"/>
                <a:sym typeface="Calibri"/>
              </a:defRPr>
            </a:lvl1pPr>
          </a:lstStyle>
          <a:p>
            <a:pPr/>
            <a:r>
              <a:t>Snapshot of the O.T and God’s People</a:t>
            </a:r>
          </a:p>
        </p:txBody>
      </p:sp>
      <p:sp>
        <p:nvSpPr>
          <p:cNvPr id="269" name="TextBox 3"/>
          <p:cNvSpPr txBox="1"/>
          <p:nvPr/>
        </p:nvSpPr>
        <p:spPr>
          <a:xfrm>
            <a:off x="439730" y="1338145"/>
            <a:ext cx="9007955" cy="52513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200">
                <a:solidFill>
                  <a:srgbClr val="FFFFFF"/>
                </a:solidFill>
              </a:defRPr>
            </a:pPr>
            <a:r>
              <a:t>11. </a:t>
            </a:r>
            <a:r>
              <a:rPr sz="4400"/>
              <a:t>Daniel receives the </a:t>
            </a:r>
            <a:r>
              <a:rPr b="1" sz="4400"/>
              <a:t>“kingdom’s vision”</a:t>
            </a:r>
            <a:r>
              <a:rPr sz="4400"/>
              <a:t> and the “</a:t>
            </a:r>
            <a:r>
              <a:rPr b="1" sz="4400"/>
              <a:t>70 weeks vision” while Israel is in captivity</a:t>
            </a:r>
            <a:r>
              <a:rPr sz="4400"/>
              <a:t>. </a:t>
            </a:r>
            <a:endParaRPr sz="4400"/>
          </a:p>
          <a:p>
            <a:pPr>
              <a:defRPr sz="1600">
                <a:solidFill>
                  <a:srgbClr val="FFFFFF"/>
                </a:solidFill>
              </a:defRPr>
            </a:pPr>
          </a:p>
          <a:p>
            <a:pPr>
              <a:defRPr sz="4400">
                <a:solidFill>
                  <a:srgbClr val="FFFFFF"/>
                </a:solidFill>
              </a:defRPr>
            </a:pPr>
            <a:r>
              <a:t>12. Israel returns from captivity to </a:t>
            </a:r>
            <a:r>
              <a:rPr b="1"/>
              <a:t>rebuild the temple.</a:t>
            </a:r>
            <a:r>
              <a:t> (See Ezra)</a:t>
            </a:r>
          </a:p>
          <a:p>
            <a:pPr>
              <a:defRPr sz="1400">
                <a:solidFill>
                  <a:srgbClr val="FFFFFF"/>
                </a:solidFill>
              </a:defRPr>
            </a:pPr>
          </a:p>
          <a:p>
            <a:pPr>
              <a:defRPr sz="4400">
                <a:solidFill>
                  <a:srgbClr val="FFFFFF"/>
                </a:solidFill>
              </a:defRPr>
            </a:pPr>
            <a:r>
              <a:t>13. Israel returns and rebuilds the walls. (See Nehemiah.)</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Title 1"/>
          <p:cNvSpPr txBox="1"/>
          <p:nvPr>
            <p:ph type="title"/>
          </p:nvPr>
        </p:nvSpPr>
        <p:spPr>
          <a:xfrm>
            <a:off x="394010" y="-53607"/>
            <a:ext cx="11797990" cy="1694272"/>
          </a:xfrm>
          <a:prstGeom prst="rect">
            <a:avLst/>
          </a:prstGeom>
        </p:spPr>
        <p:txBody>
          <a:bodyPr/>
          <a:lstStyle>
            <a:lvl1pPr>
              <a:defRPr sz="4800">
                <a:latin typeface="+mn-lt"/>
                <a:ea typeface="+mn-ea"/>
                <a:cs typeface="+mn-cs"/>
                <a:sym typeface="Calibri"/>
              </a:defRPr>
            </a:lvl1pPr>
          </a:lstStyle>
          <a:p>
            <a:pPr/>
            <a:r>
              <a:t>Snapshot of the O.T and God’s People</a:t>
            </a:r>
          </a:p>
        </p:txBody>
      </p:sp>
      <p:sp>
        <p:nvSpPr>
          <p:cNvPr id="272" name="TextBox 3"/>
          <p:cNvSpPr txBox="1"/>
          <p:nvPr/>
        </p:nvSpPr>
        <p:spPr>
          <a:xfrm>
            <a:off x="439730" y="1640664"/>
            <a:ext cx="10122147" cy="270456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6000">
                <a:solidFill>
                  <a:srgbClr val="FFFFFF"/>
                </a:solidFill>
              </a:defRPr>
            </a:pPr>
            <a:r>
              <a:t>Daniel’s 1st vision</a:t>
            </a:r>
            <a:r>
              <a:rPr b="0"/>
              <a:t> (</a:t>
            </a:r>
            <a:r>
              <a:t>Daniel 2) </a:t>
            </a:r>
            <a:r>
              <a:rPr b="0"/>
              <a:t>describes </a:t>
            </a:r>
            <a:r>
              <a:rPr b="0" u="sng"/>
              <a:t>a succession</a:t>
            </a:r>
            <a:r>
              <a:rPr b="0"/>
              <a:t> of </a:t>
            </a:r>
            <a:r>
              <a:t>world kingdoms</a:t>
            </a:r>
            <a:r>
              <a:rPr b="0"/>
              <a:t>:</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4" name="Picture 2" descr="Picture 2"/>
          <p:cNvPicPr>
            <a:picLocks noChangeAspect="1"/>
          </p:cNvPicPr>
          <p:nvPr/>
        </p:nvPicPr>
        <p:blipFill>
          <a:blip r:embed="rId2">
            <a:extLst/>
          </a:blip>
          <a:stretch>
            <a:fillRect/>
          </a:stretch>
        </p:blipFill>
        <p:spPr>
          <a:xfrm>
            <a:off x="-2" y="-3987"/>
            <a:ext cx="12187313" cy="6861987"/>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TextBox 3"/>
          <p:cNvSpPr txBox="1"/>
          <p:nvPr/>
        </p:nvSpPr>
        <p:spPr>
          <a:xfrm>
            <a:off x="570358" y="432349"/>
            <a:ext cx="10122147" cy="548586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6000">
                <a:solidFill>
                  <a:srgbClr val="FFFFFF"/>
                </a:solidFill>
              </a:defRPr>
            </a:pPr>
            <a:r>
              <a:t>When we arrive in the New Testament we see all three terms used and the term </a:t>
            </a:r>
            <a:r>
              <a:rPr b="1"/>
              <a:t>Jew(s) </a:t>
            </a:r>
            <a:r>
              <a:t>being used the most. (</a:t>
            </a:r>
            <a:r>
              <a:rPr b="1"/>
              <a:t>Hebrew 15, Israel 75 times, Jew 197 times</a:t>
            </a:r>
            <a:r>
              <a:t>).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Title 1"/>
          <p:cNvSpPr txBox="1"/>
          <p:nvPr>
            <p:ph type="title"/>
          </p:nvPr>
        </p:nvSpPr>
        <p:spPr>
          <a:prstGeom prst="rect">
            <a:avLst/>
          </a:prstGeom>
        </p:spPr>
        <p:txBody>
          <a:bodyPr/>
          <a:lstStyle/>
          <a:p>
            <a:pPr/>
            <a:r>
              <a:t>Biblical Terms</a:t>
            </a:r>
          </a:p>
        </p:txBody>
      </p:sp>
      <p:sp>
        <p:nvSpPr>
          <p:cNvPr id="106" name="Content Placeholder 2"/>
          <p:cNvSpPr txBox="1"/>
          <p:nvPr>
            <p:ph type="body" idx="1"/>
          </p:nvPr>
        </p:nvSpPr>
        <p:spPr>
          <a:prstGeom prst="rect">
            <a:avLst/>
          </a:prstGeom>
        </p:spPr>
        <p:txBody>
          <a:bodyPr/>
          <a:lstStyle/>
          <a:p>
            <a:pPr marL="0" indent="0" algn="ctr">
              <a:buSzTx/>
              <a:buNone/>
              <a:defRPr b="1" sz="3600"/>
            </a:pPr>
          </a:p>
          <a:p>
            <a:pPr marL="0" indent="0" algn="ctr">
              <a:buSzTx/>
              <a:buNone/>
              <a:defRPr b="1" sz="4400"/>
            </a:pPr>
            <a:r>
              <a:t>Genesis 14:13- Hebrew – Revelation 16:16</a:t>
            </a:r>
          </a:p>
          <a:p>
            <a:pPr marL="0" indent="0" algn="ctr">
              <a:buSzTx/>
              <a:buNone/>
              <a:defRPr b="1" sz="4400"/>
            </a:pPr>
            <a:r>
              <a:t>Genesis 32:28- Israel – Revelation 21:12</a:t>
            </a:r>
          </a:p>
          <a:p>
            <a:pPr marL="0" indent="0" algn="ctr">
              <a:buSzTx/>
              <a:buNone/>
              <a:defRPr b="1" sz="4400"/>
            </a:pPr>
            <a:r>
              <a:t>II Kings 16:6(s) - Jew – Revelation 3:9</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Content Placeholder 2"/>
          <p:cNvSpPr txBox="1"/>
          <p:nvPr>
            <p:ph type="body" idx="1"/>
          </p:nvPr>
        </p:nvSpPr>
        <p:spPr>
          <a:xfrm>
            <a:off x="332013" y="437695"/>
            <a:ext cx="9971315" cy="5881462"/>
          </a:xfrm>
          <a:prstGeom prst="rect">
            <a:avLst/>
          </a:prstGeom>
        </p:spPr>
        <p:txBody>
          <a:bodyPr/>
          <a:lstStyle/>
          <a:p>
            <a:pPr marL="0" indent="0">
              <a:buSzTx/>
              <a:buNone/>
              <a:defRPr sz="4800"/>
            </a:pPr>
            <a:r>
              <a:t>During the time of Christ, we see </a:t>
            </a:r>
            <a:r>
              <a:rPr b="1"/>
              <a:t>God’s people the nation of Israel and the 1st Advent of the Lord Jesus Christ. </a:t>
            </a:r>
          </a:p>
          <a:p>
            <a:pPr marL="0" indent="0">
              <a:buSzTx/>
              <a:buNone/>
              <a:defRPr sz="4800"/>
            </a:pPr>
          </a:p>
          <a:p>
            <a:pPr marL="0" indent="0">
              <a:buSzTx/>
              <a:buNone/>
              <a:defRPr sz="4800"/>
            </a:pPr>
            <a:r>
              <a:t>In the Gospel records we read of the Lord Jesus Christ being presented as the awaited Messiah and rightful King of Israel. </a:t>
            </a:r>
            <a:r>
              <a:rPr b="1"/>
              <a:t>He is rejected by the Jews</a:t>
            </a:r>
            <a:r>
              <a:t>. </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TextBox 3"/>
          <p:cNvSpPr txBox="1"/>
          <p:nvPr/>
        </p:nvSpPr>
        <p:spPr>
          <a:xfrm>
            <a:off x="1553922" y="2702829"/>
            <a:ext cx="9007955" cy="94784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600">
                <a:solidFill>
                  <a:srgbClr val="FFFFFF"/>
                </a:solidFill>
              </a:defRPr>
            </a:lvl1pPr>
          </a:lstStyle>
          <a:p>
            <a:pPr/>
            <a:r>
              <a:t>The 70 Weeks Vision</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Title 1"/>
          <p:cNvSpPr txBox="1"/>
          <p:nvPr>
            <p:ph type="title"/>
          </p:nvPr>
        </p:nvSpPr>
        <p:spPr>
          <a:prstGeom prst="rect">
            <a:avLst/>
          </a:prstGeom>
        </p:spPr>
        <p:txBody>
          <a:bodyPr/>
          <a:lstStyle/>
          <a:p>
            <a:pPr/>
            <a:r>
              <a:t>70 Weeks Vision</a:t>
            </a:r>
          </a:p>
        </p:txBody>
      </p:sp>
      <p:sp>
        <p:nvSpPr>
          <p:cNvPr id="283" name="Content Placeholder 2"/>
          <p:cNvSpPr txBox="1"/>
          <p:nvPr>
            <p:ph type="body" idx="1"/>
          </p:nvPr>
        </p:nvSpPr>
        <p:spPr>
          <a:prstGeom prst="rect">
            <a:avLst/>
          </a:prstGeom>
        </p:spPr>
        <p:txBody>
          <a:bodyPr/>
          <a:lstStyle/>
          <a:p>
            <a:pPr marL="0" indent="0">
              <a:buSzTx/>
              <a:buNone/>
              <a:defRPr b="1" sz="4000"/>
            </a:pPr>
            <a:r>
              <a:t>Daniel 9:24 </a:t>
            </a:r>
            <a:r>
              <a:rPr b="0" i="1"/>
              <a:t>“24 </a:t>
            </a:r>
            <a:r>
              <a:rPr i="1" u="sng"/>
              <a:t>Seventy weeks</a:t>
            </a:r>
            <a:r>
              <a:rPr i="1"/>
              <a:t> </a:t>
            </a:r>
            <a:r>
              <a:rPr b="0" i="1"/>
              <a:t>are determined </a:t>
            </a:r>
            <a:r>
              <a:rPr b="0" i="1" u="sng"/>
              <a:t>upon </a:t>
            </a:r>
            <a:r>
              <a:rPr i="1" u="sng"/>
              <a:t>thy people </a:t>
            </a:r>
            <a:r>
              <a:rPr b="0" i="1" u="sng"/>
              <a:t>and upon </a:t>
            </a:r>
            <a:r>
              <a:rPr i="1" u="sng"/>
              <a:t>thy holy city</a:t>
            </a:r>
            <a:r>
              <a:rPr b="0" i="1"/>
              <a:t>, to finish the transgression, and to make an end of sins, and to make reconciliation for iniquity, and to bring in everlasting righteousness, and to seal up the vision and prophecy, and to anoint the most Holy.” </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Content Placeholder 2"/>
          <p:cNvSpPr txBox="1"/>
          <p:nvPr>
            <p:ph type="body" idx="1"/>
          </p:nvPr>
        </p:nvSpPr>
        <p:spPr>
          <a:xfrm>
            <a:off x="527956" y="360588"/>
            <a:ext cx="10869387" cy="5338083"/>
          </a:xfrm>
          <a:prstGeom prst="rect">
            <a:avLst/>
          </a:prstGeom>
        </p:spPr>
        <p:txBody>
          <a:bodyPr/>
          <a:lstStyle/>
          <a:p>
            <a:pPr marL="0" indent="0">
              <a:lnSpc>
                <a:spcPct val="81000"/>
              </a:lnSpc>
              <a:buSzTx/>
              <a:buNone/>
              <a:defRPr sz="4000"/>
            </a:pPr>
            <a:r>
              <a:t>Daniel 9:25</a:t>
            </a:r>
            <a:r>
              <a:rPr i="1"/>
              <a:t>“25 Know therefore and understand, that </a:t>
            </a:r>
            <a:r>
              <a:rPr b="1" i="1" u="sng"/>
              <a:t>from the going forth of the commandment to restore and to build Jerusalem </a:t>
            </a:r>
            <a:r>
              <a:rPr b="1" i="1"/>
              <a:t>[Ezra 1]unto the Messiah the Prince shall be </a:t>
            </a:r>
            <a:r>
              <a:rPr b="1" i="1" u="sng"/>
              <a:t>seven weeks</a:t>
            </a:r>
            <a:r>
              <a:rPr b="1" baseline="30000" i="1" u="sng"/>
              <a:t>1</a:t>
            </a:r>
            <a:r>
              <a:rPr b="1" i="1"/>
              <a:t>, and </a:t>
            </a:r>
            <a:r>
              <a:rPr b="1" i="1" u="sng"/>
              <a:t>threescore and two weeks</a:t>
            </a:r>
            <a:r>
              <a:rPr b="1" baseline="30000" i="1" u="sng"/>
              <a:t>2</a:t>
            </a:r>
            <a:r>
              <a:rPr i="1"/>
              <a:t>: the street shall be built again, and the wall, even in troublous times.” </a:t>
            </a:r>
            <a:endParaRPr i="1"/>
          </a:p>
          <a:p>
            <a:pPr marL="0" indent="0">
              <a:lnSpc>
                <a:spcPct val="81000"/>
              </a:lnSpc>
              <a:buSzTx/>
              <a:buNone/>
              <a:defRPr sz="4000"/>
            </a:pPr>
            <a:r>
              <a:rPr>
                <a:latin typeface="+mj-lt"/>
                <a:ea typeface="+mj-ea"/>
                <a:cs typeface="+mj-cs"/>
                <a:sym typeface="Helvetica"/>
              </a:rPr>
              <a:t>‌</a:t>
            </a:r>
            <a:endParaRPr>
              <a:latin typeface="+mj-lt"/>
              <a:ea typeface="+mj-ea"/>
              <a:cs typeface="+mj-cs"/>
              <a:sym typeface="Helvetica"/>
            </a:endParaRPr>
          </a:p>
          <a:p>
            <a:pPr marL="0" indent="0">
              <a:lnSpc>
                <a:spcPct val="81000"/>
              </a:lnSpc>
              <a:buSzTx/>
              <a:buNone/>
              <a:defRPr b="1" sz="4000"/>
            </a:pPr>
            <a:r>
              <a:t>7 weeks</a:t>
            </a:r>
            <a:r>
              <a:rPr baseline="30000"/>
              <a:t>1</a:t>
            </a:r>
            <a:r>
              <a:t>  + 62 weeks</a:t>
            </a:r>
            <a:r>
              <a:rPr baseline="30000"/>
              <a:t>2</a:t>
            </a:r>
            <a:r>
              <a:t> = 69 weeks</a:t>
            </a:r>
          </a:p>
          <a:p>
            <a:pPr marL="0" indent="0">
              <a:lnSpc>
                <a:spcPct val="81000"/>
              </a:lnSpc>
              <a:buSzTx/>
              <a:buNone/>
              <a:defRPr b="1" sz="4000"/>
            </a:pPr>
            <a:r>
              <a:t>(69 – 7’s or 483 years)</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Content Placeholder 2"/>
          <p:cNvSpPr txBox="1"/>
          <p:nvPr>
            <p:ph type="body" idx="1"/>
          </p:nvPr>
        </p:nvSpPr>
        <p:spPr>
          <a:xfrm>
            <a:off x="527956" y="360588"/>
            <a:ext cx="10869387" cy="5338083"/>
          </a:xfrm>
          <a:prstGeom prst="rect">
            <a:avLst/>
          </a:prstGeom>
        </p:spPr>
        <p:txBody>
          <a:bodyPr/>
          <a:lstStyle/>
          <a:p>
            <a:pPr marL="0" indent="0">
              <a:lnSpc>
                <a:spcPct val="81000"/>
              </a:lnSpc>
              <a:buSzTx/>
              <a:buNone/>
              <a:defRPr b="1" sz="4000"/>
            </a:pPr>
            <a:r>
              <a:t>Daniel 9:26 </a:t>
            </a:r>
            <a:r>
              <a:rPr b="0" i="1"/>
              <a:t>“26 </a:t>
            </a:r>
            <a:r>
              <a:rPr i="1"/>
              <a:t>And </a:t>
            </a:r>
            <a:r>
              <a:rPr i="1" u="sng"/>
              <a:t>after threescore and two weeks</a:t>
            </a:r>
            <a:r>
              <a:rPr i="1"/>
              <a:t> shall Messiah be cut off</a:t>
            </a:r>
            <a:r>
              <a:rPr b="0" i="1"/>
              <a:t>, but not for himself: and </a:t>
            </a:r>
            <a:r>
              <a:rPr i="1"/>
              <a:t>the people of the prince that shall come </a:t>
            </a:r>
            <a:r>
              <a:rPr b="0" i="1"/>
              <a:t>shall destroy the city and the sanctuary; and the end thereof shall be with a flood, and unto the end of the war desolations are determined.” </a:t>
            </a:r>
          </a:p>
          <a:p>
            <a:pPr marL="0" indent="0">
              <a:lnSpc>
                <a:spcPct val="81000"/>
              </a:lnSpc>
              <a:buSzTx/>
              <a:buNone/>
              <a:defRPr sz="4000"/>
            </a:pPr>
            <a:r>
              <a:rPr>
                <a:latin typeface="+mj-lt"/>
                <a:ea typeface="+mj-ea"/>
                <a:cs typeface="+mj-cs"/>
                <a:sym typeface="Helvetica"/>
              </a:rPr>
              <a:t>‌</a:t>
            </a:r>
            <a:endParaRPr>
              <a:latin typeface="+mj-lt"/>
              <a:ea typeface="+mj-ea"/>
              <a:cs typeface="+mj-cs"/>
              <a:sym typeface="Helvetica"/>
            </a:endParaRPr>
          </a:p>
          <a:p>
            <a:pPr marL="0" indent="0">
              <a:lnSpc>
                <a:spcPct val="81000"/>
              </a:lnSpc>
              <a:buSzTx/>
              <a:buNone/>
              <a:defRPr b="1" sz="4000"/>
            </a:pPr>
            <a:r>
              <a:t>After the 69</a:t>
            </a:r>
            <a:r>
              <a:rPr baseline="30000"/>
              <a:t>th </a:t>
            </a:r>
            <a:r>
              <a:t>week the Messiah </a:t>
            </a:r>
          </a:p>
          <a:p>
            <a:pPr marL="0" indent="0">
              <a:lnSpc>
                <a:spcPct val="81000"/>
              </a:lnSpc>
              <a:buSzTx/>
              <a:buNone/>
              <a:defRPr b="1" sz="4000"/>
            </a:pPr>
            <a:r>
              <a:t>shall be cut off.</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Content Placeholder 2"/>
          <p:cNvSpPr txBox="1"/>
          <p:nvPr>
            <p:ph type="body" idx="1"/>
          </p:nvPr>
        </p:nvSpPr>
        <p:spPr>
          <a:xfrm>
            <a:off x="527957" y="360588"/>
            <a:ext cx="9801377" cy="5338083"/>
          </a:xfrm>
          <a:prstGeom prst="rect">
            <a:avLst/>
          </a:prstGeom>
        </p:spPr>
        <p:txBody>
          <a:bodyPr/>
          <a:lstStyle/>
          <a:p>
            <a:pPr marL="0" indent="0" defTabSz="868680">
              <a:spcBef>
                <a:spcPts val="900"/>
              </a:spcBef>
              <a:buSzTx/>
              <a:buNone/>
              <a:defRPr i="1" sz="3800"/>
            </a:pPr>
            <a:r>
              <a:t>The main points of the prophecy are this:</a:t>
            </a:r>
          </a:p>
          <a:p>
            <a:pPr marL="705802" indent="-705802" defTabSz="868680">
              <a:spcBef>
                <a:spcPts val="900"/>
              </a:spcBef>
              <a:buFontTx/>
              <a:buAutoNum type="arabicPeriod" startAt="1"/>
              <a:defRPr sz="3800"/>
            </a:pPr>
            <a:r>
              <a:rPr>
                <a:latin typeface="+mj-lt"/>
                <a:ea typeface="+mj-ea"/>
                <a:cs typeface="+mj-cs"/>
                <a:sym typeface="Helvetica"/>
              </a:rPr>
              <a:t>‌</a:t>
            </a:r>
            <a:r>
              <a:t>Daniels 70 weeks </a:t>
            </a:r>
            <a:r>
              <a:rPr b="1" u="sng"/>
              <a:t>are years</a:t>
            </a:r>
            <a:r>
              <a:t>. (490 total)</a:t>
            </a:r>
            <a:r>
              <a:rPr i="1"/>
              <a:t> literally 7-7’s</a:t>
            </a:r>
            <a:endParaRPr i="1"/>
          </a:p>
          <a:p>
            <a:pPr marL="0" indent="0" defTabSz="868680">
              <a:spcBef>
                <a:spcPts val="900"/>
              </a:spcBef>
              <a:buSzTx/>
              <a:buNone/>
              <a:defRPr sz="1140"/>
            </a:pPr>
          </a:p>
          <a:p>
            <a:pPr marL="0" indent="0" defTabSz="868680">
              <a:spcBef>
                <a:spcPts val="900"/>
              </a:spcBef>
              <a:buSzTx/>
              <a:buNone/>
              <a:defRPr sz="3800"/>
            </a:pPr>
            <a:r>
              <a:rPr>
                <a:latin typeface="+mj-lt"/>
                <a:ea typeface="+mj-ea"/>
                <a:cs typeface="+mj-cs"/>
                <a:sym typeface="Helvetica"/>
              </a:rPr>
              <a:t>‌</a:t>
            </a:r>
            <a:r>
              <a:t>2. They first section spans </a:t>
            </a:r>
            <a:r>
              <a:rPr b="1"/>
              <a:t>from</a:t>
            </a:r>
            <a:r>
              <a:t> decree to rebuild </a:t>
            </a:r>
            <a:r>
              <a:rPr b="1" u="sng"/>
              <a:t>till the Messiah is cut-off</a:t>
            </a:r>
            <a:r>
              <a:t>. (483 years).</a:t>
            </a:r>
          </a:p>
          <a:p>
            <a:pPr marL="0" indent="0" defTabSz="868680">
              <a:spcBef>
                <a:spcPts val="900"/>
              </a:spcBef>
              <a:buSzTx/>
              <a:buNone/>
              <a:defRPr sz="2660"/>
            </a:pPr>
          </a:p>
          <a:p>
            <a:pPr marL="0" indent="0" defTabSz="868680">
              <a:spcBef>
                <a:spcPts val="900"/>
              </a:spcBef>
              <a:buSzTx/>
              <a:buNone/>
              <a:defRPr sz="3800"/>
            </a:pPr>
            <a:r>
              <a:rPr>
                <a:latin typeface="+mj-lt"/>
                <a:ea typeface="+mj-ea"/>
                <a:cs typeface="+mj-cs"/>
                <a:sym typeface="Helvetica"/>
              </a:rPr>
              <a:t>‌</a:t>
            </a:r>
            <a:r>
              <a:t>3. The </a:t>
            </a:r>
            <a:r>
              <a:rPr b="1" u="sng"/>
              <a:t>remaining 7 years</a:t>
            </a:r>
            <a:r>
              <a:t> are suspended for the “church age.” As is stated in </a:t>
            </a:r>
            <a:r>
              <a:rPr b="1"/>
              <a:t>Romans 9-11</a:t>
            </a:r>
            <a:r>
              <a:t>. </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Content Placeholder 2"/>
          <p:cNvSpPr txBox="1"/>
          <p:nvPr>
            <p:ph type="body" idx="1"/>
          </p:nvPr>
        </p:nvSpPr>
        <p:spPr>
          <a:xfrm>
            <a:off x="527957" y="360588"/>
            <a:ext cx="9801377" cy="5338083"/>
          </a:xfrm>
          <a:prstGeom prst="rect">
            <a:avLst/>
          </a:prstGeom>
        </p:spPr>
        <p:txBody>
          <a:bodyPr/>
          <a:lstStyle/>
          <a:p>
            <a:pPr marL="0" indent="0">
              <a:buSzTx/>
              <a:buNone/>
              <a:defRPr i="1" sz="4000"/>
            </a:pPr>
            <a:r>
              <a:t>The main points of the prophecy are this:</a:t>
            </a:r>
          </a:p>
          <a:p>
            <a:pPr marL="0" indent="0">
              <a:buSzTx/>
              <a:buNone/>
              <a:defRPr sz="4000"/>
            </a:pPr>
            <a:r>
              <a:t>4. </a:t>
            </a:r>
            <a:r>
              <a:t>The remaining 7 years are the 70th week which begins with a peace covenant. (Verse 27)</a:t>
            </a:r>
          </a:p>
          <a:p>
            <a:pPr marL="0" indent="0">
              <a:buSzTx/>
              <a:buNone/>
              <a:defRPr sz="4000"/>
            </a:pPr>
            <a:r>
              <a:t>5. </a:t>
            </a:r>
            <a:r>
              <a:t>Then in the midst of the week (3.5 years), He will break the covenant and declare Himself god. (See</a:t>
            </a:r>
            <a:r>
              <a:t> </a:t>
            </a:r>
            <a:r>
              <a:rPr b="1"/>
              <a:t>Matthew 24:15-21</a:t>
            </a:r>
            <a:r>
              <a:t>)</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Title 1"/>
          <p:cNvSpPr txBox="1"/>
          <p:nvPr>
            <p:ph type="title"/>
          </p:nvPr>
        </p:nvSpPr>
        <p:spPr>
          <a:prstGeom prst="rect">
            <a:avLst/>
          </a:prstGeom>
        </p:spPr>
        <p:txBody>
          <a:bodyPr/>
          <a:lstStyle/>
          <a:p>
            <a:pPr/>
            <a:r>
              <a:t>God’s Pause For Israel</a:t>
            </a:r>
          </a:p>
        </p:txBody>
      </p:sp>
      <p:sp>
        <p:nvSpPr>
          <p:cNvPr id="294" name="Content Placeholder 2"/>
          <p:cNvSpPr txBox="1"/>
          <p:nvPr>
            <p:ph type="body" idx="1"/>
          </p:nvPr>
        </p:nvSpPr>
        <p:spPr>
          <a:xfrm>
            <a:off x="448733" y="1690688"/>
            <a:ext cx="9474201" cy="4351338"/>
          </a:xfrm>
          <a:prstGeom prst="rect">
            <a:avLst/>
          </a:prstGeom>
        </p:spPr>
        <p:txBody>
          <a:bodyPr/>
          <a:lstStyle/>
          <a:p>
            <a:pPr marL="0" indent="0" defTabSz="896111">
              <a:spcBef>
                <a:spcPts val="900"/>
              </a:spcBef>
              <a:buSzTx/>
              <a:buNone/>
              <a:defRPr b="1" sz="3528"/>
            </a:pPr>
            <a:r>
              <a:t>Romans chapters 9, 10, and all 11</a:t>
            </a:r>
            <a:r>
              <a:rPr b="0"/>
              <a:t> deal with Israel’s </a:t>
            </a:r>
            <a:r>
              <a:t>past</a:t>
            </a:r>
            <a:r>
              <a:rPr b="0"/>
              <a:t> failures (</a:t>
            </a:r>
            <a:r>
              <a:t>9</a:t>
            </a:r>
            <a:r>
              <a:rPr b="0"/>
              <a:t>) their </a:t>
            </a:r>
            <a:r>
              <a:t>present</a:t>
            </a:r>
            <a:r>
              <a:rPr b="0"/>
              <a:t> calamity (</a:t>
            </a:r>
            <a:r>
              <a:t>10</a:t>
            </a:r>
            <a:r>
              <a:rPr b="0"/>
              <a:t>) and their </a:t>
            </a:r>
            <a:r>
              <a:t>future</a:t>
            </a:r>
            <a:r>
              <a:rPr b="0"/>
              <a:t> salvation (</a:t>
            </a:r>
            <a:r>
              <a:t>11</a:t>
            </a:r>
            <a:r>
              <a:rPr b="0"/>
              <a:t>).</a:t>
            </a:r>
            <a:endParaRPr b="0"/>
          </a:p>
          <a:p>
            <a:pPr marL="0" indent="0" defTabSz="896111">
              <a:spcBef>
                <a:spcPts val="900"/>
              </a:spcBef>
              <a:buSzTx/>
              <a:buNone/>
              <a:defRPr sz="3528"/>
            </a:pPr>
          </a:p>
          <a:p>
            <a:pPr marL="0" indent="0" defTabSz="896111">
              <a:spcBef>
                <a:spcPts val="900"/>
              </a:spcBef>
              <a:buSzTx/>
              <a:buNone/>
              <a:defRPr i="1" sz="3528"/>
            </a:pPr>
            <a:r>
              <a:t>Romans 11:1 “1 I say then, </a:t>
            </a:r>
            <a:r>
              <a:rPr b="1" u="sng"/>
              <a:t>Hath God cast away his people?</a:t>
            </a:r>
            <a:r>
              <a:t> [who are His people referred to here? Israel.] God forbid. For</a:t>
            </a:r>
            <a:r>
              <a:rPr b="1"/>
              <a:t> I also am an Israelite</a:t>
            </a:r>
            <a:r>
              <a:t>, of the seed of Abraham, of the tribe of Benjamin.” </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Content Placeholder 2"/>
          <p:cNvSpPr txBox="1"/>
          <p:nvPr>
            <p:ph type="body" idx="1"/>
          </p:nvPr>
        </p:nvSpPr>
        <p:spPr>
          <a:xfrm>
            <a:off x="414866" y="488421"/>
            <a:ext cx="10981267" cy="5539846"/>
          </a:xfrm>
          <a:prstGeom prst="rect">
            <a:avLst/>
          </a:prstGeom>
        </p:spPr>
        <p:txBody>
          <a:bodyPr/>
          <a:lstStyle/>
          <a:p>
            <a:pPr marL="0" indent="0" defTabSz="896111">
              <a:spcBef>
                <a:spcPts val="900"/>
              </a:spcBef>
              <a:buSzTx/>
              <a:buNone/>
              <a:defRPr b="1" sz="3528"/>
            </a:pPr>
            <a:r>
              <a:t>Romans 11:25-29 </a:t>
            </a:r>
            <a:r>
              <a:rPr b="0" i="1"/>
              <a:t>“25 For I would not, brethren, that ye should be ignorant of this mystery, lest ye should be wise in your own conceits; that blindness in part is happened to Israel, </a:t>
            </a:r>
            <a:r>
              <a:rPr i="1" u="sng"/>
              <a:t>until</a:t>
            </a:r>
            <a:r>
              <a:rPr b="0" i="1"/>
              <a:t> the fulness of the Gentiles be come in. </a:t>
            </a:r>
            <a:r>
              <a:rPr i="1"/>
              <a:t>26 </a:t>
            </a:r>
            <a:r>
              <a:rPr i="1" u="sng"/>
              <a:t>And so all Israel shall be saved</a:t>
            </a:r>
            <a:r>
              <a:rPr i="1"/>
              <a:t>: as it is written, There shall come out of Sion the Deliverer, and </a:t>
            </a:r>
            <a:r>
              <a:rPr i="1" u="sng"/>
              <a:t>shall turn away ungodliness from Jacob</a:t>
            </a:r>
            <a:r>
              <a:rPr i="1"/>
              <a:t>: 27 </a:t>
            </a:r>
            <a:r>
              <a:rPr i="1" u="sng"/>
              <a:t>For this is my covenant unto them</a:t>
            </a:r>
            <a:r>
              <a:rPr i="1"/>
              <a:t>, when I shall take away their sins.</a:t>
            </a:r>
            <a:r>
              <a:rPr b="0" i="1"/>
              <a:t> 28 As concerning the gospel, they are enemies for your sakes: but as touching the election, they are beloved for the fathers’ sakes.”</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Content Placeholder 2"/>
          <p:cNvSpPr txBox="1"/>
          <p:nvPr>
            <p:ph type="body" idx="1"/>
          </p:nvPr>
        </p:nvSpPr>
        <p:spPr>
          <a:xfrm>
            <a:off x="414866" y="488421"/>
            <a:ext cx="10981267" cy="5539846"/>
          </a:xfrm>
          <a:prstGeom prst="rect">
            <a:avLst/>
          </a:prstGeom>
        </p:spPr>
        <p:txBody>
          <a:bodyPr/>
          <a:lstStyle/>
          <a:p>
            <a:pPr marL="0" indent="0">
              <a:lnSpc>
                <a:spcPct val="81000"/>
              </a:lnSpc>
              <a:buSzTx/>
              <a:buNone/>
              <a:defRPr b="1" sz="4800"/>
            </a:pPr>
            <a:r>
              <a:t>Romans 11:29 </a:t>
            </a:r>
            <a:r>
              <a:rPr b="0" i="1"/>
              <a:t>“29 For the gifts and calling of God are without repentance.” </a:t>
            </a:r>
          </a:p>
          <a:p>
            <a:pPr marL="0" indent="0">
              <a:lnSpc>
                <a:spcPct val="81000"/>
              </a:lnSpc>
              <a:buSzTx/>
              <a:buNone/>
              <a:defRPr sz="3600"/>
            </a:pPr>
          </a:p>
          <a:p>
            <a:pPr marL="0" indent="0">
              <a:lnSpc>
                <a:spcPct val="81000"/>
              </a:lnSpc>
              <a:buSzTx/>
              <a:buNone/>
              <a:defRPr sz="4400"/>
            </a:pPr>
            <a:r>
              <a:t>Israel is blinded </a:t>
            </a:r>
            <a:r>
              <a:rPr b="1" u="sng"/>
              <a:t>in part</a:t>
            </a:r>
            <a:r>
              <a:t> </a:t>
            </a:r>
            <a:r>
              <a:rPr b="1" u="sng"/>
              <a:t>until </a:t>
            </a:r>
            <a:r>
              <a:t>the fulness of the Gentiles has come in.</a:t>
            </a:r>
          </a:p>
          <a:p>
            <a:pPr marL="0" indent="0">
              <a:lnSpc>
                <a:spcPct val="81000"/>
              </a:lnSpc>
              <a:buSzTx/>
              <a:buNone/>
              <a:defRPr sz="4400"/>
            </a:pPr>
          </a:p>
          <a:p>
            <a:pPr marL="0" indent="0">
              <a:lnSpc>
                <a:spcPct val="81000"/>
              </a:lnSpc>
              <a:buSzTx/>
              <a:buNone/>
              <a:defRPr sz="4400"/>
            </a:pPr>
            <a:r>
              <a:t>Clearly from this passage it will be noted </a:t>
            </a:r>
          </a:p>
          <a:p>
            <a:pPr marL="0" indent="0">
              <a:lnSpc>
                <a:spcPct val="81000"/>
              </a:lnSpc>
              <a:buSzTx/>
              <a:buNone/>
              <a:defRPr sz="4400"/>
            </a:pPr>
            <a:r>
              <a:t>that this is </a:t>
            </a:r>
            <a:r>
              <a:rPr b="1" u="sng"/>
              <a:t>for a period of time</a:t>
            </a:r>
            <a:r>
              <a:rPr u="sng"/>
              <a:t>.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Title 1"/>
          <p:cNvSpPr txBox="1"/>
          <p:nvPr>
            <p:ph type="title"/>
          </p:nvPr>
        </p:nvSpPr>
        <p:spPr>
          <a:xfrm>
            <a:off x="838200" y="2766217"/>
            <a:ext cx="10515600" cy="1325564"/>
          </a:xfrm>
          <a:prstGeom prst="rect">
            <a:avLst/>
          </a:prstGeom>
        </p:spPr>
        <p:txBody>
          <a:bodyPr/>
          <a:lstStyle>
            <a:lvl1pPr algn="ctr">
              <a:defRPr sz="6000"/>
            </a:lvl1pPr>
          </a:lstStyle>
          <a:p>
            <a:pPr/>
            <a:r>
              <a:t>‘Hebrew’ in the O.T.</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Title 1"/>
          <p:cNvSpPr txBox="1"/>
          <p:nvPr>
            <p:ph type="ctrTitle"/>
          </p:nvPr>
        </p:nvSpPr>
        <p:spPr>
          <a:xfrm>
            <a:off x="6335481" y="2089649"/>
            <a:ext cx="5421086" cy="2387601"/>
          </a:xfrm>
          <a:prstGeom prst="rect">
            <a:avLst/>
          </a:prstGeom>
        </p:spPr>
        <p:txBody>
          <a:bodyPr/>
          <a:lstStyle/>
          <a:p>
            <a:pPr defTabSz="667512">
              <a:defRPr sz="4672">
                <a:solidFill>
                  <a:srgbClr val="FFFFFF"/>
                </a:solidFill>
              </a:defRPr>
            </a:pPr>
            <a:r>
              <a:t>Israel, Current Events, and Eschatology</a:t>
            </a:r>
            <a:br/>
            <a:r>
              <a:rPr sz="3942"/>
              <a:t>Part II</a:t>
            </a:r>
          </a:p>
        </p:txBody>
      </p:sp>
      <p:sp>
        <p:nvSpPr>
          <p:cNvPr id="301" name="Subtitle 2"/>
          <p:cNvSpPr txBox="1"/>
          <p:nvPr>
            <p:ph type="subTitle" sz="quarter" idx="1"/>
          </p:nvPr>
        </p:nvSpPr>
        <p:spPr>
          <a:xfrm>
            <a:off x="6879766" y="4843009"/>
            <a:ext cx="4332516" cy="1655762"/>
          </a:xfrm>
          <a:prstGeom prst="rect">
            <a:avLst/>
          </a:prstGeom>
        </p:spPr>
        <p:txBody>
          <a:bodyPr/>
          <a:lstStyle/>
          <a:p>
            <a:pPr>
              <a:defRPr sz="4400">
                <a:solidFill>
                  <a:srgbClr val="FFFFFF"/>
                </a:solidFill>
              </a:defRPr>
            </a:pPr>
            <a:r>
              <a:t>Who is </a:t>
            </a:r>
            <a:r>
              <a:rPr sz="6600"/>
              <a:t>Israel</a:t>
            </a:r>
            <a:r>
              <a:t>?</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Content Placeholder 2"/>
          <p:cNvSpPr txBox="1"/>
          <p:nvPr>
            <p:ph type="body" idx="1"/>
          </p:nvPr>
        </p:nvSpPr>
        <p:spPr>
          <a:xfrm>
            <a:off x="567266" y="697176"/>
            <a:ext cx="10981267" cy="4857805"/>
          </a:xfrm>
          <a:prstGeom prst="rect">
            <a:avLst/>
          </a:prstGeom>
        </p:spPr>
        <p:txBody>
          <a:bodyPr/>
          <a:lstStyle/>
          <a:p>
            <a:pPr marL="0" indent="0" algn="just">
              <a:buSzTx/>
              <a:buNone/>
              <a:defRPr sz="4800"/>
            </a:pPr>
            <a:r>
              <a:t>Introduction: This morning we looked at the biblical history concerning the nation of Israel. When we move through </a:t>
            </a:r>
            <a:r>
              <a:rPr b="1"/>
              <a:t>the historical records</a:t>
            </a:r>
            <a:r>
              <a:t> of the New Testament the focus shifts from the nation of Israel to the church. </a:t>
            </a:r>
            <a:r>
              <a:rPr b="1"/>
              <a:t>Prophetically in the N.T. the focus is on Israel! </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Content Placeholder 2"/>
          <p:cNvSpPr txBox="1"/>
          <p:nvPr>
            <p:ph type="body" idx="1"/>
          </p:nvPr>
        </p:nvSpPr>
        <p:spPr>
          <a:xfrm>
            <a:off x="567266" y="697177"/>
            <a:ext cx="10981267" cy="5383584"/>
          </a:xfrm>
          <a:prstGeom prst="rect">
            <a:avLst/>
          </a:prstGeom>
        </p:spPr>
        <p:txBody>
          <a:bodyPr/>
          <a:lstStyle/>
          <a:p>
            <a:pPr marL="0" indent="0" algn="just">
              <a:buSzTx/>
              <a:buNone/>
              <a:defRPr b="1" sz="4800"/>
            </a:pPr>
            <a:r>
              <a:t>Acts 1:6-7 “</a:t>
            </a:r>
            <a:r>
              <a:rPr b="0" i="1"/>
              <a:t>6 When they therefore were come together, they asked of him, saying, Lord, wilt thou at this time </a:t>
            </a:r>
            <a:r>
              <a:rPr i="1"/>
              <a:t>restore again the kingdom to Israel</a:t>
            </a:r>
            <a:r>
              <a:rPr b="0" i="1"/>
              <a:t>? 7 And he said unto them, It is not for you to know the times or the seasons, which the Father hath put in his own power.” </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Content Placeholder 2"/>
          <p:cNvSpPr txBox="1"/>
          <p:nvPr>
            <p:ph type="body" idx="1"/>
          </p:nvPr>
        </p:nvSpPr>
        <p:spPr>
          <a:xfrm>
            <a:off x="567266" y="697177"/>
            <a:ext cx="10981267" cy="5383584"/>
          </a:xfrm>
          <a:prstGeom prst="rect">
            <a:avLst/>
          </a:prstGeom>
        </p:spPr>
        <p:txBody>
          <a:bodyPr/>
          <a:lstStyle/>
          <a:p>
            <a:pPr marL="0" indent="0" algn="just">
              <a:buSzTx/>
              <a:buNone/>
              <a:defRPr sz="4800"/>
            </a:pPr>
            <a:r>
              <a:t>These are just a few verses that express the importance of the nation of Israel to God:</a:t>
            </a:r>
          </a:p>
          <a:p>
            <a:pPr marL="0" indent="0" algn="just">
              <a:buSzTx/>
              <a:buNone/>
              <a:defRPr b="1" sz="2400"/>
            </a:pPr>
          </a:p>
          <a:p>
            <a:pPr marL="0" indent="0" algn="just">
              <a:buSzTx/>
              <a:buNone/>
              <a:defRPr b="1" sz="4800"/>
            </a:pPr>
            <a:r>
              <a:t>Deuteronomy 7:6-8</a:t>
            </a:r>
          </a:p>
          <a:p>
            <a:pPr marL="0" indent="0" algn="just">
              <a:buSzTx/>
              <a:buNone/>
              <a:defRPr b="1" sz="4800"/>
            </a:pPr>
            <a:r>
              <a:t>Deuteronomy 32:9-10</a:t>
            </a:r>
          </a:p>
          <a:p>
            <a:pPr marL="0" indent="0" algn="just">
              <a:buSzTx/>
              <a:buNone/>
              <a:defRPr b="1" sz="4800"/>
            </a:pPr>
            <a:r>
              <a:t>Jeremiah 31:35-37</a:t>
            </a:r>
          </a:p>
          <a:p>
            <a:pPr marL="0" indent="0" algn="just">
              <a:buSzTx/>
              <a:buNone/>
              <a:defRPr b="1" sz="4800"/>
            </a:pPr>
            <a:r>
              <a:t>Zechariah 2:8</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Title 1"/>
          <p:cNvSpPr txBox="1"/>
          <p:nvPr>
            <p:ph type="title"/>
          </p:nvPr>
        </p:nvSpPr>
        <p:spPr>
          <a:xfrm>
            <a:off x="1043939" y="2605404"/>
            <a:ext cx="10515601" cy="1325564"/>
          </a:xfrm>
          <a:prstGeom prst="rect">
            <a:avLst/>
          </a:prstGeom>
        </p:spPr>
        <p:txBody>
          <a:bodyPr/>
          <a:lstStyle/>
          <a:p>
            <a:pPr algn="ctr" defTabSz="704087">
              <a:defRPr sz="4543"/>
            </a:pPr>
            <a:r>
              <a:t>What is Israel’s History</a:t>
            </a:r>
            <a:br/>
            <a:r>
              <a:t>beyond the historical records of the Bible?</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Title 1"/>
          <p:cNvSpPr txBox="1"/>
          <p:nvPr>
            <p:ph type="title"/>
          </p:nvPr>
        </p:nvSpPr>
        <p:spPr>
          <a:xfrm>
            <a:off x="459660" y="371974"/>
            <a:ext cx="9263743" cy="5816167"/>
          </a:xfrm>
          <a:prstGeom prst="rect">
            <a:avLst/>
          </a:prstGeom>
        </p:spPr>
        <p:txBody>
          <a:bodyPr/>
          <a:lstStyle/>
          <a:p>
            <a:pPr algn="just">
              <a:defRPr sz="4700"/>
            </a:pPr>
            <a:r>
              <a:t>Matthew 24:1-2</a:t>
            </a:r>
            <a:r>
              <a:rPr sz="4400"/>
              <a:t> </a:t>
            </a:r>
            <a:r>
              <a:rPr i="1" sz="4400"/>
              <a:t>“1 And Jesus went out, and departed from the temple: and his disciples came to him for to shew him the buildings of the temple. 2 And Jesus said unto them, See ye not all these things? </a:t>
            </a:r>
            <a:r>
              <a:rPr b="1" i="1" sz="4400">
                <a:latin typeface="Carlito"/>
                <a:ea typeface="Carlito"/>
                <a:cs typeface="Carlito"/>
                <a:sym typeface="Carlito"/>
              </a:rPr>
              <a:t>verily I say unto you, There shall not be left here one stone upon another</a:t>
            </a:r>
            <a:r>
              <a:rPr i="1" sz="4400"/>
              <a:t>, that shall not be thrown down.” </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Title 1"/>
          <p:cNvSpPr txBox="1"/>
          <p:nvPr>
            <p:ph type="title"/>
          </p:nvPr>
        </p:nvSpPr>
        <p:spPr>
          <a:xfrm>
            <a:off x="1417320" y="1558765"/>
            <a:ext cx="8961120" cy="3313750"/>
          </a:xfrm>
          <a:prstGeom prst="rect">
            <a:avLst/>
          </a:prstGeom>
        </p:spPr>
        <p:txBody>
          <a:bodyPr/>
          <a:lstStyle>
            <a:lvl1pPr algn="ctr">
              <a:defRPr sz="6000"/>
            </a:lvl1pPr>
          </a:lstStyle>
          <a:p>
            <a:pPr/>
            <a:r>
              <a:t>The Destruction of 70 AD</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5" name="Picture 5" descr="Picture 5"/>
          <p:cNvPicPr>
            <a:picLocks noChangeAspect="1"/>
          </p:cNvPicPr>
          <p:nvPr/>
        </p:nvPicPr>
        <p:blipFill>
          <a:blip r:embed="rId2">
            <a:extLst/>
          </a:blip>
          <a:srcRect l="0" t="5337" r="0" b="33102"/>
          <a:stretch>
            <a:fillRect/>
          </a:stretch>
        </p:blipFill>
        <p:spPr>
          <a:xfrm>
            <a:off x="2354579" y="434996"/>
            <a:ext cx="7406642" cy="6064207"/>
          </a:xfrm>
          <a:prstGeom prst="rect">
            <a:avLst/>
          </a:prstGeom>
          <a:ln w="12700">
            <a:miter lim="400000"/>
          </a:ln>
        </p:spPr>
      </p:pic>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Title 1"/>
          <p:cNvSpPr txBox="1"/>
          <p:nvPr>
            <p:ph type="title"/>
          </p:nvPr>
        </p:nvSpPr>
        <p:spPr>
          <a:xfrm>
            <a:off x="421727" y="153351"/>
            <a:ext cx="11770274" cy="3062816"/>
          </a:xfrm>
          <a:prstGeom prst="rect">
            <a:avLst/>
          </a:prstGeom>
        </p:spPr>
        <p:txBody>
          <a:bodyPr/>
          <a:lstStyle>
            <a:lvl1pPr>
              <a:defRPr sz="5400"/>
            </a:lvl1pPr>
          </a:lstStyle>
          <a:p>
            <a:pPr/>
            <a:r>
              <a:t>The next important date is in AD 132-136. This is referred to as the Bar Kokbha Revolt. </a:t>
            </a:r>
          </a:p>
        </p:txBody>
      </p:sp>
      <p:sp>
        <p:nvSpPr>
          <p:cNvPr id="318" name="Title 1"/>
          <p:cNvSpPr txBox="1"/>
          <p:nvPr/>
        </p:nvSpPr>
        <p:spPr>
          <a:xfrm>
            <a:off x="467447" y="2711668"/>
            <a:ext cx="8977674" cy="392561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lgn="just">
              <a:lnSpc>
                <a:spcPct val="72000"/>
              </a:lnSpc>
              <a:defRPr sz="4500">
                <a:solidFill>
                  <a:srgbClr val="FFFFFF"/>
                </a:solidFill>
                <a:latin typeface="Calibri Light"/>
                <a:ea typeface="Calibri Light"/>
                <a:cs typeface="Calibri Light"/>
                <a:sym typeface="Calibri Light"/>
              </a:defRPr>
            </a:pPr>
            <a:r>
              <a:t>“Simon bar Kokhba was hailed as a messianic figure, who could bring freedom to Jerusalem. Rome sent six full legions to destroy his movement. As a result of the Bar Kokhba Revolt, </a:t>
            </a:r>
            <a:r>
              <a:rPr u="sng"/>
              <a:t>all Jews were banned from the city of Jerusalem</a:t>
            </a:r>
            <a:r>
              <a:t>.” </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Title 1"/>
          <p:cNvSpPr txBox="1"/>
          <p:nvPr/>
        </p:nvSpPr>
        <p:spPr>
          <a:xfrm>
            <a:off x="581747" y="613540"/>
            <a:ext cx="9430933" cy="5707119"/>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defTabSz="886968">
              <a:lnSpc>
                <a:spcPct val="81000"/>
              </a:lnSpc>
              <a:defRPr sz="4753">
                <a:solidFill>
                  <a:srgbClr val="FFFFFF"/>
                </a:solidFill>
                <a:latin typeface="Calibri Light"/>
                <a:ea typeface="Calibri Light"/>
                <a:cs typeface="Calibri Light"/>
                <a:sym typeface="Calibri Light"/>
              </a:defRPr>
            </a:pPr>
            <a:r>
              <a:t>“After stamping out the province of Judea's second insurrection, the Romans renamed the province </a:t>
            </a:r>
            <a:r>
              <a:rPr u="sng"/>
              <a:t>Syria Palaestina—that is, “Palestinian Syria.”</a:t>
            </a:r>
            <a:r>
              <a:t> They did so resentfully, as a punishment, to obliterate the link between the Jews (in Hebrew, Y'hudim and in Latin Judaei) and the province”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Triangle 62"/>
          <p:cNvSpPr/>
          <p:nvPr/>
        </p:nvSpPr>
        <p:spPr>
          <a:xfrm rot="10800000">
            <a:off x="7117729" y="6218061"/>
            <a:ext cx="3275216" cy="2041631"/>
          </a:xfrm>
          <a:prstGeom prst="triangle">
            <a:avLst/>
          </a:prstGeom>
          <a:solidFill>
            <a:schemeClr val="accent2"/>
          </a:solidFill>
          <a:ln w="12700">
            <a:miter lim="400000"/>
          </a:ln>
        </p:spPr>
        <p:txBody>
          <a:bodyPr lIns="45719" rIns="45719" anchor="ctr"/>
          <a:lstStyle/>
          <a:p>
            <a:pPr algn="ctr">
              <a:defRPr>
                <a:solidFill>
                  <a:srgbClr val="FFFFFF"/>
                </a:solidFill>
              </a:defRPr>
            </a:pPr>
          </a:p>
        </p:txBody>
      </p:sp>
      <p:sp>
        <p:nvSpPr>
          <p:cNvPr id="111" name="Triangle 61"/>
          <p:cNvSpPr/>
          <p:nvPr/>
        </p:nvSpPr>
        <p:spPr>
          <a:xfrm rot="10800000">
            <a:off x="1498415" y="6192570"/>
            <a:ext cx="3275216" cy="2041631"/>
          </a:xfrm>
          <a:prstGeom prst="triangle">
            <a:avLst/>
          </a:prstGeom>
          <a:solidFill>
            <a:schemeClr val="accent2"/>
          </a:solidFill>
          <a:ln w="12700">
            <a:miter lim="400000"/>
          </a:ln>
        </p:spPr>
        <p:txBody>
          <a:bodyPr lIns="45719" rIns="45719" anchor="ctr"/>
          <a:lstStyle/>
          <a:p>
            <a:pPr algn="ctr">
              <a:defRPr>
                <a:solidFill>
                  <a:srgbClr val="FFFFFF"/>
                </a:solidFill>
              </a:defRPr>
            </a:pPr>
          </a:p>
        </p:txBody>
      </p:sp>
      <p:sp>
        <p:nvSpPr>
          <p:cNvPr id="112" name="Rectangle 60"/>
          <p:cNvSpPr/>
          <p:nvPr/>
        </p:nvSpPr>
        <p:spPr>
          <a:xfrm>
            <a:off x="3275874" y="5891743"/>
            <a:ext cx="5617770" cy="1175421"/>
          </a:xfrm>
          <a:prstGeom prst="rect">
            <a:avLst/>
          </a:prstGeom>
          <a:solidFill>
            <a:schemeClr val="accent2"/>
          </a:solidFill>
          <a:ln w="12700">
            <a:miter lim="400000"/>
          </a:ln>
        </p:spPr>
        <p:txBody>
          <a:bodyPr lIns="45719" rIns="45719" anchor="ctr"/>
          <a:lstStyle/>
          <a:p>
            <a:pPr algn="ctr">
              <a:defRPr>
                <a:solidFill>
                  <a:srgbClr val="FFFFFF"/>
                </a:solidFill>
              </a:defRPr>
            </a:pPr>
          </a:p>
        </p:txBody>
      </p:sp>
      <p:grpSp>
        <p:nvGrpSpPr>
          <p:cNvPr id="150" name="Group 57"/>
          <p:cNvGrpSpPr/>
          <p:nvPr/>
        </p:nvGrpSpPr>
        <p:grpSpPr>
          <a:xfrm>
            <a:off x="819850" y="338287"/>
            <a:ext cx="10730735" cy="5592562"/>
            <a:chOff x="0" y="0"/>
            <a:chExt cx="10730733" cy="5592560"/>
          </a:xfrm>
        </p:grpSpPr>
        <p:sp>
          <p:nvSpPr>
            <p:cNvPr id="113" name="TextBox 11"/>
            <p:cNvSpPr txBox="1"/>
            <p:nvPr/>
          </p:nvSpPr>
          <p:spPr>
            <a:xfrm>
              <a:off x="4501938" y="4990937"/>
              <a:ext cx="1701315" cy="6016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000">
                  <a:solidFill>
                    <a:srgbClr val="FFFFFF"/>
                  </a:solidFill>
                </a:defRPr>
              </a:lvl1pPr>
            </a:lstStyle>
            <a:p>
              <a:pPr/>
              <a:r>
                <a:t>Lamech</a:t>
              </a:r>
            </a:p>
          </p:txBody>
        </p:sp>
        <p:grpSp>
          <p:nvGrpSpPr>
            <p:cNvPr id="149" name="Group 56"/>
            <p:cNvGrpSpPr/>
            <p:nvPr/>
          </p:nvGrpSpPr>
          <p:grpSpPr>
            <a:xfrm>
              <a:off x="-1" y="-1"/>
              <a:ext cx="10730735" cy="5199059"/>
              <a:chOff x="0" y="0"/>
              <a:chExt cx="10730733" cy="5199057"/>
            </a:xfrm>
          </p:grpSpPr>
          <p:sp>
            <p:nvSpPr>
              <p:cNvPr id="114" name="TextBox 4"/>
              <p:cNvSpPr txBox="1"/>
              <p:nvPr/>
            </p:nvSpPr>
            <p:spPr>
              <a:xfrm>
                <a:off x="4619511" y="0"/>
                <a:ext cx="1314113" cy="6016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000">
                    <a:solidFill>
                      <a:srgbClr val="FFFFFF"/>
                    </a:solidFill>
                  </a:defRPr>
                </a:lvl1pPr>
              </a:lstStyle>
              <a:p>
                <a:pPr/>
                <a:r>
                  <a:t>Adam</a:t>
                </a:r>
              </a:p>
            </p:txBody>
          </p:sp>
          <p:sp>
            <p:nvSpPr>
              <p:cNvPr id="115" name="TextBox 5"/>
              <p:cNvSpPr txBox="1"/>
              <p:nvPr/>
            </p:nvSpPr>
            <p:spPr>
              <a:xfrm>
                <a:off x="4761549" y="620855"/>
                <a:ext cx="1024643" cy="6016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000">
                    <a:solidFill>
                      <a:srgbClr val="FFFFFF"/>
                    </a:solidFill>
                  </a:defRPr>
                </a:lvl1pPr>
              </a:lstStyle>
              <a:p>
                <a:pPr/>
                <a:r>
                  <a:t>Seth</a:t>
                </a:r>
              </a:p>
            </p:txBody>
          </p:sp>
          <p:sp>
            <p:nvSpPr>
              <p:cNvPr id="116" name="TextBox 6"/>
              <p:cNvSpPr txBox="1"/>
              <p:nvPr/>
            </p:nvSpPr>
            <p:spPr>
              <a:xfrm>
                <a:off x="4705403" y="1253225"/>
                <a:ext cx="1085663" cy="6016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000">
                    <a:solidFill>
                      <a:srgbClr val="FFFFFF"/>
                    </a:solidFill>
                  </a:defRPr>
                </a:lvl1pPr>
              </a:lstStyle>
              <a:p>
                <a:pPr/>
                <a:r>
                  <a:t>Enos</a:t>
                </a:r>
              </a:p>
            </p:txBody>
          </p:sp>
          <p:sp>
            <p:nvSpPr>
              <p:cNvPr id="117" name="TextBox 7"/>
              <p:cNvSpPr txBox="1"/>
              <p:nvPr/>
            </p:nvSpPr>
            <p:spPr>
              <a:xfrm>
                <a:off x="4576081" y="1850980"/>
                <a:ext cx="1512055" cy="6016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000">
                    <a:solidFill>
                      <a:srgbClr val="FFFFFF"/>
                    </a:solidFill>
                  </a:defRPr>
                </a:lvl1pPr>
              </a:lstStyle>
              <a:p>
                <a:pPr/>
                <a:r>
                  <a:t>Cainan</a:t>
                </a:r>
              </a:p>
            </p:txBody>
          </p:sp>
          <p:sp>
            <p:nvSpPr>
              <p:cNvPr id="118" name="TextBox 8"/>
              <p:cNvSpPr txBox="1"/>
              <p:nvPr/>
            </p:nvSpPr>
            <p:spPr>
              <a:xfrm>
                <a:off x="4175876" y="2448736"/>
                <a:ext cx="2390637" cy="6016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000">
                    <a:solidFill>
                      <a:srgbClr val="FFFFFF"/>
                    </a:solidFill>
                  </a:defRPr>
                </a:lvl1pPr>
              </a:lstStyle>
              <a:p>
                <a:pPr/>
                <a:r>
                  <a:t>Mahalaleel</a:t>
                </a:r>
              </a:p>
            </p:txBody>
          </p:sp>
          <p:sp>
            <p:nvSpPr>
              <p:cNvPr id="119" name="TextBox 9"/>
              <p:cNvSpPr txBox="1"/>
              <p:nvPr/>
            </p:nvSpPr>
            <p:spPr>
              <a:xfrm>
                <a:off x="4705403" y="3031920"/>
                <a:ext cx="1199516" cy="6016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000">
                    <a:solidFill>
                      <a:srgbClr val="FFFFFF"/>
                    </a:solidFill>
                  </a:defRPr>
                </a:lvl1pPr>
              </a:lstStyle>
              <a:p>
                <a:pPr/>
                <a:r>
                  <a:t>Jared</a:t>
                </a:r>
              </a:p>
            </p:txBody>
          </p:sp>
          <p:sp>
            <p:nvSpPr>
              <p:cNvPr id="120" name="TextBox 10"/>
              <p:cNvSpPr txBox="1"/>
              <p:nvPr/>
            </p:nvSpPr>
            <p:spPr>
              <a:xfrm>
                <a:off x="4604425" y="3622178"/>
                <a:ext cx="1368684" cy="6016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000">
                    <a:solidFill>
                      <a:srgbClr val="FFFFFF"/>
                    </a:solidFill>
                  </a:defRPr>
                </a:lvl1pPr>
              </a:lstStyle>
              <a:p>
                <a:pPr/>
                <a:r>
                  <a:t>Enoch</a:t>
                </a:r>
              </a:p>
            </p:txBody>
          </p:sp>
          <p:sp>
            <p:nvSpPr>
              <p:cNvPr id="121" name="TextBox 12"/>
              <p:cNvSpPr txBox="1"/>
              <p:nvPr/>
            </p:nvSpPr>
            <p:spPr>
              <a:xfrm>
                <a:off x="4230878" y="4342591"/>
                <a:ext cx="2570719" cy="6016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000">
                    <a:solidFill>
                      <a:srgbClr val="FFFFFF"/>
                    </a:solidFill>
                  </a:defRPr>
                </a:lvl1pPr>
              </a:lstStyle>
              <a:p>
                <a:pPr/>
                <a:r>
                  <a:t>Methuselah</a:t>
                </a:r>
              </a:p>
            </p:txBody>
          </p:sp>
          <p:sp>
            <p:nvSpPr>
              <p:cNvPr id="122" name="TextBox 13"/>
              <p:cNvSpPr txBox="1"/>
              <p:nvPr/>
            </p:nvSpPr>
            <p:spPr>
              <a:xfrm>
                <a:off x="2928896" y="593538"/>
                <a:ext cx="1034316" cy="6016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000">
                    <a:solidFill>
                      <a:srgbClr val="FFFFFF"/>
                    </a:solidFill>
                  </a:defRPr>
                </a:lvl1pPr>
              </a:lstStyle>
              <a:p>
                <a:pPr/>
                <a:r>
                  <a:t>Abel</a:t>
                </a:r>
              </a:p>
            </p:txBody>
          </p:sp>
          <p:sp>
            <p:nvSpPr>
              <p:cNvPr id="123" name="TextBox 14"/>
              <p:cNvSpPr txBox="1"/>
              <p:nvPr/>
            </p:nvSpPr>
            <p:spPr>
              <a:xfrm>
                <a:off x="1135488" y="620855"/>
                <a:ext cx="1001822" cy="6016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4000">
                    <a:solidFill>
                      <a:srgbClr val="FFFFFF"/>
                    </a:solidFill>
                  </a:defRPr>
                </a:lvl1pPr>
              </a:lstStyle>
              <a:p>
                <a:pPr/>
                <a:r>
                  <a:t>Cain</a:t>
                </a:r>
              </a:p>
            </p:txBody>
          </p:sp>
          <p:sp>
            <p:nvSpPr>
              <p:cNvPr id="124" name="TextBox 15"/>
              <p:cNvSpPr txBox="1"/>
              <p:nvPr/>
            </p:nvSpPr>
            <p:spPr>
              <a:xfrm>
                <a:off x="6846259" y="676680"/>
                <a:ext cx="3884475" cy="4447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800">
                    <a:solidFill>
                      <a:srgbClr val="FFFFFF"/>
                    </a:solidFill>
                  </a:defRPr>
                </a:lvl1pPr>
              </a:lstStyle>
              <a:p>
                <a:pPr/>
                <a:r>
                  <a:t>Other Sons and Daughters</a:t>
                </a:r>
              </a:p>
            </p:txBody>
          </p:sp>
          <p:sp>
            <p:nvSpPr>
              <p:cNvPr id="125" name="TextBox 18"/>
              <p:cNvSpPr txBox="1"/>
              <p:nvPr/>
            </p:nvSpPr>
            <p:spPr>
              <a:xfrm>
                <a:off x="1204420" y="1240171"/>
                <a:ext cx="989321" cy="4447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800">
                    <a:solidFill>
                      <a:srgbClr val="FFFFFF"/>
                    </a:solidFill>
                  </a:defRPr>
                </a:lvl1pPr>
              </a:lstStyle>
              <a:p>
                <a:pPr/>
                <a:r>
                  <a:t>Enoch</a:t>
                </a:r>
              </a:p>
            </p:txBody>
          </p:sp>
          <p:sp>
            <p:nvSpPr>
              <p:cNvPr id="126" name="TextBox 19"/>
              <p:cNvSpPr txBox="1"/>
              <p:nvPr/>
            </p:nvSpPr>
            <p:spPr>
              <a:xfrm>
                <a:off x="1352032" y="1679253"/>
                <a:ext cx="667579" cy="4447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800">
                    <a:solidFill>
                      <a:srgbClr val="FFFFFF"/>
                    </a:solidFill>
                  </a:defRPr>
                </a:lvl1pPr>
              </a:lstStyle>
              <a:p>
                <a:pPr/>
                <a:r>
                  <a:t>Irad</a:t>
                </a:r>
              </a:p>
            </p:txBody>
          </p:sp>
          <p:sp>
            <p:nvSpPr>
              <p:cNvPr id="127" name="TextBox 20"/>
              <p:cNvSpPr txBox="1"/>
              <p:nvPr/>
            </p:nvSpPr>
            <p:spPr>
              <a:xfrm>
                <a:off x="963835" y="2192747"/>
                <a:ext cx="1472715" cy="4447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800">
                    <a:solidFill>
                      <a:srgbClr val="FFFFFF"/>
                    </a:solidFill>
                  </a:defRPr>
                </a:lvl1pPr>
              </a:lstStyle>
              <a:p>
                <a:pPr/>
                <a:r>
                  <a:t>Mehujael</a:t>
                </a:r>
              </a:p>
            </p:txBody>
          </p:sp>
          <p:sp>
            <p:nvSpPr>
              <p:cNvPr id="128" name="TextBox 21"/>
              <p:cNvSpPr txBox="1"/>
              <p:nvPr/>
            </p:nvSpPr>
            <p:spPr>
              <a:xfrm>
                <a:off x="963835" y="2797157"/>
                <a:ext cx="1643917" cy="4447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800">
                    <a:solidFill>
                      <a:srgbClr val="FFFFFF"/>
                    </a:solidFill>
                  </a:defRPr>
                </a:lvl1pPr>
              </a:lstStyle>
              <a:p>
                <a:pPr/>
                <a:r>
                  <a:t>Methusael</a:t>
                </a:r>
              </a:p>
            </p:txBody>
          </p:sp>
          <p:sp>
            <p:nvSpPr>
              <p:cNvPr id="129" name="TextBox 22"/>
              <p:cNvSpPr txBox="1"/>
              <p:nvPr/>
            </p:nvSpPr>
            <p:spPr>
              <a:xfrm>
                <a:off x="1156542" y="3380891"/>
                <a:ext cx="1222163" cy="4447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800">
                    <a:solidFill>
                      <a:srgbClr val="FFFFFF"/>
                    </a:solidFill>
                  </a:defRPr>
                </a:lvl1pPr>
              </a:lstStyle>
              <a:p>
                <a:pPr/>
                <a:r>
                  <a:t>Lamech</a:t>
                </a:r>
              </a:p>
            </p:txBody>
          </p:sp>
          <p:sp>
            <p:nvSpPr>
              <p:cNvPr id="130" name="TextBox 23"/>
              <p:cNvSpPr txBox="1"/>
              <p:nvPr/>
            </p:nvSpPr>
            <p:spPr>
              <a:xfrm>
                <a:off x="0" y="3947575"/>
                <a:ext cx="843122" cy="4447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800">
                    <a:solidFill>
                      <a:srgbClr val="FFFFFF"/>
                    </a:solidFill>
                  </a:defRPr>
                </a:lvl1pPr>
              </a:lstStyle>
              <a:p>
                <a:pPr/>
                <a:r>
                  <a:t>Jubal</a:t>
                </a:r>
              </a:p>
            </p:txBody>
          </p:sp>
          <p:sp>
            <p:nvSpPr>
              <p:cNvPr id="131" name="TextBox 24"/>
              <p:cNvSpPr txBox="1"/>
              <p:nvPr/>
            </p:nvSpPr>
            <p:spPr>
              <a:xfrm>
                <a:off x="786634" y="3947575"/>
                <a:ext cx="826627" cy="4447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800">
                    <a:solidFill>
                      <a:srgbClr val="FFFFFF"/>
                    </a:solidFill>
                  </a:defRPr>
                </a:lvl1pPr>
              </a:lstStyle>
              <a:p>
                <a:pPr/>
                <a:r>
                  <a:t>Jabal</a:t>
                </a:r>
              </a:p>
            </p:txBody>
          </p:sp>
          <p:sp>
            <p:nvSpPr>
              <p:cNvPr id="132" name="TextBox 25"/>
              <p:cNvSpPr txBox="1"/>
              <p:nvPr/>
            </p:nvSpPr>
            <p:spPr>
              <a:xfrm>
                <a:off x="1692495" y="3939651"/>
                <a:ext cx="1315577" cy="4447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800">
                    <a:solidFill>
                      <a:srgbClr val="FFFFFF"/>
                    </a:solidFill>
                  </a:defRPr>
                </a:lvl1pPr>
              </a:lstStyle>
              <a:p>
                <a:pPr/>
                <a:r>
                  <a:t>Naamah</a:t>
                </a:r>
              </a:p>
            </p:txBody>
          </p:sp>
          <p:sp>
            <p:nvSpPr>
              <p:cNvPr id="133" name="TextBox 26"/>
              <p:cNvSpPr txBox="1"/>
              <p:nvPr/>
            </p:nvSpPr>
            <p:spPr>
              <a:xfrm>
                <a:off x="2952856" y="3947575"/>
                <a:ext cx="1618219" cy="4447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2800">
                    <a:solidFill>
                      <a:srgbClr val="FFFFFF"/>
                    </a:solidFill>
                  </a:defRPr>
                </a:lvl1pPr>
              </a:lstStyle>
              <a:p>
                <a:pPr/>
                <a:r>
                  <a:t>Tubal-Cain</a:t>
                </a:r>
              </a:p>
            </p:txBody>
          </p:sp>
          <p:sp>
            <p:nvSpPr>
              <p:cNvPr id="134" name="Straight Connector 31"/>
              <p:cNvSpPr/>
              <p:nvPr/>
            </p:nvSpPr>
            <p:spPr>
              <a:xfrm>
                <a:off x="5221235" y="529740"/>
                <a:ext cx="1" cy="322934"/>
              </a:xfrm>
              <a:prstGeom prst="line">
                <a:avLst/>
              </a:prstGeom>
              <a:noFill/>
              <a:ln w="57150" cap="flat">
                <a:solidFill>
                  <a:srgbClr val="FFFFFF"/>
                </a:solidFill>
                <a:prstDash val="solid"/>
                <a:miter lim="800000"/>
              </a:ln>
              <a:effectLst/>
            </p:spPr>
            <p:txBody>
              <a:bodyPr wrap="square" lIns="45719" tIns="45719" rIns="45719" bIns="45719" numCol="1" anchor="t">
                <a:noAutofit/>
              </a:bodyPr>
              <a:lstStyle/>
              <a:p>
                <a:pPr/>
              </a:p>
            </p:txBody>
          </p:sp>
          <p:sp>
            <p:nvSpPr>
              <p:cNvPr id="135" name="Straight Connector 32"/>
              <p:cNvSpPr/>
              <p:nvPr/>
            </p:nvSpPr>
            <p:spPr>
              <a:xfrm>
                <a:off x="5231028" y="1812951"/>
                <a:ext cx="1" cy="203739"/>
              </a:xfrm>
              <a:prstGeom prst="line">
                <a:avLst/>
              </a:prstGeom>
              <a:noFill/>
              <a:ln w="57150" cap="flat">
                <a:solidFill>
                  <a:srgbClr val="FFFFFF"/>
                </a:solidFill>
                <a:prstDash val="solid"/>
                <a:miter lim="800000"/>
              </a:ln>
              <a:effectLst/>
            </p:spPr>
            <p:txBody>
              <a:bodyPr wrap="square" lIns="45719" tIns="45719" rIns="45719" bIns="45719" numCol="1" anchor="t">
                <a:noAutofit/>
              </a:bodyPr>
              <a:lstStyle/>
              <a:p>
                <a:pPr/>
              </a:p>
            </p:txBody>
          </p:sp>
          <p:sp>
            <p:nvSpPr>
              <p:cNvPr id="136" name="Straight Connector 36"/>
              <p:cNvSpPr/>
              <p:nvPr/>
            </p:nvSpPr>
            <p:spPr>
              <a:xfrm>
                <a:off x="5229118" y="4181125"/>
                <a:ext cx="1" cy="322934"/>
              </a:xfrm>
              <a:prstGeom prst="line">
                <a:avLst/>
              </a:prstGeom>
              <a:noFill/>
              <a:ln w="57150" cap="flat">
                <a:solidFill>
                  <a:srgbClr val="FFFFFF"/>
                </a:solidFill>
                <a:prstDash val="solid"/>
                <a:miter lim="800000"/>
              </a:ln>
              <a:effectLst/>
            </p:spPr>
            <p:txBody>
              <a:bodyPr wrap="square" lIns="45719" tIns="45719" rIns="45719" bIns="45719" numCol="1" anchor="t">
                <a:noAutofit/>
              </a:bodyPr>
              <a:lstStyle/>
              <a:p>
                <a:pPr/>
              </a:p>
            </p:txBody>
          </p:sp>
          <p:sp>
            <p:nvSpPr>
              <p:cNvPr id="137" name="Straight Connector 37"/>
              <p:cNvSpPr/>
              <p:nvPr/>
            </p:nvSpPr>
            <p:spPr>
              <a:xfrm>
                <a:off x="5233565" y="4876124"/>
                <a:ext cx="1" cy="322934"/>
              </a:xfrm>
              <a:prstGeom prst="line">
                <a:avLst/>
              </a:prstGeom>
              <a:noFill/>
              <a:ln w="57150" cap="flat">
                <a:solidFill>
                  <a:srgbClr val="FFFFFF"/>
                </a:solidFill>
                <a:prstDash val="solid"/>
                <a:miter lim="800000"/>
              </a:ln>
              <a:effectLst/>
            </p:spPr>
            <p:txBody>
              <a:bodyPr wrap="square" lIns="45719" tIns="45719" rIns="45719" bIns="45719" numCol="1" anchor="t">
                <a:noAutofit/>
              </a:bodyPr>
              <a:lstStyle/>
              <a:p>
                <a:pPr/>
              </a:p>
            </p:txBody>
          </p:sp>
          <p:sp>
            <p:nvSpPr>
              <p:cNvPr id="138" name="Straight Connector 40"/>
              <p:cNvSpPr/>
              <p:nvPr/>
            </p:nvSpPr>
            <p:spPr>
              <a:xfrm>
                <a:off x="1652758" y="2584956"/>
                <a:ext cx="1" cy="322934"/>
              </a:xfrm>
              <a:prstGeom prst="line">
                <a:avLst/>
              </a:prstGeom>
              <a:noFill/>
              <a:ln w="57150" cap="flat">
                <a:solidFill>
                  <a:srgbClr val="FFFFFF"/>
                </a:solidFill>
                <a:prstDash val="solid"/>
                <a:miter lim="800000"/>
              </a:ln>
              <a:effectLst/>
            </p:spPr>
            <p:txBody>
              <a:bodyPr wrap="square" lIns="45719" tIns="45719" rIns="45719" bIns="45719" numCol="1" anchor="t">
                <a:noAutofit/>
              </a:bodyPr>
              <a:lstStyle/>
              <a:p>
                <a:pPr/>
              </a:p>
            </p:txBody>
          </p:sp>
          <p:sp>
            <p:nvSpPr>
              <p:cNvPr id="139" name="Straight Connector 41"/>
              <p:cNvSpPr/>
              <p:nvPr/>
            </p:nvSpPr>
            <p:spPr>
              <a:xfrm>
                <a:off x="1652758" y="3206160"/>
                <a:ext cx="1" cy="322934"/>
              </a:xfrm>
              <a:prstGeom prst="line">
                <a:avLst/>
              </a:prstGeom>
              <a:noFill/>
              <a:ln w="57150" cap="flat">
                <a:solidFill>
                  <a:srgbClr val="FFFFFF"/>
                </a:solidFill>
                <a:prstDash val="solid"/>
                <a:miter lim="800000"/>
              </a:ln>
              <a:effectLst/>
            </p:spPr>
            <p:txBody>
              <a:bodyPr wrap="square" lIns="45719" tIns="45719" rIns="45719" bIns="45719" numCol="1" anchor="t">
                <a:noAutofit/>
              </a:bodyPr>
              <a:lstStyle/>
              <a:p>
                <a:pPr/>
              </a:p>
            </p:txBody>
          </p:sp>
          <p:sp>
            <p:nvSpPr>
              <p:cNvPr id="140" name="Straight Connector 42"/>
              <p:cNvSpPr/>
              <p:nvPr/>
            </p:nvSpPr>
            <p:spPr>
              <a:xfrm>
                <a:off x="1626593" y="3742937"/>
                <a:ext cx="1" cy="129333"/>
              </a:xfrm>
              <a:prstGeom prst="line">
                <a:avLst/>
              </a:prstGeom>
              <a:noFill/>
              <a:ln w="57150" cap="flat">
                <a:solidFill>
                  <a:srgbClr val="FFFFFF"/>
                </a:solidFill>
                <a:prstDash val="solid"/>
                <a:miter lim="800000"/>
              </a:ln>
              <a:effectLst/>
            </p:spPr>
            <p:txBody>
              <a:bodyPr wrap="square" lIns="45719" tIns="45719" rIns="45719" bIns="45719" numCol="1" anchor="t">
                <a:noAutofit/>
              </a:bodyPr>
              <a:lstStyle/>
              <a:p>
                <a:pPr/>
              </a:p>
            </p:txBody>
          </p:sp>
          <p:sp>
            <p:nvSpPr>
              <p:cNvPr id="141" name="Straight Connector 44"/>
              <p:cNvSpPr/>
              <p:nvPr/>
            </p:nvSpPr>
            <p:spPr>
              <a:xfrm>
                <a:off x="542921" y="3893784"/>
                <a:ext cx="3138755" cy="1"/>
              </a:xfrm>
              <a:prstGeom prst="line">
                <a:avLst/>
              </a:prstGeom>
              <a:noFill/>
              <a:ln w="57150" cap="flat">
                <a:solidFill>
                  <a:srgbClr val="FFFFFF"/>
                </a:solidFill>
                <a:prstDash val="solid"/>
                <a:miter lim="800000"/>
              </a:ln>
              <a:effectLst/>
            </p:spPr>
            <p:txBody>
              <a:bodyPr wrap="square" lIns="45719" tIns="45719" rIns="45719" bIns="45719" numCol="1" anchor="t">
                <a:noAutofit/>
              </a:bodyPr>
              <a:lstStyle/>
              <a:p>
                <a:pPr/>
              </a:p>
            </p:txBody>
          </p:sp>
          <p:sp>
            <p:nvSpPr>
              <p:cNvPr id="142" name="Straight Connector 47"/>
              <p:cNvSpPr/>
              <p:nvPr/>
            </p:nvSpPr>
            <p:spPr>
              <a:xfrm>
                <a:off x="1204133" y="3876221"/>
                <a:ext cx="1" cy="129333"/>
              </a:xfrm>
              <a:prstGeom prst="line">
                <a:avLst/>
              </a:prstGeom>
              <a:noFill/>
              <a:ln w="57150" cap="flat">
                <a:solidFill>
                  <a:srgbClr val="FFFFFF"/>
                </a:solidFill>
                <a:prstDash val="solid"/>
                <a:miter lim="800000"/>
              </a:ln>
              <a:effectLst/>
            </p:spPr>
            <p:txBody>
              <a:bodyPr wrap="square" lIns="45719" tIns="45719" rIns="45719" bIns="45719" numCol="1" anchor="t">
                <a:noAutofit/>
              </a:bodyPr>
              <a:lstStyle/>
              <a:p>
                <a:pPr/>
              </a:p>
            </p:txBody>
          </p:sp>
          <p:sp>
            <p:nvSpPr>
              <p:cNvPr id="143" name="Straight Connector 48"/>
              <p:cNvSpPr/>
              <p:nvPr/>
            </p:nvSpPr>
            <p:spPr>
              <a:xfrm>
                <a:off x="2283479" y="3864344"/>
                <a:ext cx="1" cy="129333"/>
              </a:xfrm>
              <a:prstGeom prst="line">
                <a:avLst/>
              </a:prstGeom>
              <a:noFill/>
              <a:ln w="57150" cap="flat">
                <a:solidFill>
                  <a:srgbClr val="FFFFFF"/>
                </a:solidFill>
                <a:prstDash val="solid"/>
                <a:miter lim="800000"/>
              </a:ln>
              <a:effectLst/>
            </p:spPr>
            <p:txBody>
              <a:bodyPr wrap="square" lIns="45719" tIns="45719" rIns="45719" bIns="45719" numCol="1" anchor="t">
                <a:noAutofit/>
              </a:bodyPr>
              <a:lstStyle/>
              <a:p>
                <a:pPr/>
              </a:p>
            </p:txBody>
          </p:sp>
          <p:sp>
            <p:nvSpPr>
              <p:cNvPr id="144" name="Straight Connector 49"/>
              <p:cNvSpPr/>
              <p:nvPr/>
            </p:nvSpPr>
            <p:spPr>
              <a:xfrm>
                <a:off x="3620310" y="3864344"/>
                <a:ext cx="1" cy="129333"/>
              </a:xfrm>
              <a:prstGeom prst="line">
                <a:avLst/>
              </a:prstGeom>
              <a:noFill/>
              <a:ln w="57150" cap="flat">
                <a:solidFill>
                  <a:srgbClr val="FFFFFF"/>
                </a:solidFill>
                <a:prstDash val="solid"/>
                <a:miter lim="800000"/>
              </a:ln>
              <a:effectLst/>
            </p:spPr>
            <p:txBody>
              <a:bodyPr wrap="square" lIns="45719" tIns="45719" rIns="45719" bIns="45719" numCol="1" anchor="t">
                <a:noAutofit/>
              </a:bodyPr>
              <a:lstStyle/>
              <a:p>
                <a:pPr/>
              </a:p>
            </p:txBody>
          </p:sp>
          <p:sp>
            <p:nvSpPr>
              <p:cNvPr id="145" name="Straight Connector 50"/>
              <p:cNvSpPr/>
              <p:nvPr/>
            </p:nvSpPr>
            <p:spPr>
              <a:xfrm>
                <a:off x="593716" y="3872269"/>
                <a:ext cx="1" cy="129333"/>
              </a:xfrm>
              <a:prstGeom prst="line">
                <a:avLst/>
              </a:prstGeom>
              <a:noFill/>
              <a:ln w="57150" cap="flat">
                <a:solidFill>
                  <a:srgbClr val="FFFFFF"/>
                </a:solidFill>
                <a:prstDash val="solid"/>
                <a:miter lim="800000"/>
              </a:ln>
              <a:effectLst/>
            </p:spPr>
            <p:txBody>
              <a:bodyPr wrap="square" lIns="45719" tIns="45719" rIns="45719" bIns="45719" numCol="1" anchor="t">
                <a:noAutofit/>
              </a:bodyPr>
              <a:lstStyle/>
              <a:p>
                <a:pPr/>
              </a:p>
            </p:txBody>
          </p:sp>
          <p:sp>
            <p:nvSpPr>
              <p:cNvPr id="146" name="Straight Connector 51"/>
              <p:cNvSpPr/>
              <p:nvPr/>
            </p:nvSpPr>
            <p:spPr>
              <a:xfrm>
                <a:off x="2127467" y="939564"/>
                <a:ext cx="755709" cy="1"/>
              </a:xfrm>
              <a:prstGeom prst="line">
                <a:avLst/>
              </a:prstGeom>
              <a:noFill/>
              <a:ln w="57150" cap="flat">
                <a:solidFill>
                  <a:srgbClr val="FFFFFF"/>
                </a:solidFill>
                <a:prstDash val="solid"/>
                <a:miter lim="800000"/>
              </a:ln>
              <a:effectLst/>
            </p:spPr>
            <p:txBody>
              <a:bodyPr wrap="square" lIns="45719" tIns="45719" rIns="45719" bIns="45719" numCol="1" anchor="t">
                <a:noAutofit/>
              </a:bodyPr>
              <a:lstStyle/>
              <a:p>
                <a:pPr/>
              </a:p>
            </p:txBody>
          </p:sp>
          <p:sp>
            <p:nvSpPr>
              <p:cNvPr id="147" name="Straight Connector 53"/>
              <p:cNvSpPr/>
              <p:nvPr/>
            </p:nvSpPr>
            <p:spPr>
              <a:xfrm>
                <a:off x="3903975" y="932106"/>
                <a:ext cx="755709" cy="1"/>
              </a:xfrm>
              <a:prstGeom prst="line">
                <a:avLst/>
              </a:prstGeom>
              <a:noFill/>
              <a:ln w="57150" cap="flat">
                <a:solidFill>
                  <a:srgbClr val="FFFFFF"/>
                </a:solidFill>
                <a:prstDash val="solid"/>
                <a:miter lim="800000"/>
              </a:ln>
              <a:effectLst/>
            </p:spPr>
            <p:txBody>
              <a:bodyPr wrap="square" lIns="45719" tIns="45719" rIns="45719" bIns="45719" numCol="1" anchor="t">
                <a:noAutofit/>
              </a:bodyPr>
              <a:lstStyle/>
              <a:p>
                <a:pPr/>
              </a:p>
            </p:txBody>
          </p:sp>
          <p:sp>
            <p:nvSpPr>
              <p:cNvPr id="148" name="Straight Connector 54"/>
              <p:cNvSpPr/>
              <p:nvPr/>
            </p:nvSpPr>
            <p:spPr>
              <a:xfrm>
                <a:off x="5809481" y="932106"/>
                <a:ext cx="898910" cy="7459"/>
              </a:xfrm>
              <a:prstGeom prst="line">
                <a:avLst/>
              </a:prstGeom>
              <a:noFill/>
              <a:ln w="57150" cap="flat">
                <a:solidFill>
                  <a:srgbClr val="FFFFFF"/>
                </a:solidFill>
                <a:prstDash val="solid"/>
                <a:miter lim="800000"/>
              </a:ln>
              <a:effectLst/>
            </p:spPr>
            <p:txBody>
              <a:bodyPr wrap="square" lIns="45719" tIns="45719" rIns="45719" bIns="45719" numCol="1" anchor="t">
                <a:noAutofit/>
              </a:bodyPr>
              <a:lstStyle/>
              <a:p>
                <a:pPr/>
              </a:p>
            </p:txBody>
          </p:sp>
        </p:grpSp>
      </p:grpSp>
      <p:sp>
        <p:nvSpPr>
          <p:cNvPr id="151" name="TextBox 59"/>
          <p:cNvSpPr txBox="1"/>
          <p:nvPr/>
        </p:nvSpPr>
        <p:spPr>
          <a:xfrm>
            <a:off x="4459502" y="5862480"/>
            <a:ext cx="4326966" cy="60162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000">
                <a:solidFill>
                  <a:srgbClr val="FFFFFF"/>
                </a:solidFill>
              </a:defRPr>
            </a:lvl1pPr>
          </a:lstStyle>
          <a:p>
            <a:pPr/>
            <a:r>
              <a:t>Noah and Sons</a:t>
            </a:r>
          </a:p>
        </p:txBody>
      </p:sp>
      <p:sp>
        <p:nvSpPr>
          <p:cNvPr id="152" name="Straight Connector 65"/>
          <p:cNvSpPr/>
          <p:nvPr/>
        </p:nvSpPr>
        <p:spPr>
          <a:xfrm>
            <a:off x="6051863" y="2798433"/>
            <a:ext cx="1" cy="203739"/>
          </a:xfrm>
          <a:prstGeom prst="line">
            <a:avLst/>
          </a:prstGeom>
          <a:ln w="57150">
            <a:solidFill>
              <a:srgbClr val="FFFFFF"/>
            </a:solidFill>
            <a:miter/>
          </a:ln>
        </p:spPr>
        <p:txBody>
          <a:bodyPr lIns="45719" rIns="45719"/>
          <a:lstStyle/>
          <a:p>
            <a:pPr/>
          </a:p>
        </p:txBody>
      </p:sp>
      <p:sp>
        <p:nvSpPr>
          <p:cNvPr id="153" name="Straight Connector 66"/>
          <p:cNvSpPr/>
          <p:nvPr/>
        </p:nvSpPr>
        <p:spPr>
          <a:xfrm>
            <a:off x="6067776" y="3402843"/>
            <a:ext cx="1" cy="203739"/>
          </a:xfrm>
          <a:prstGeom prst="line">
            <a:avLst/>
          </a:prstGeom>
          <a:ln w="57150">
            <a:solidFill>
              <a:srgbClr val="FFFFFF"/>
            </a:solidFill>
            <a:miter/>
          </a:ln>
        </p:spPr>
        <p:txBody>
          <a:bodyPr lIns="45719" rIns="45719"/>
          <a:lstStyle/>
          <a:p>
            <a:pPr/>
          </a:p>
        </p:txBody>
      </p:sp>
      <p:sp>
        <p:nvSpPr>
          <p:cNvPr id="154" name="Straight Connector 67"/>
          <p:cNvSpPr/>
          <p:nvPr/>
        </p:nvSpPr>
        <p:spPr>
          <a:xfrm>
            <a:off x="6051644" y="3954745"/>
            <a:ext cx="1" cy="203739"/>
          </a:xfrm>
          <a:prstGeom prst="line">
            <a:avLst/>
          </a:prstGeom>
          <a:ln w="57150">
            <a:solidFill>
              <a:srgbClr val="FFFFFF"/>
            </a:solidFill>
            <a:miter/>
          </a:ln>
        </p:spPr>
        <p:txBody>
          <a:bodyPr lIns="45719" rIns="45719"/>
          <a:lstStyle/>
          <a:p>
            <a:pPr/>
          </a:p>
        </p:txBody>
      </p:sp>
      <p:sp>
        <p:nvSpPr>
          <p:cNvPr id="155" name="Straight Connector 68"/>
          <p:cNvSpPr/>
          <p:nvPr/>
        </p:nvSpPr>
        <p:spPr>
          <a:xfrm>
            <a:off x="6028483" y="1569245"/>
            <a:ext cx="1" cy="203739"/>
          </a:xfrm>
          <a:prstGeom prst="line">
            <a:avLst/>
          </a:prstGeom>
          <a:ln w="57150">
            <a:solidFill>
              <a:srgbClr val="FFFFFF"/>
            </a:solidFill>
            <a:miter/>
          </a:ln>
        </p:spPr>
        <p:txBody>
          <a:bodyPr lIns="45719" rIns="45719"/>
          <a:lstStyle/>
          <a:p>
            <a:pPr/>
          </a:p>
        </p:txBody>
      </p:sp>
      <p:sp>
        <p:nvSpPr>
          <p:cNvPr id="156" name="Straight Connector 69"/>
          <p:cNvSpPr/>
          <p:nvPr/>
        </p:nvSpPr>
        <p:spPr>
          <a:xfrm>
            <a:off x="2466626" y="1534461"/>
            <a:ext cx="1" cy="203739"/>
          </a:xfrm>
          <a:prstGeom prst="line">
            <a:avLst/>
          </a:prstGeom>
          <a:ln w="57150">
            <a:solidFill>
              <a:srgbClr val="FFFFFF"/>
            </a:solidFill>
            <a:miter/>
          </a:ln>
        </p:spPr>
        <p:txBody>
          <a:bodyPr lIns="45719" rIns="45719"/>
          <a:lstStyle/>
          <a:p>
            <a:pPr/>
          </a:p>
        </p:txBody>
      </p:sp>
      <p:sp>
        <p:nvSpPr>
          <p:cNvPr id="157" name="Straight Connector 71"/>
          <p:cNvSpPr/>
          <p:nvPr/>
        </p:nvSpPr>
        <p:spPr>
          <a:xfrm>
            <a:off x="2466626" y="1975914"/>
            <a:ext cx="1" cy="203739"/>
          </a:xfrm>
          <a:prstGeom prst="line">
            <a:avLst/>
          </a:prstGeom>
          <a:ln w="57150">
            <a:solidFill>
              <a:srgbClr val="FFFFFF"/>
            </a:solidFill>
            <a:miter/>
          </a:ln>
        </p:spPr>
        <p:txBody>
          <a:bodyPr lIns="45719" rIns="45719"/>
          <a:lstStyle/>
          <a:p>
            <a:pPr/>
          </a:p>
        </p:txBody>
      </p:sp>
      <p:sp>
        <p:nvSpPr>
          <p:cNvPr id="158" name="Straight Connector 72"/>
          <p:cNvSpPr/>
          <p:nvPr/>
        </p:nvSpPr>
        <p:spPr>
          <a:xfrm>
            <a:off x="2466626" y="2429167"/>
            <a:ext cx="1" cy="203739"/>
          </a:xfrm>
          <a:prstGeom prst="line">
            <a:avLst/>
          </a:prstGeom>
          <a:ln w="57150">
            <a:solidFill>
              <a:srgbClr val="FFFFFF"/>
            </a:solidFill>
            <a:miter/>
          </a:ln>
        </p:spPr>
        <p:txBody>
          <a:bodyPr lIns="45719" rIns="45719"/>
          <a:lstStyle/>
          <a:p>
            <a:pPr/>
          </a:p>
        </p:txBody>
      </p:sp>
      <p:sp>
        <p:nvSpPr>
          <p:cNvPr id="159" name="Straight Connector 73"/>
          <p:cNvSpPr/>
          <p:nvPr/>
        </p:nvSpPr>
        <p:spPr>
          <a:xfrm>
            <a:off x="6041087" y="5891743"/>
            <a:ext cx="1" cy="203739"/>
          </a:xfrm>
          <a:prstGeom prst="line">
            <a:avLst/>
          </a:prstGeom>
          <a:ln w="57150">
            <a:solidFill>
              <a:srgbClr val="FFFFFF"/>
            </a:solidFill>
            <a:miter/>
          </a:ln>
        </p:spPr>
        <p:txBody>
          <a:bodyPr lIns="45719" rIns="45719"/>
          <a:lstStyle/>
          <a:p>
            <a:pP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Title 1"/>
          <p:cNvSpPr txBox="1"/>
          <p:nvPr/>
        </p:nvSpPr>
        <p:spPr>
          <a:xfrm>
            <a:off x="581747" y="613540"/>
            <a:ext cx="9430933" cy="5707119"/>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defTabSz="905255">
              <a:lnSpc>
                <a:spcPct val="90000"/>
              </a:lnSpc>
              <a:defRPr sz="4851">
                <a:solidFill>
                  <a:srgbClr val="FFFFFF"/>
                </a:solidFill>
                <a:latin typeface="Calibri Light"/>
                <a:ea typeface="Calibri Light"/>
                <a:cs typeface="Calibri Light"/>
                <a:sym typeface="Calibri Light"/>
              </a:defRPr>
            </a:pPr>
            <a:r>
              <a:t>In 312 AD following historically some intense periods of persecution for Christians, Roman Emperor Constantine embraces Christianity.</a:t>
            </a:r>
            <a:endParaRPr sz="3959"/>
          </a:p>
          <a:p>
            <a:pPr defTabSz="905255">
              <a:lnSpc>
                <a:spcPct val="90000"/>
              </a:lnSpc>
              <a:defRPr sz="4851">
                <a:solidFill>
                  <a:srgbClr val="FFFFFF"/>
                </a:solidFill>
                <a:latin typeface="Calibri Light"/>
                <a:ea typeface="Calibri Light"/>
                <a:cs typeface="Calibri Light"/>
                <a:sym typeface="Calibri Light"/>
              </a:defRPr>
            </a:pPr>
            <a:r>
              <a:t> </a:t>
            </a:r>
            <a:endParaRPr sz="3959"/>
          </a:p>
          <a:p>
            <a:pPr defTabSz="905255">
              <a:lnSpc>
                <a:spcPct val="90000"/>
              </a:lnSpc>
              <a:defRPr sz="4851">
                <a:solidFill>
                  <a:srgbClr val="FFFFFF"/>
                </a:solidFill>
                <a:latin typeface="Calibri Light"/>
                <a:ea typeface="Calibri Light"/>
                <a:cs typeface="Calibri Light"/>
                <a:sym typeface="Calibri Light"/>
              </a:defRPr>
            </a:pPr>
            <a:r>
              <a:rPr>
                <a:latin typeface="+mj-lt"/>
                <a:ea typeface="+mj-ea"/>
                <a:cs typeface="+mj-cs"/>
                <a:sym typeface="Helvetica"/>
              </a:rPr>
              <a:t>‌</a:t>
            </a:r>
            <a:r>
              <a:t>In 315 AD “Code of Constantine limits rights of non-Christians, is Constantine's first </a:t>
            </a:r>
            <a:r>
              <a:rPr u="sng"/>
              <a:t>anti-Jewish act</a:t>
            </a:r>
            <a:r>
              <a:t>.”</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Title 1"/>
          <p:cNvSpPr txBox="1"/>
          <p:nvPr/>
        </p:nvSpPr>
        <p:spPr>
          <a:xfrm>
            <a:off x="550217" y="613540"/>
            <a:ext cx="4953525" cy="5707119"/>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lnSpc>
                <a:spcPct val="72000"/>
              </a:lnSpc>
              <a:defRPr sz="4000">
                <a:solidFill>
                  <a:srgbClr val="FFFFFF"/>
                </a:solidFill>
                <a:latin typeface="Calibri Light"/>
                <a:ea typeface="Calibri Light"/>
                <a:cs typeface="Calibri Light"/>
                <a:sym typeface="Calibri Light"/>
              </a:defRPr>
            </a:pPr>
            <a:r>
              <a:t>“In the 4th century, the Roman Empire split and </a:t>
            </a:r>
            <a:r>
              <a:rPr u="sng"/>
              <a:t>Palestine came under the control of the Byzantine Empire</a:t>
            </a:r>
            <a:r>
              <a:t>.” It was called such because of the moving of the Empire’s throne from Rome to Byzantium (Modern Day Istanbul).” </a:t>
            </a:r>
          </a:p>
        </p:txBody>
      </p:sp>
      <p:pic>
        <p:nvPicPr>
          <p:cNvPr id="325" name="Picture 3" descr="Picture 3"/>
          <p:cNvPicPr>
            <a:picLocks noChangeAspect="1"/>
          </p:cNvPicPr>
          <p:nvPr/>
        </p:nvPicPr>
        <p:blipFill>
          <a:blip r:embed="rId2">
            <a:extLst/>
          </a:blip>
          <a:srcRect l="0" t="0" r="16081" b="0"/>
          <a:stretch>
            <a:fillRect/>
          </a:stretch>
        </p:blipFill>
        <p:spPr>
          <a:xfrm>
            <a:off x="5774120" y="1409700"/>
            <a:ext cx="6134101" cy="4114800"/>
          </a:xfrm>
          <a:prstGeom prst="rect">
            <a:avLst/>
          </a:prstGeom>
          <a:ln w="12700">
            <a:miter lim="400000"/>
          </a:ln>
        </p:spPr>
      </p:pic>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Straight Connector 4"/>
          <p:cNvSpPr/>
          <p:nvPr/>
        </p:nvSpPr>
        <p:spPr>
          <a:xfrm>
            <a:off x="0" y="-1"/>
            <a:ext cx="12192001" cy="6858002"/>
          </a:xfrm>
          <a:prstGeom prst="line">
            <a:avLst/>
          </a:prstGeom>
          <a:ln w="76200">
            <a:solidFill>
              <a:srgbClr val="FFFFFF"/>
            </a:solidFill>
            <a:miter/>
          </a:ln>
        </p:spPr>
        <p:txBody>
          <a:bodyPr lIns="45719" rIns="45719"/>
          <a:lstStyle/>
          <a:p>
            <a:pPr/>
          </a:p>
        </p:txBody>
      </p:sp>
      <p:sp>
        <p:nvSpPr>
          <p:cNvPr id="328" name="Straight Connector 6"/>
          <p:cNvSpPr/>
          <p:nvPr/>
        </p:nvSpPr>
        <p:spPr>
          <a:xfrm flipH="1">
            <a:off x="725214" y="378373"/>
            <a:ext cx="1" cy="945932"/>
          </a:xfrm>
          <a:prstGeom prst="line">
            <a:avLst/>
          </a:prstGeom>
          <a:ln w="76200">
            <a:solidFill>
              <a:srgbClr val="FFFFFF"/>
            </a:solidFill>
            <a:miter/>
          </a:ln>
        </p:spPr>
        <p:txBody>
          <a:bodyPr lIns="45719" rIns="45719"/>
          <a:lstStyle/>
          <a:p>
            <a:pPr/>
          </a:p>
        </p:txBody>
      </p:sp>
      <p:sp>
        <p:nvSpPr>
          <p:cNvPr id="329" name="TextBox 7"/>
          <p:cNvSpPr txBox="1"/>
          <p:nvPr/>
        </p:nvSpPr>
        <p:spPr>
          <a:xfrm>
            <a:off x="227047" y="1324303"/>
            <a:ext cx="2094668" cy="506573"/>
          </a:xfrm>
          <a:prstGeom prst="rect">
            <a:avLst/>
          </a:prstGeom>
          <a:ln>
            <a:solidFill>
              <a:srgbClr val="FFFFFF"/>
            </a:solidFill>
          </a:ln>
          <a:extLst>
            <a:ext uri="{C572A759-6A51-4108-AA02-DFA0A04FC94B}">
              <ma14:wrappingTextBoxFlag xmlns:ma14="http://schemas.microsoft.com/office/mac/drawingml/2011/main" val="1"/>
            </a:ext>
          </a:extLst>
        </p:spPr>
        <p:txBody>
          <a:bodyPr wrap="none" lIns="45719" rIns="45719">
            <a:spAutoFit/>
          </a:bodyPr>
          <a:lstStyle>
            <a:lvl1pPr>
              <a:defRPr sz="3200">
                <a:solidFill>
                  <a:srgbClr val="FFFFFF"/>
                </a:solidFill>
              </a:defRPr>
            </a:lvl1pPr>
          </a:lstStyle>
          <a:p>
            <a:pPr/>
            <a:r>
              <a:t>Roman Rule</a:t>
            </a:r>
          </a:p>
        </p:txBody>
      </p:sp>
      <p:sp>
        <p:nvSpPr>
          <p:cNvPr id="330" name="Straight Connector 8"/>
          <p:cNvSpPr/>
          <p:nvPr/>
        </p:nvSpPr>
        <p:spPr>
          <a:xfrm>
            <a:off x="3116316" y="851337"/>
            <a:ext cx="1" cy="945932"/>
          </a:xfrm>
          <a:prstGeom prst="line">
            <a:avLst/>
          </a:prstGeom>
          <a:ln w="76200">
            <a:solidFill>
              <a:srgbClr val="FFFFFF"/>
            </a:solidFill>
            <a:miter/>
          </a:ln>
        </p:spPr>
        <p:txBody>
          <a:bodyPr lIns="45719" rIns="45719"/>
          <a:lstStyle/>
          <a:p>
            <a:pPr/>
          </a:p>
        </p:txBody>
      </p:sp>
      <p:sp>
        <p:nvSpPr>
          <p:cNvPr id="331" name="TextBox 10"/>
          <p:cNvSpPr txBox="1"/>
          <p:nvPr/>
        </p:nvSpPr>
        <p:spPr>
          <a:xfrm>
            <a:off x="2837793" y="266562"/>
            <a:ext cx="2536191" cy="506573"/>
          </a:xfrm>
          <a:prstGeom prst="rect">
            <a:avLst/>
          </a:prstGeom>
          <a:ln>
            <a:solidFill>
              <a:srgbClr val="FFFFFF"/>
            </a:solidFill>
          </a:ln>
          <a:extLst>
            <a:ext uri="{C572A759-6A51-4108-AA02-DFA0A04FC94B}">
              <ma14:wrappingTextBoxFlag xmlns:ma14="http://schemas.microsoft.com/office/mac/drawingml/2011/main" val="1"/>
            </a:ext>
          </a:extLst>
        </p:spPr>
        <p:txBody>
          <a:bodyPr wrap="none" lIns="45719" rIns="45719">
            <a:spAutoFit/>
          </a:bodyPr>
          <a:lstStyle>
            <a:lvl1pPr>
              <a:defRPr sz="3200">
                <a:solidFill>
                  <a:srgbClr val="FFFFFF"/>
                </a:solidFill>
              </a:defRPr>
            </a:lvl1pPr>
          </a:lstStyle>
          <a:p>
            <a:pPr/>
            <a:r>
              <a:t>Byzantine Rule</a:t>
            </a:r>
          </a:p>
        </p:txBody>
      </p:sp>
      <p:sp>
        <p:nvSpPr>
          <p:cNvPr id="332" name="Straight Connector 11"/>
          <p:cNvSpPr/>
          <p:nvPr/>
        </p:nvSpPr>
        <p:spPr>
          <a:xfrm>
            <a:off x="3773213" y="2138856"/>
            <a:ext cx="1" cy="945932"/>
          </a:xfrm>
          <a:prstGeom prst="line">
            <a:avLst/>
          </a:prstGeom>
          <a:ln w="76200">
            <a:solidFill>
              <a:srgbClr val="FFFFFF"/>
            </a:solidFill>
            <a:miter/>
          </a:ln>
        </p:spPr>
        <p:txBody>
          <a:bodyPr lIns="45719" rIns="45719"/>
          <a:lstStyle/>
          <a:p>
            <a:pPr/>
          </a:p>
        </p:txBody>
      </p:sp>
      <p:sp>
        <p:nvSpPr>
          <p:cNvPr id="333" name="TextBox 12"/>
          <p:cNvSpPr txBox="1"/>
          <p:nvPr/>
        </p:nvSpPr>
        <p:spPr>
          <a:xfrm>
            <a:off x="2467634" y="3044648"/>
            <a:ext cx="2241908" cy="506572"/>
          </a:xfrm>
          <a:prstGeom prst="rect">
            <a:avLst/>
          </a:prstGeom>
          <a:ln>
            <a:solidFill>
              <a:srgbClr val="FFFFFF"/>
            </a:solidFill>
          </a:ln>
          <a:extLst>
            <a:ext uri="{C572A759-6A51-4108-AA02-DFA0A04FC94B}">
              <ma14:wrappingTextBoxFlag xmlns:ma14="http://schemas.microsoft.com/office/mac/drawingml/2011/main" val="1"/>
            </a:ext>
          </a:extLst>
        </p:spPr>
        <p:txBody>
          <a:bodyPr wrap="none" lIns="45719" rIns="45719">
            <a:spAutoFit/>
          </a:bodyPr>
          <a:lstStyle>
            <a:lvl1pPr>
              <a:defRPr sz="3200">
                <a:solidFill>
                  <a:srgbClr val="FFFFFF"/>
                </a:solidFill>
              </a:defRPr>
            </a:lvl1pPr>
          </a:lstStyle>
          <a:p>
            <a:pPr/>
            <a:r>
              <a:t>Early Muslim</a:t>
            </a:r>
          </a:p>
        </p:txBody>
      </p:sp>
      <p:sp>
        <p:nvSpPr>
          <p:cNvPr id="334" name="TextBox 13"/>
          <p:cNvSpPr txBox="1"/>
          <p:nvPr/>
        </p:nvSpPr>
        <p:spPr>
          <a:xfrm>
            <a:off x="5304866" y="1389947"/>
            <a:ext cx="1840470" cy="1001872"/>
          </a:xfrm>
          <a:prstGeom prst="rect">
            <a:avLst/>
          </a:prstGeom>
          <a:ln>
            <a:solidFill>
              <a:srgbClr val="FFFFFF"/>
            </a:solidFill>
          </a:ln>
          <a:extLst>
            <a:ext uri="{C572A759-6A51-4108-AA02-DFA0A04FC94B}">
              <ma14:wrappingTextBoxFlag xmlns:ma14="http://schemas.microsoft.com/office/mac/drawingml/2011/main" val="1"/>
            </a:ext>
          </a:extLst>
        </p:spPr>
        <p:txBody>
          <a:bodyPr wrap="none" lIns="45719" rIns="45719">
            <a:spAutoFit/>
          </a:bodyPr>
          <a:lstStyle/>
          <a:p>
            <a:pPr>
              <a:defRPr sz="3200">
                <a:solidFill>
                  <a:srgbClr val="FFFFFF"/>
                </a:solidFill>
              </a:defRPr>
            </a:pPr>
            <a:r>
              <a:t>Crusaders </a:t>
            </a:r>
          </a:p>
          <a:p>
            <a:pPr>
              <a:defRPr sz="3200">
                <a:solidFill>
                  <a:srgbClr val="FFFFFF"/>
                </a:solidFill>
              </a:defRPr>
            </a:pPr>
            <a:r>
              <a:t>Rule</a:t>
            </a:r>
          </a:p>
        </p:txBody>
      </p:sp>
      <p:sp>
        <p:nvSpPr>
          <p:cNvPr id="335" name="Straight Connector 14"/>
          <p:cNvSpPr/>
          <p:nvPr/>
        </p:nvSpPr>
        <p:spPr>
          <a:xfrm>
            <a:off x="6096000" y="2483068"/>
            <a:ext cx="1" cy="945932"/>
          </a:xfrm>
          <a:prstGeom prst="line">
            <a:avLst/>
          </a:prstGeom>
          <a:ln w="76200">
            <a:solidFill>
              <a:srgbClr val="FFFFFF"/>
            </a:solidFill>
            <a:miter/>
          </a:ln>
        </p:spPr>
        <p:txBody>
          <a:bodyPr lIns="45719" rIns="45719"/>
          <a:lstStyle/>
          <a:p>
            <a:pPr/>
          </a:p>
        </p:txBody>
      </p:sp>
      <p:sp>
        <p:nvSpPr>
          <p:cNvPr id="336" name="Straight Connector 16"/>
          <p:cNvSpPr/>
          <p:nvPr/>
        </p:nvSpPr>
        <p:spPr>
          <a:xfrm>
            <a:off x="7081952" y="4012957"/>
            <a:ext cx="1" cy="945932"/>
          </a:xfrm>
          <a:prstGeom prst="line">
            <a:avLst/>
          </a:prstGeom>
          <a:ln w="76200">
            <a:solidFill>
              <a:srgbClr val="FFFFFF"/>
            </a:solidFill>
            <a:miter/>
          </a:ln>
        </p:spPr>
        <p:txBody>
          <a:bodyPr lIns="45719" rIns="45719"/>
          <a:lstStyle/>
          <a:p>
            <a:pPr/>
          </a:p>
        </p:txBody>
      </p:sp>
      <p:sp>
        <p:nvSpPr>
          <p:cNvPr id="337" name="TextBox 17"/>
          <p:cNvSpPr txBox="1"/>
          <p:nvPr/>
        </p:nvSpPr>
        <p:spPr>
          <a:xfrm>
            <a:off x="6057900" y="4958889"/>
            <a:ext cx="1863289" cy="1001872"/>
          </a:xfrm>
          <a:prstGeom prst="rect">
            <a:avLst/>
          </a:prstGeom>
          <a:ln>
            <a:solidFill>
              <a:srgbClr val="FFFFFF"/>
            </a:solidFill>
          </a:ln>
          <a:extLst>
            <a:ext uri="{C572A759-6A51-4108-AA02-DFA0A04FC94B}">
              <ma14:wrappingTextBoxFlag xmlns:ma14="http://schemas.microsoft.com/office/mac/drawingml/2011/main" val="1"/>
            </a:ext>
          </a:extLst>
        </p:spPr>
        <p:txBody>
          <a:bodyPr wrap="none" lIns="45719" rIns="45719">
            <a:spAutoFit/>
          </a:bodyPr>
          <a:lstStyle/>
          <a:p>
            <a:pPr>
              <a:defRPr sz="3200">
                <a:solidFill>
                  <a:srgbClr val="FFFFFF"/>
                </a:solidFill>
              </a:defRPr>
            </a:pPr>
            <a:r>
              <a:t>Mameluke</a:t>
            </a:r>
          </a:p>
          <a:p>
            <a:pPr>
              <a:defRPr sz="3200">
                <a:solidFill>
                  <a:srgbClr val="FFFFFF"/>
                </a:solidFill>
              </a:defRPr>
            </a:pPr>
            <a:r>
              <a:t>Empire</a:t>
            </a:r>
          </a:p>
        </p:txBody>
      </p:sp>
      <p:sp>
        <p:nvSpPr>
          <p:cNvPr id="338" name="Straight Connector 18"/>
          <p:cNvSpPr/>
          <p:nvPr/>
        </p:nvSpPr>
        <p:spPr>
          <a:xfrm>
            <a:off x="9126214" y="4237028"/>
            <a:ext cx="1" cy="945932"/>
          </a:xfrm>
          <a:prstGeom prst="line">
            <a:avLst/>
          </a:prstGeom>
          <a:ln w="76200">
            <a:solidFill>
              <a:srgbClr val="FFFFFF"/>
            </a:solidFill>
            <a:miter/>
          </a:ln>
        </p:spPr>
        <p:txBody>
          <a:bodyPr lIns="45719" rIns="45719"/>
          <a:lstStyle/>
          <a:p>
            <a:pPr/>
          </a:p>
        </p:txBody>
      </p:sp>
      <p:sp>
        <p:nvSpPr>
          <p:cNvPr id="339" name="TextBox 20"/>
          <p:cNvSpPr txBox="1"/>
          <p:nvPr/>
        </p:nvSpPr>
        <p:spPr>
          <a:xfrm>
            <a:off x="8609392" y="3159811"/>
            <a:ext cx="1592422" cy="1001872"/>
          </a:xfrm>
          <a:prstGeom prst="rect">
            <a:avLst/>
          </a:prstGeom>
          <a:ln>
            <a:solidFill>
              <a:srgbClr val="FFFFFF"/>
            </a:solidFill>
          </a:ln>
          <a:extLst>
            <a:ext uri="{C572A759-6A51-4108-AA02-DFA0A04FC94B}">
              <ma14:wrappingTextBoxFlag xmlns:ma14="http://schemas.microsoft.com/office/mac/drawingml/2011/main" val="1"/>
            </a:ext>
          </a:extLst>
        </p:spPr>
        <p:txBody>
          <a:bodyPr wrap="none" lIns="45719" rIns="45719">
            <a:spAutoFit/>
          </a:bodyPr>
          <a:lstStyle/>
          <a:p>
            <a:pPr>
              <a:defRPr sz="3200">
                <a:solidFill>
                  <a:srgbClr val="FFFFFF"/>
                </a:solidFill>
              </a:defRPr>
            </a:pPr>
            <a:r>
              <a:t>Ottoman</a:t>
            </a:r>
          </a:p>
          <a:p>
            <a:pPr>
              <a:defRPr sz="3200">
                <a:solidFill>
                  <a:srgbClr val="FFFFFF"/>
                </a:solidFill>
              </a:defRPr>
            </a:pPr>
            <a:r>
              <a:t>Empire</a:t>
            </a:r>
          </a:p>
        </p:txBody>
      </p:sp>
      <p:sp>
        <p:nvSpPr>
          <p:cNvPr id="340" name="TextBox 21"/>
          <p:cNvSpPr txBox="1"/>
          <p:nvPr/>
        </p:nvSpPr>
        <p:spPr>
          <a:xfrm>
            <a:off x="10291005" y="617529"/>
            <a:ext cx="1120935" cy="1001872"/>
          </a:xfrm>
          <a:prstGeom prst="rect">
            <a:avLst/>
          </a:prstGeom>
          <a:ln>
            <a:solidFill>
              <a:srgbClr val="FFFFFF"/>
            </a:solidFill>
          </a:ln>
          <a:extLst>
            <a:ext uri="{C572A759-6A51-4108-AA02-DFA0A04FC94B}">
              <ma14:wrappingTextBoxFlag xmlns:ma14="http://schemas.microsoft.com/office/mac/drawingml/2011/main" val="1"/>
            </a:ext>
          </a:extLst>
        </p:spPr>
        <p:txBody>
          <a:bodyPr wrap="none" lIns="45719" rIns="45719">
            <a:spAutoFit/>
          </a:bodyPr>
          <a:lstStyle/>
          <a:p>
            <a:pPr>
              <a:defRPr sz="3200">
                <a:solidFill>
                  <a:srgbClr val="FFFFFF"/>
                </a:solidFill>
              </a:defRPr>
            </a:pPr>
            <a:r>
              <a:t>World</a:t>
            </a:r>
          </a:p>
          <a:p>
            <a:pPr>
              <a:defRPr sz="3200">
                <a:solidFill>
                  <a:srgbClr val="FFFFFF"/>
                </a:solidFill>
              </a:defRPr>
            </a:pPr>
            <a:r>
              <a:t>War I</a:t>
            </a:r>
          </a:p>
        </p:txBody>
      </p:sp>
      <p:sp>
        <p:nvSpPr>
          <p:cNvPr id="341" name="Straight Connector 22"/>
          <p:cNvSpPr/>
          <p:nvPr/>
        </p:nvSpPr>
        <p:spPr>
          <a:xfrm flipH="1">
            <a:off x="10851472" y="1614517"/>
            <a:ext cx="1" cy="4532726"/>
          </a:xfrm>
          <a:prstGeom prst="line">
            <a:avLst/>
          </a:prstGeom>
          <a:ln w="76200">
            <a:solidFill>
              <a:srgbClr val="FFFFFF"/>
            </a:solidFill>
            <a:miter/>
          </a:ln>
        </p:spPr>
        <p:txBody>
          <a:bodyPr lIns="45719" rIns="45719"/>
          <a:lstStyle/>
          <a:p>
            <a:pP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3" name="Title 1"/>
          <p:cNvSpPr txBox="1"/>
          <p:nvPr/>
        </p:nvSpPr>
        <p:spPr>
          <a:xfrm>
            <a:off x="802464" y="575440"/>
            <a:ext cx="9829012" cy="5707119"/>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nSpc>
                <a:spcPct val="90000"/>
              </a:lnSpc>
              <a:defRPr sz="5400">
                <a:solidFill>
                  <a:srgbClr val="FFFFFF"/>
                </a:solidFill>
                <a:latin typeface="Calibri Light"/>
                <a:ea typeface="Calibri Light"/>
                <a:cs typeface="Calibri Light"/>
                <a:sym typeface="Calibri Light"/>
              </a:defRPr>
            </a:lvl1pPr>
          </a:lstStyle>
          <a:p>
            <a:pPr/>
            <a:r>
              <a:t>Why is there such unrest today?</a:t>
            </a: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5" name="Title 1"/>
          <p:cNvSpPr txBox="1"/>
          <p:nvPr/>
        </p:nvSpPr>
        <p:spPr>
          <a:xfrm>
            <a:off x="802464" y="575440"/>
            <a:ext cx="9829012" cy="5707119"/>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nSpc>
                <a:spcPct val="90000"/>
              </a:lnSpc>
              <a:defRPr sz="5400">
                <a:solidFill>
                  <a:srgbClr val="FFFFFF"/>
                </a:solidFill>
                <a:latin typeface="Calibri Light"/>
                <a:ea typeface="Calibri Light"/>
                <a:cs typeface="Calibri Light"/>
                <a:sym typeface="Calibri Light"/>
              </a:defRPr>
            </a:lvl1pPr>
          </a:lstStyle>
          <a:p>
            <a:pPr/>
            <a:r>
              <a:t>The dissolution of the Ottoman Empire at the end of WWI (1914-1918).</a:t>
            </a:r>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7" name="Just prior to this time a man by the name of Theodore Herzl who was instrumental in organizing what is called the Zionist Congress which would seek diplomatic support for a Jewish country."/>
          <p:cNvSpPr txBox="1"/>
          <p:nvPr>
            <p:ph type="body" idx="1"/>
          </p:nvPr>
        </p:nvSpPr>
        <p:spPr>
          <a:xfrm>
            <a:off x="838200" y="868138"/>
            <a:ext cx="10515600" cy="4351338"/>
          </a:xfrm>
          <a:prstGeom prst="rect">
            <a:avLst/>
          </a:prstGeom>
        </p:spPr>
        <p:txBody>
          <a:bodyPr/>
          <a:lstStyle>
            <a:lvl1pPr marL="0" indent="0">
              <a:buSzTx/>
              <a:buFontTx/>
              <a:buNone/>
              <a:defRPr sz="5000"/>
            </a:lvl1pPr>
          </a:lstStyle>
          <a:p>
            <a:pPr/>
            <a:r>
              <a:t>Just prior to this time a man by the name of Theodore Herzl who was instrumental in organizing what is called the Zionist Congress which would seek diplomatic support for a Jewish country.</a:t>
            </a: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9" name="British Mandate.gif" descr="British Mandate.gif"/>
          <p:cNvPicPr>
            <a:picLocks noChangeAspect="1"/>
          </p:cNvPicPr>
          <p:nvPr/>
        </p:nvPicPr>
        <p:blipFill>
          <a:blip r:embed="rId2">
            <a:extLst/>
          </a:blip>
          <a:stretch>
            <a:fillRect/>
          </a:stretch>
        </p:blipFill>
        <p:spPr>
          <a:xfrm>
            <a:off x="2814276" y="-7346"/>
            <a:ext cx="6122683" cy="10378058"/>
          </a:xfrm>
          <a:prstGeom prst="rect">
            <a:avLst/>
          </a:prstGeom>
          <a:ln w="12700">
            <a:miter lim="400000"/>
          </a:ln>
        </p:spPr>
      </p:pic>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In 1922 because of uprisings and difficulties, the British who have control of this area chop off what they would call Trans-Jordan for the Arab people.…"/>
          <p:cNvSpPr txBox="1"/>
          <p:nvPr/>
        </p:nvSpPr>
        <p:spPr>
          <a:xfrm>
            <a:off x="474289" y="379229"/>
            <a:ext cx="5806936" cy="86465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4700">
                <a:solidFill>
                  <a:srgbClr val="FFFFFF"/>
                </a:solidFill>
                <a:latin typeface="Carlito"/>
                <a:ea typeface="Carlito"/>
                <a:cs typeface="Carlito"/>
                <a:sym typeface="Carlito"/>
              </a:defRPr>
            </a:pPr>
            <a:r>
              <a:t>In </a:t>
            </a:r>
            <a:r>
              <a:rPr b="1"/>
              <a:t>1922</a:t>
            </a:r>
            <a:r>
              <a:t> because of uprisings and difficulties, the British who have control of this area chop off what they would call Trans-Jordan for the Arab people. </a:t>
            </a:r>
          </a:p>
          <a:p>
            <a:pPr defTabSz="457200">
              <a:defRPr sz="4700">
                <a:solidFill>
                  <a:srgbClr val="FFFFFF"/>
                </a:solidFill>
                <a:latin typeface="Carlito"/>
                <a:ea typeface="Carlito"/>
                <a:cs typeface="Carlito"/>
                <a:sym typeface="Carlito"/>
              </a:defRPr>
            </a:pPr>
          </a:p>
          <a:p>
            <a:pPr defTabSz="457200">
              <a:defRPr sz="4700">
                <a:solidFill>
                  <a:srgbClr val="FFFFFF"/>
                </a:solidFill>
                <a:latin typeface="Carlito"/>
                <a:ea typeface="Carlito"/>
                <a:cs typeface="Carlito"/>
                <a:sym typeface="Carlito"/>
              </a:defRPr>
            </a:pPr>
            <a:r>
              <a:t>‌</a:t>
            </a:r>
          </a:p>
          <a:p>
            <a:pPr defTabSz="457200">
              <a:defRPr sz="4700">
                <a:solidFill>
                  <a:srgbClr val="FFFFFF"/>
                </a:solidFill>
                <a:latin typeface="Carlito"/>
                <a:ea typeface="Carlito"/>
                <a:cs typeface="Carlito"/>
                <a:sym typeface="Carlito"/>
              </a:defRPr>
            </a:pPr>
          </a:p>
        </p:txBody>
      </p:sp>
      <p:pic>
        <p:nvPicPr>
          <p:cNvPr id="352" name="British Mandate of 1922.gif" descr="British Mandate of 1922.gif"/>
          <p:cNvPicPr>
            <a:picLocks noChangeAspect="1"/>
          </p:cNvPicPr>
          <p:nvPr/>
        </p:nvPicPr>
        <p:blipFill>
          <a:blip r:embed="rId2">
            <a:extLst/>
          </a:blip>
          <a:stretch>
            <a:fillRect/>
          </a:stretch>
        </p:blipFill>
        <p:spPr>
          <a:xfrm>
            <a:off x="6475153" y="-435050"/>
            <a:ext cx="6018406" cy="10275060"/>
          </a:xfrm>
          <a:prstGeom prst="rect">
            <a:avLst/>
          </a:prstGeom>
          <a:ln w="12700">
            <a:miter lim="400000"/>
          </a:ln>
        </p:spPr>
      </p:pic>
      <p:sp>
        <p:nvSpPr>
          <p:cNvPr id="353" name="Text"/>
          <p:cNvSpPr txBox="1"/>
          <p:nvPr/>
        </p:nvSpPr>
        <p:spPr>
          <a:xfrm>
            <a:off x="5855122" y="3262456"/>
            <a:ext cx="418820" cy="277997"/>
          </a:xfrm>
          <a:prstGeom prst="rect">
            <a:avLst/>
          </a:prstGeom>
          <a:ln w="12700">
            <a:miter lim="400000"/>
          </a:ln>
        </p:spPr>
        <p:txBody>
          <a:bodyPr wrap="none" lIns="45719" rIns="45719">
            <a:spAutoFit/>
          </a:bodyPr>
          <a:lstStyle/>
          <a:p>
            <a:pPr>
              <a:defRPr sz="1500"/>
            </a:pP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5" name="1947 United Nations Partition Plan"/>
          <p:cNvSpPr txBox="1"/>
          <p:nvPr/>
        </p:nvSpPr>
        <p:spPr>
          <a:xfrm>
            <a:off x="807616" y="1637166"/>
            <a:ext cx="5110781" cy="358366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5900">
                <a:solidFill>
                  <a:srgbClr val="FFFFFF"/>
                </a:solidFill>
                <a:latin typeface="Carlito"/>
                <a:ea typeface="Carlito"/>
                <a:cs typeface="Carlito"/>
                <a:sym typeface="Carlito"/>
              </a:defRPr>
            </a:lvl1pPr>
          </a:lstStyle>
          <a:p>
            <a:pPr/>
            <a:r>
              <a:t>1947 United Nations Partition Plan</a:t>
            </a:r>
          </a:p>
        </p:txBody>
      </p:sp>
      <p:pic>
        <p:nvPicPr>
          <p:cNvPr id="356" name="UN_Palestine_Partition_Versions_1947.jpg" descr="UN_Palestine_Partition_Versions_1947.jpg"/>
          <p:cNvPicPr>
            <a:picLocks noChangeAspect="1"/>
          </p:cNvPicPr>
          <p:nvPr/>
        </p:nvPicPr>
        <p:blipFill>
          <a:blip r:embed="rId2">
            <a:extLst/>
          </a:blip>
          <a:stretch>
            <a:fillRect/>
          </a:stretch>
        </p:blipFill>
        <p:spPr>
          <a:xfrm>
            <a:off x="6314867" y="-1"/>
            <a:ext cx="3310983" cy="6858001"/>
          </a:xfrm>
          <a:prstGeom prst="rect">
            <a:avLst/>
          </a:prstGeom>
          <a:ln w="12700">
            <a:miter lim="400000"/>
          </a:ln>
        </p:spPr>
      </p:pic>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8" name="Israel-and-the-Region.jpg" descr="Israel-and-the-Region.jpg"/>
          <p:cNvPicPr>
            <a:picLocks noChangeAspect="1"/>
          </p:cNvPicPr>
          <p:nvPr/>
        </p:nvPicPr>
        <p:blipFill>
          <a:blip r:embed="rId2">
            <a:extLst/>
          </a:blip>
          <a:stretch>
            <a:fillRect/>
          </a:stretch>
        </p:blipFill>
        <p:spPr>
          <a:xfrm>
            <a:off x="385421" y="-929981"/>
            <a:ext cx="11808086" cy="807135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65" name="Cloud 3"/>
          <p:cNvGrpSpPr/>
          <p:nvPr/>
        </p:nvGrpSpPr>
        <p:grpSpPr>
          <a:xfrm>
            <a:off x="2254104" y="3849025"/>
            <a:ext cx="8025076" cy="2651525"/>
            <a:chOff x="0" y="0"/>
            <a:chExt cx="8025075" cy="2651523"/>
          </a:xfrm>
        </p:grpSpPr>
        <p:grpSp>
          <p:nvGrpSpPr>
            <p:cNvPr id="163" name="Group"/>
            <p:cNvGrpSpPr/>
            <p:nvPr/>
          </p:nvGrpSpPr>
          <p:grpSpPr>
            <a:xfrm>
              <a:off x="0" y="-1"/>
              <a:ext cx="8025076" cy="2651525"/>
              <a:chOff x="0" y="0"/>
              <a:chExt cx="8025075" cy="2651523"/>
            </a:xfrm>
          </p:grpSpPr>
          <p:sp>
            <p:nvSpPr>
              <p:cNvPr id="161" name="Shape"/>
              <p:cNvSpPr/>
              <p:nvPr/>
            </p:nvSpPr>
            <p:spPr>
              <a:xfrm>
                <a:off x="-1" y="0"/>
                <a:ext cx="8025077" cy="2651524"/>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FFFFFF"/>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p>
            </p:txBody>
          </p:sp>
          <p:sp>
            <p:nvSpPr>
              <p:cNvPr id="162" name="Shape"/>
              <p:cNvSpPr/>
              <p:nvPr/>
            </p:nvSpPr>
            <p:spPr>
              <a:xfrm>
                <a:off x="407496" y="134827"/>
                <a:ext cx="7353648" cy="22512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0" y="14010"/>
                    </a:moveTo>
                    <a:lnTo>
                      <a:pt x="1380" y="14010"/>
                    </a:lnTo>
                    <a:cubicBezTo>
                      <a:pt x="899" y="14066"/>
                      <a:pt x="417" y="13902"/>
                      <a:pt x="0" y="13542"/>
                    </a:cubicBezTo>
                    <a:moveTo>
                      <a:pt x="2598" y="19137"/>
                    </a:moveTo>
                    <a:lnTo>
                      <a:pt x="2598" y="19137"/>
                    </a:ln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lnTo>
                      <a:pt x="17421" y="12116"/>
                    </a:ln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lnTo>
                      <a:pt x="6452" y="1676"/>
                    </a:lnTo>
                    <a:cubicBezTo>
                      <a:pt x="6709" y="1897"/>
                      <a:pt x="6947" y="2163"/>
                      <a:pt x="7160" y="2469"/>
                    </a:cubicBezTo>
                    <a:moveTo>
                      <a:pt x="1072" y="7905"/>
                    </a:moveTo>
                    <a:lnTo>
                      <a:pt x="1072" y="7905"/>
                    </a:lnTo>
                    <a:cubicBezTo>
                      <a:pt x="1016" y="7632"/>
                      <a:pt x="974" y="7353"/>
                      <a:pt x="948" y="7071"/>
                    </a:cubicBezTo>
                  </a:path>
                </a:pathLst>
              </a:custGeom>
              <a:no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p>
            </p:txBody>
          </p:sp>
        </p:grpSp>
        <p:sp>
          <p:nvSpPr>
            <p:cNvPr id="164" name="All Nations"/>
            <p:cNvSpPr txBox="1"/>
            <p:nvPr/>
          </p:nvSpPr>
          <p:spPr>
            <a:xfrm>
              <a:off x="1163448" y="857833"/>
              <a:ext cx="5131224" cy="7909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5400"/>
              </a:lvl1pPr>
            </a:lstStyle>
            <a:p>
              <a:pPr/>
              <a:r>
                <a:t>All Nations</a:t>
              </a:r>
            </a:p>
          </p:txBody>
        </p:sp>
      </p:grpSp>
      <p:sp>
        <p:nvSpPr>
          <p:cNvPr id="166" name="TextBox 4"/>
          <p:cNvSpPr txBox="1"/>
          <p:nvPr/>
        </p:nvSpPr>
        <p:spPr>
          <a:xfrm>
            <a:off x="5625832" y="537883"/>
            <a:ext cx="1122126" cy="54933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3600">
                <a:solidFill>
                  <a:srgbClr val="FFFFFF"/>
                </a:solidFill>
              </a:defRPr>
            </a:lvl1pPr>
          </a:lstStyle>
          <a:p>
            <a:pPr/>
            <a:r>
              <a:t>Noah</a:t>
            </a:r>
          </a:p>
        </p:txBody>
      </p:sp>
      <p:sp>
        <p:nvSpPr>
          <p:cNvPr id="167" name="TextBox 5"/>
          <p:cNvSpPr txBox="1"/>
          <p:nvPr/>
        </p:nvSpPr>
        <p:spPr>
          <a:xfrm>
            <a:off x="5603390" y="1762944"/>
            <a:ext cx="1167667" cy="54933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3600">
                <a:solidFill>
                  <a:srgbClr val="FFFFFF"/>
                </a:solidFill>
              </a:defRPr>
            </a:lvl1pPr>
          </a:lstStyle>
          <a:p>
            <a:pPr/>
            <a:r>
              <a:t>Shem</a:t>
            </a:r>
          </a:p>
        </p:txBody>
      </p:sp>
      <p:sp>
        <p:nvSpPr>
          <p:cNvPr id="168" name="TextBox 6"/>
          <p:cNvSpPr txBox="1"/>
          <p:nvPr/>
        </p:nvSpPr>
        <p:spPr>
          <a:xfrm>
            <a:off x="3553192" y="1762946"/>
            <a:ext cx="1602765" cy="54933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3600">
                <a:solidFill>
                  <a:srgbClr val="FFFFFF"/>
                </a:solidFill>
              </a:defRPr>
            </a:lvl1pPr>
          </a:lstStyle>
          <a:p>
            <a:pPr/>
            <a:r>
              <a:t>Japheth</a:t>
            </a:r>
          </a:p>
        </p:txBody>
      </p:sp>
      <p:sp>
        <p:nvSpPr>
          <p:cNvPr id="169" name="TextBox 7"/>
          <p:cNvSpPr txBox="1"/>
          <p:nvPr/>
        </p:nvSpPr>
        <p:spPr>
          <a:xfrm>
            <a:off x="7524556" y="1762944"/>
            <a:ext cx="990190" cy="54933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3600">
                <a:solidFill>
                  <a:srgbClr val="FFFFFF"/>
                </a:solidFill>
              </a:defRPr>
            </a:lvl1pPr>
          </a:lstStyle>
          <a:p>
            <a:pPr/>
            <a:r>
              <a:t>Ham</a:t>
            </a:r>
          </a:p>
        </p:txBody>
      </p:sp>
      <p:sp>
        <p:nvSpPr>
          <p:cNvPr id="170" name="Straight Connector 9"/>
          <p:cNvSpPr/>
          <p:nvPr/>
        </p:nvSpPr>
        <p:spPr>
          <a:xfrm>
            <a:off x="4357256" y="2409276"/>
            <a:ext cx="1" cy="1861510"/>
          </a:xfrm>
          <a:prstGeom prst="line">
            <a:avLst/>
          </a:prstGeom>
          <a:ln w="57150">
            <a:solidFill>
              <a:srgbClr val="FFFFFF"/>
            </a:solidFill>
            <a:miter/>
          </a:ln>
        </p:spPr>
        <p:txBody>
          <a:bodyPr lIns="45719" rIns="45719"/>
          <a:lstStyle/>
          <a:p>
            <a:pPr/>
          </a:p>
        </p:txBody>
      </p:sp>
      <p:sp>
        <p:nvSpPr>
          <p:cNvPr id="171" name="Straight Connector 10"/>
          <p:cNvSpPr/>
          <p:nvPr/>
        </p:nvSpPr>
        <p:spPr>
          <a:xfrm>
            <a:off x="6128853" y="2772821"/>
            <a:ext cx="1" cy="480789"/>
          </a:xfrm>
          <a:prstGeom prst="line">
            <a:avLst/>
          </a:prstGeom>
          <a:ln w="57150">
            <a:solidFill>
              <a:srgbClr val="FFFFFF"/>
            </a:solidFill>
            <a:miter/>
          </a:ln>
        </p:spPr>
        <p:txBody>
          <a:bodyPr lIns="45719" rIns="45719"/>
          <a:lstStyle/>
          <a:p>
            <a:pPr/>
          </a:p>
        </p:txBody>
      </p:sp>
      <p:sp>
        <p:nvSpPr>
          <p:cNvPr id="172" name="Straight Connector 11"/>
          <p:cNvSpPr/>
          <p:nvPr/>
        </p:nvSpPr>
        <p:spPr>
          <a:xfrm>
            <a:off x="7989290" y="2314250"/>
            <a:ext cx="1" cy="1861510"/>
          </a:xfrm>
          <a:prstGeom prst="line">
            <a:avLst/>
          </a:prstGeom>
          <a:ln w="57150">
            <a:solidFill>
              <a:srgbClr val="FFFFFF"/>
            </a:solidFill>
            <a:miter/>
          </a:ln>
        </p:spPr>
        <p:txBody>
          <a:bodyPr lIns="45719" rIns="45719"/>
          <a:lstStyle/>
          <a:p>
            <a:pPr/>
          </a:p>
        </p:txBody>
      </p:sp>
      <p:sp>
        <p:nvSpPr>
          <p:cNvPr id="173" name="Straight Connector 12"/>
          <p:cNvSpPr/>
          <p:nvPr/>
        </p:nvSpPr>
        <p:spPr>
          <a:xfrm>
            <a:off x="6189735" y="1184214"/>
            <a:ext cx="1" cy="680446"/>
          </a:xfrm>
          <a:prstGeom prst="line">
            <a:avLst/>
          </a:prstGeom>
          <a:ln w="57150">
            <a:solidFill>
              <a:srgbClr val="FFFFFF"/>
            </a:solidFill>
            <a:miter/>
          </a:ln>
        </p:spPr>
        <p:txBody>
          <a:bodyPr lIns="45719" rIns="45719"/>
          <a:lstStyle/>
          <a:p>
            <a:pPr/>
          </a:p>
        </p:txBody>
      </p:sp>
      <p:sp>
        <p:nvSpPr>
          <p:cNvPr id="174" name="Oval 14"/>
          <p:cNvSpPr/>
          <p:nvPr/>
        </p:nvSpPr>
        <p:spPr>
          <a:xfrm>
            <a:off x="5207039" y="1556271"/>
            <a:ext cx="1916265" cy="1216552"/>
          </a:xfrm>
          <a:prstGeom prst="ellipse">
            <a:avLst/>
          </a:prstGeom>
          <a:ln w="57150">
            <a:solidFill>
              <a:srgbClr val="FFFFFF"/>
            </a:solidFill>
            <a:miter/>
          </a:ln>
        </p:spPr>
        <p:txBody>
          <a:bodyPr lIns="45719" rIns="45719" anchor="ctr"/>
          <a:lstStyle/>
          <a:p>
            <a:pPr algn="ctr">
              <a:defRPr>
                <a:solidFill>
                  <a:srgbClr val="FFFFFF"/>
                </a:solidFill>
              </a:defRPr>
            </a:pPr>
          </a:p>
        </p:txBody>
      </p:sp>
      <p:sp>
        <p:nvSpPr>
          <p:cNvPr id="175" name="TextBox 13"/>
          <p:cNvSpPr txBox="1"/>
          <p:nvPr/>
        </p:nvSpPr>
        <p:spPr>
          <a:xfrm>
            <a:off x="5647826" y="3253609"/>
            <a:ext cx="965187" cy="54933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3600">
                <a:solidFill>
                  <a:srgbClr val="FFFFFF"/>
                </a:solidFill>
              </a:defRPr>
            </a:lvl1pPr>
          </a:lstStyle>
          <a:p>
            <a:pPr/>
            <a:r>
              <a:t>Eber</a:t>
            </a:r>
          </a:p>
        </p:txBody>
      </p:sp>
      <p:sp>
        <p:nvSpPr>
          <p:cNvPr id="176" name="Straight Connector 15"/>
          <p:cNvSpPr/>
          <p:nvPr/>
        </p:nvSpPr>
        <p:spPr>
          <a:xfrm>
            <a:off x="6107279" y="3789997"/>
            <a:ext cx="1" cy="480789"/>
          </a:xfrm>
          <a:prstGeom prst="line">
            <a:avLst/>
          </a:prstGeom>
          <a:ln w="57150">
            <a:solidFill>
              <a:srgbClr val="FFFFFF"/>
            </a:solidFill>
            <a:miter/>
          </a:ln>
        </p:spPr>
        <p:txBody>
          <a:bodyPr lIns="45719" rIns="45719"/>
          <a:lstStyle/>
          <a:p>
            <a:pPr/>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Israel’s Regathering From Prophecy"/>
          <p:cNvSpPr txBox="1"/>
          <p:nvPr>
            <p:ph type="title"/>
          </p:nvPr>
        </p:nvSpPr>
        <p:spPr>
          <a:prstGeom prst="rect">
            <a:avLst/>
          </a:prstGeom>
        </p:spPr>
        <p:txBody>
          <a:bodyPr/>
          <a:lstStyle/>
          <a:p>
            <a:pPr/>
            <a:r>
              <a:t>Israel’s Regathering From Prophecy</a:t>
            </a:r>
          </a:p>
        </p:txBody>
      </p:sp>
      <p:sp>
        <p:nvSpPr>
          <p:cNvPr id="361" name="The prophets spoke of Israel’s regathering.…"/>
          <p:cNvSpPr txBox="1"/>
          <p:nvPr>
            <p:ph type="body" idx="1"/>
          </p:nvPr>
        </p:nvSpPr>
        <p:spPr>
          <a:xfrm>
            <a:off x="347133" y="1554294"/>
            <a:ext cx="11032531" cy="5019611"/>
          </a:xfrm>
          <a:prstGeom prst="rect">
            <a:avLst/>
          </a:prstGeom>
        </p:spPr>
        <p:txBody>
          <a:bodyPr/>
          <a:lstStyle/>
          <a:p>
            <a:pPr marL="212597" indent="-212597" defTabSz="850391">
              <a:spcBef>
                <a:spcPts val="900"/>
              </a:spcBef>
              <a:defRPr sz="3441"/>
            </a:pPr>
            <a:r>
              <a:t>The prophets spoke of Israel’s regathering.</a:t>
            </a:r>
          </a:p>
          <a:p>
            <a:pPr marL="212597" indent="-212597" defTabSz="850391">
              <a:spcBef>
                <a:spcPts val="900"/>
              </a:spcBef>
              <a:defRPr sz="3441"/>
            </a:pPr>
            <a:r>
              <a:t>There will be a future spiritual awakening of the nation of Israel. </a:t>
            </a:r>
          </a:p>
          <a:p>
            <a:pPr marL="212597" indent="-212597" defTabSz="850391">
              <a:spcBef>
                <a:spcPts val="900"/>
              </a:spcBef>
              <a:defRPr sz="3441"/>
            </a:pPr>
            <a:r>
              <a:t>The land was promised to be fully possessed and in peace.</a:t>
            </a:r>
          </a:p>
          <a:p>
            <a:pPr marL="212597" indent="-212597" defTabSz="850391">
              <a:spcBef>
                <a:spcPts val="900"/>
              </a:spcBef>
              <a:defRPr sz="3441"/>
            </a:pPr>
            <a:r>
              <a:t>The peace covenant made by the Antichrist is with a sovereign Israel. </a:t>
            </a:r>
          </a:p>
          <a:p>
            <a:pPr marL="212597" indent="-212597" defTabSz="850391">
              <a:spcBef>
                <a:spcPts val="900"/>
              </a:spcBef>
              <a:defRPr sz="3441"/>
            </a:pPr>
            <a:r>
              <a:t>The defilement of the Temple and the Antichrist’s declaration as god presupposes the reconstitution of Israel and the rebuilding of the temple.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Content Placeholder 2"/>
          <p:cNvSpPr txBox="1"/>
          <p:nvPr>
            <p:ph type="body" idx="1"/>
          </p:nvPr>
        </p:nvSpPr>
        <p:spPr>
          <a:xfrm>
            <a:off x="372835" y="1555919"/>
            <a:ext cx="11446330" cy="4077439"/>
          </a:xfrm>
          <a:prstGeom prst="rect">
            <a:avLst/>
          </a:prstGeom>
        </p:spPr>
        <p:txBody>
          <a:bodyPr/>
          <a:lstStyle/>
          <a:p>
            <a:pPr marL="0" indent="0" algn="ctr">
              <a:buSzTx/>
              <a:buNone/>
              <a:defRPr b="1" sz="5500"/>
            </a:pPr>
            <a:r>
              <a:t>Genesis 10:21</a:t>
            </a:r>
            <a:r>
              <a:rPr b="0"/>
              <a:t>“21 </a:t>
            </a:r>
            <a:r>
              <a:rPr b="0" i="1"/>
              <a:t>Unto </a:t>
            </a:r>
            <a:r>
              <a:rPr i="1" u="sng"/>
              <a:t>Shem</a:t>
            </a:r>
            <a:r>
              <a:rPr b="0" i="1"/>
              <a:t> also, </a:t>
            </a:r>
            <a:r>
              <a:rPr i="1" u="sng"/>
              <a:t>the father of all the children of Eber</a:t>
            </a:r>
            <a:r>
              <a:rPr i="1"/>
              <a:t>,</a:t>
            </a:r>
            <a:r>
              <a:rPr b="0" i="1"/>
              <a:t> the brother of </a:t>
            </a:r>
            <a:r>
              <a:rPr i="1" u="sng"/>
              <a:t>Japheth the elder</a:t>
            </a:r>
            <a:r>
              <a:rPr b="0" i="1"/>
              <a:t>, even to him were children born.”</a:t>
            </a:r>
            <a:r>
              <a:rPr b="0"/>
              <a:t> </a:t>
            </a:r>
            <a:endParaRPr sz="2500"/>
          </a:p>
          <a:p>
            <a:pPr marL="0" indent="0" algn="ctr">
              <a:buSzTx/>
              <a:buNone/>
              <a:defRPr sz="4400"/>
            </a:pPr>
            <a:r>
              <a:rPr>
                <a:latin typeface="+mj-lt"/>
                <a:ea typeface="+mj-ea"/>
                <a:cs typeface="+mj-cs"/>
                <a:sym typeface="Helvetica"/>
              </a:rPr>
              <a:t>‌</a:t>
            </a:r>
          </a:p>
        </p:txBody>
      </p:sp>
      <p:sp>
        <p:nvSpPr>
          <p:cNvPr id="179" name="Straight Connector 3"/>
          <p:cNvSpPr/>
          <p:nvPr/>
        </p:nvSpPr>
        <p:spPr>
          <a:xfrm>
            <a:off x="6051644" y="3954745"/>
            <a:ext cx="1" cy="203739"/>
          </a:xfrm>
          <a:prstGeom prst="line">
            <a:avLst/>
          </a:prstGeom>
          <a:ln w="57150">
            <a:solidFill>
              <a:srgbClr val="FFFFFF"/>
            </a:solidFill>
            <a:miter/>
          </a:ln>
        </p:spPr>
        <p:txBody>
          <a:bodyPr lIns="45719" rIns="45719"/>
          <a:lstStyle/>
          <a:p>
            <a:pPr/>
          </a:p>
        </p:txBody>
      </p:sp>
      <p:sp>
        <p:nvSpPr>
          <p:cNvPr id="180" name="Straight Connector 4"/>
          <p:cNvSpPr/>
          <p:nvPr/>
        </p:nvSpPr>
        <p:spPr>
          <a:xfrm>
            <a:off x="6204044" y="4107145"/>
            <a:ext cx="1" cy="203739"/>
          </a:xfrm>
          <a:prstGeom prst="line">
            <a:avLst/>
          </a:prstGeom>
          <a:ln w="57150">
            <a:solidFill>
              <a:srgbClr val="FFFFFF"/>
            </a:solidFill>
            <a:miter/>
          </a:ln>
        </p:spPr>
        <p:txBody>
          <a:bodyPr lIns="45719" rIns="45719"/>
          <a:lstStyle/>
          <a:p>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Content Placeholder 2"/>
          <p:cNvSpPr txBox="1"/>
          <p:nvPr>
            <p:ph type="body" idx="1"/>
          </p:nvPr>
        </p:nvSpPr>
        <p:spPr>
          <a:xfrm>
            <a:off x="372835" y="1555919"/>
            <a:ext cx="11446330" cy="4077439"/>
          </a:xfrm>
          <a:prstGeom prst="rect">
            <a:avLst/>
          </a:prstGeom>
        </p:spPr>
        <p:txBody>
          <a:bodyPr/>
          <a:lstStyle/>
          <a:p>
            <a:pPr marL="0" indent="0" algn="ctr" defTabSz="896111">
              <a:lnSpc>
                <a:spcPct val="72000"/>
              </a:lnSpc>
              <a:spcBef>
                <a:spcPts val="900"/>
              </a:spcBef>
              <a:buSzTx/>
              <a:buNone/>
              <a:defRPr b="1" sz="5390"/>
            </a:pPr>
            <a:r>
              <a:t>Luke 3:36 </a:t>
            </a:r>
            <a:r>
              <a:rPr b="0" i="1"/>
              <a:t>“36 Which was the son of Cainan, which was the son of Arphaxad, which was </a:t>
            </a:r>
            <a:r>
              <a:rPr i="1" u="sng"/>
              <a:t>the son of Sem</a:t>
            </a:r>
            <a:r>
              <a:rPr b="0" i="1"/>
              <a:t>, which was the son of </a:t>
            </a:r>
            <a:r>
              <a:rPr i="1" u="sng"/>
              <a:t>Noe</a:t>
            </a:r>
            <a:r>
              <a:rPr b="0" i="1"/>
              <a:t>, which was the son of Lamech,”</a:t>
            </a:r>
            <a:endParaRPr sz="2450"/>
          </a:p>
          <a:p>
            <a:pPr marL="0" indent="0" algn="ctr" defTabSz="896111">
              <a:lnSpc>
                <a:spcPct val="72000"/>
              </a:lnSpc>
              <a:spcBef>
                <a:spcPts val="900"/>
              </a:spcBef>
              <a:buSzTx/>
              <a:buNone/>
              <a:defRPr sz="4312"/>
            </a:pPr>
            <a:r>
              <a:rPr>
                <a:latin typeface="+mj-lt"/>
                <a:ea typeface="+mj-ea"/>
                <a:cs typeface="+mj-cs"/>
                <a:sym typeface="Helvetica"/>
              </a:rPr>
              <a:t>‌</a:t>
            </a:r>
          </a:p>
        </p:txBody>
      </p:sp>
      <p:sp>
        <p:nvSpPr>
          <p:cNvPr id="183" name="Straight Connector 3"/>
          <p:cNvSpPr/>
          <p:nvPr/>
        </p:nvSpPr>
        <p:spPr>
          <a:xfrm>
            <a:off x="6051644" y="3954745"/>
            <a:ext cx="1" cy="203739"/>
          </a:xfrm>
          <a:prstGeom prst="line">
            <a:avLst/>
          </a:prstGeom>
          <a:ln w="57150">
            <a:solidFill>
              <a:srgbClr val="FFFFFF"/>
            </a:solidFill>
            <a:miter/>
          </a:ln>
        </p:spPr>
        <p:txBody>
          <a:bodyPr lIns="45719" rIns="45719"/>
          <a:lstStyle/>
          <a:p>
            <a:pPr/>
          </a:p>
        </p:txBody>
      </p:sp>
      <p:sp>
        <p:nvSpPr>
          <p:cNvPr id="184" name="Straight Connector 4"/>
          <p:cNvSpPr/>
          <p:nvPr/>
        </p:nvSpPr>
        <p:spPr>
          <a:xfrm>
            <a:off x="6204044" y="4107145"/>
            <a:ext cx="1" cy="203739"/>
          </a:xfrm>
          <a:prstGeom prst="line">
            <a:avLst/>
          </a:prstGeom>
          <a:ln w="57150">
            <a:solidFill>
              <a:srgbClr val="FFFFFF"/>
            </a:solidFill>
            <a:miter/>
          </a:ln>
        </p:spPr>
        <p:txBody>
          <a:bodyPr lIns="45719" rIns="45719"/>
          <a:lstStyle/>
          <a:p>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