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4" r:id="rId1"/>
  </p:sldMasterIdLst>
  <p:notesMasterIdLst>
    <p:notesMasterId r:id="rId41"/>
  </p:notesMasterIdLst>
  <p:sldIdLst>
    <p:sldId id="256" r:id="rId2"/>
    <p:sldId id="290" r:id="rId3"/>
    <p:sldId id="291" r:id="rId4"/>
    <p:sldId id="292"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8" r:id="rId20"/>
    <p:sldId id="309" r:id="rId21"/>
    <p:sldId id="310" r:id="rId22"/>
    <p:sldId id="311" r:id="rId23"/>
    <p:sldId id="312" r:id="rId24"/>
    <p:sldId id="313" r:id="rId25"/>
    <p:sldId id="314" r:id="rId26"/>
    <p:sldId id="272" r:id="rId27"/>
    <p:sldId id="273" r:id="rId28"/>
    <p:sldId id="315" r:id="rId29"/>
    <p:sldId id="316" r:id="rId30"/>
    <p:sldId id="276" r:id="rId31"/>
    <p:sldId id="317" r:id="rId32"/>
    <p:sldId id="318" r:id="rId33"/>
    <p:sldId id="319" r:id="rId34"/>
    <p:sldId id="320" r:id="rId35"/>
    <p:sldId id="321" r:id="rId36"/>
    <p:sldId id="323" r:id="rId37"/>
    <p:sldId id="322" r:id="rId38"/>
    <p:sldId id="324" r:id="rId39"/>
    <p:sldId id="32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75"/>
    <p:restoredTop sz="94643"/>
  </p:normalViewPr>
  <p:slideViewPr>
    <p:cSldViewPr snapToGrid="0" snapToObjects="1" showGuides="1">
      <p:cViewPr>
        <p:scale>
          <a:sx n="60" d="100"/>
          <a:sy n="60" d="100"/>
        </p:scale>
        <p:origin x="352" y="83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B7B4F-9EF2-A64A-BABF-1EF7F4AB6848}" type="datetimeFigureOut">
              <a:rPr lang="en-US" smtClean="0"/>
              <a:t>6/16/17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9D436-4BDB-4345-881B-7B1847D5C591}" type="slidenum">
              <a:rPr lang="en-US" smtClean="0"/>
              <a:t>‹#›</a:t>
            </a:fld>
            <a:endParaRPr lang="en-US"/>
          </a:p>
        </p:txBody>
      </p:sp>
    </p:spTree>
    <p:extLst>
      <p:ext uri="{BB962C8B-B14F-4D97-AF65-F5344CB8AC3E}">
        <p14:creationId xmlns:p14="http://schemas.microsoft.com/office/powerpoint/2010/main" val="1691012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9D436-4BDB-4345-881B-7B1847D5C591}" type="slidenum">
              <a:rPr lang="en-US" smtClean="0"/>
              <a:t>15</a:t>
            </a:fld>
            <a:endParaRPr lang="en-US"/>
          </a:p>
        </p:txBody>
      </p:sp>
    </p:spTree>
    <p:extLst>
      <p:ext uri="{BB962C8B-B14F-4D97-AF65-F5344CB8AC3E}">
        <p14:creationId xmlns:p14="http://schemas.microsoft.com/office/powerpoint/2010/main" val="541440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E83538-4243-FB41-B41F-2DB710F8BE42}" type="datetimeFigureOut">
              <a:rPr lang="en-US" smtClean="0"/>
              <a:t>6/16/17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42B81-20EF-2C45-87B8-DADE9F373D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E83538-4243-FB41-B41F-2DB710F8BE42}" type="datetimeFigureOut">
              <a:rPr lang="en-US" smtClean="0"/>
              <a:t>6/16/17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42B81-20EF-2C45-87B8-DADE9F373D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E83538-4243-FB41-B41F-2DB710F8BE42}" type="datetimeFigureOut">
              <a:rPr lang="en-US" smtClean="0"/>
              <a:t>6/16/17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42B81-20EF-2C45-87B8-DADE9F373D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E83538-4243-FB41-B41F-2DB710F8BE42}" type="datetimeFigureOut">
              <a:rPr lang="en-US" smtClean="0"/>
              <a:t>6/16/17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42B81-20EF-2C45-87B8-DADE9F373D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E83538-4243-FB41-B41F-2DB710F8BE42}" type="datetimeFigureOut">
              <a:rPr lang="en-US" smtClean="0"/>
              <a:t>6/16/17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42B81-20EF-2C45-87B8-DADE9F373DC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E83538-4243-FB41-B41F-2DB710F8BE42}" type="datetimeFigureOut">
              <a:rPr lang="en-US" smtClean="0"/>
              <a:t>6/16/17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42B81-20EF-2C45-87B8-DADE9F373DCC}"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E83538-4243-FB41-B41F-2DB710F8BE42}" type="datetimeFigureOut">
              <a:rPr lang="en-US" smtClean="0"/>
              <a:t>6/16/17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42B81-20EF-2C45-87B8-DADE9F373DCC}"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E83538-4243-FB41-B41F-2DB710F8BE42}" type="datetimeFigureOut">
              <a:rPr lang="en-US" smtClean="0"/>
              <a:t>6/16/17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42B81-20EF-2C45-87B8-DADE9F373D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83538-4243-FB41-B41F-2DB710F8BE42}" type="datetimeFigureOut">
              <a:rPr lang="en-US" smtClean="0"/>
              <a:t>6/16/17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42B81-20EF-2C45-87B8-DADE9F373D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E83538-4243-FB41-B41F-2DB710F8BE42}" type="datetimeFigureOut">
              <a:rPr lang="en-US" smtClean="0"/>
              <a:t>6/16/17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42B81-20EF-2C45-87B8-DADE9F373DCC}"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E83538-4243-FB41-B41F-2DB710F8BE42}" type="datetimeFigureOut">
              <a:rPr lang="en-US" smtClean="0"/>
              <a:t>6/16/17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C42B81-20EF-2C45-87B8-DADE9F373D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E83538-4243-FB41-B41F-2DB710F8BE42}" type="datetimeFigureOut">
              <a:rPr lang="en-US" smtClean="0"/>
              <a:t>6/16/17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42B81-20EF-2C45-87B8-DADE9F373DCC}" type="slidenum">
              <a:rPr lang="en-US" smtClean="0"/>
              <a:t>‹#›</a:t>
            </a:fld>
            <a:endParaRPr lang="en-US"/>
          </a:p>
        </p:txBody>
      </p:sp>
    </p:spTree>
    <p:extLst>
      <p:ext uri="{BB962C8B-B14F-4D97-AF65-F5344CB8AC3E}">
        <p14:creationId xmlns:p14="http://schemas.microsoft.com/office/powerpoint/2010/main" val="732942446"/>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9681" y="289679"/>
            <a:ext cx="9666235" cy="2800767"/>
          </a:xfrm>
          <a:prstGeom prst="rect">
            <a:avLst/>
          </a:prstGeom>
          <a:noFill/>
        </p:spPr>
        <p:txBody>
          <a:bodyPr wrap="square" rtlCol="0">
            <a:spAutoFit/>
          </a:bodyPr>
          <a:lstStyle/>
          <a:p>
            <a:r>
              <a:rPr lang="en-US" sz="8800" dirty="0">
                <a:ln w="0"/>
                <a:effectLst>
                  <a:outerShdw blurRad="38100" dist="19050" dir="2700000" algn="tl" rotWithShape="0">
                    <a:schemeClr val="dk1">
                      <a:alpha val="40000"/>
                    </a:schemeClr>
                  </a:outerShdw>
                </a:effectLst>
              </a:rPr>
              <a:t>When the Heaven’s Were Silent </a:t>
            </a:r>
          </a:p>
        </p:txBody>
      </p:sp>
      <p:sp>
        <p:nvSpPr>
          <p:cNvPr id="5" name="TextBox 4"/>
          <p:cNvSpPr txBox="1"/>
          <p:nvPr/>
        </p:nvSpPr>
        <p:spPr>
          <a:xfrm>
            <a:off x="969681" y="3855311"/>
            <a:ext cx="6826782" cy="1015663"/>
          </a:xfrm>
          <a:prstGeom prst="rect">
            <a:avLst/>
          </a:prstGeom>
          <a:noFill/>
        </p:spPr>
        <p:txBody>
          <a:bodyPr wrap="square" rtlCol="0">
            <a:spAutoFit/>
          </a:bodyPr>
          <a:lstStyle/>
          <a:p>
            <a:r>
              <a:rPr lang="en-US" sz="6000" dirty="0">
                <a:ln w="0"/>
                <a:effectLst>
                  <a:outerShdw blurRad="38100" dist="19050" dir="2700000" algn="tl" rotWithShape="0">
                    <a:schemeClr val="dk1">
                      <a:alpha val="40000"/>
                    </a:schemeClr>
                  </a:outerShdw>
                </a:effectLst>
              </a:rPr>
              <a:t>400 Years of History </a:t>
            </a:r>
          </a:p>
        </p:txBody>
      </p:sp>
    </p:spTree>
    <p:extLst>
      <p:ext uri="{BB962C8B-B14F-4D97-AF65-F5344CB8AC3E}">
        <p14:creationId xmlns:p14="http://schemas.microsoft.com/office/powerpoint/2010/main" val="468682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515" y="3"/>
            <a:ext cx="10039350" cy="1325563"/>
          </a:xfrm>
        </p:spPr>
        <p:txBody>
          <a:bodyPr vert="horz" lIns="91440" tIns="45720" rIns="91440" bIns="45720" rtlCol="0" anchor="ctr">
            <a:no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Medes &amp; Persians</a:t>
            </a:r>
          </a:p>
        </p:txBody>
      </p:sp>
      <p:sp>
        <p:nvSpPr>
          <p:cNvPr id="3" name="Content Placeholder 2"/>
          <p:cNvSpPr>
            <a:spLocks noGrp="1"/>
          </p:cNvSpPr>
          <p:nvPr>
            <p:ph idx="1"/>
          </p:nvPr>
        </p:nvSpPr>
        <p:spPr>
          <a:xfrm>
            <a:off x="0" y="1325566"/>
            <a:ext cx="12192000" cy="5532437"/>
          </a:xfrm>
        </p:spPr>
        <p:txBody>
          <a:bodyPr>
            <a:normAutofit/>
          </a:bodyPr>
          <a:lstStyle/>
          <a:p>
            <a:pPr marL="0" indent="0" defTabSz="914400">
              <a:lnSpc>
                <a:spcPct val="100000"/>
              </a:lnSpc>
              <a:spcBef>
                <a:spcPts val="0"/>
              </a:spcBef>
              <a:buNone/>
              <a:defRPr/>
            </a:pPr>
            <a:r>
              <a:rPr lang="en-US" sz="6600" dirty="0"/>
              <a:t>Five Major Kings</a:t>
            </a:r>
          </a:p>
          <a:p>
            <a:pPr marL="742950" indent="-742950" defTabSz="914400">
              <a:lnSpc>
                <a:spcPct val="100000"/>
              </a:lnSpc>
              <a:spcBef>
                <a:spcPts val="0"/>
              </a:spcBef>
              <a:buFont typeface="+mj-lt"/>
              <a:buAutoNum type="arabicPeriod" startAt="4"/>
              <a:defRPr/>
            </a:pPr>
            <a:r>
              <a:rPr lang="en-US" sz="5400" dirty="0"/>
              <a:t>Xerxes (Ahasuerus-Esther) 486 </a:t>
            </a:r>
            <a:r>
              <a:rPr lang="mr-IN" sz="5400" dirty="0"/>
              <a:t>–</a:t>
            </a:r>
            <a:r>
              <a:rPr lang="en-US" sz="5400" dirty="0"/>
              <a:t> 464 BC</a:t>
            </a:r>
          </a:p>
          <a:p>
            <a:pPr marL="1200150" lvl="1" indent="-742950">
              <a:lnSpc>
                <a:spcPct val="100000"/>
              </a:lnSpc>
              <a:spcBef>
                <a:spcPts val="0"/>
              </a:spcBef>
              <a:buFont typeface="+mj-lt"/>
              <a:buAutoNum type="alphaUcPeriod"/>
            </a:pPr>
            <a:r>
              <a:rPr lang="en-US" sz="4800" dirty="0"/>
              <a:t>Continued fighting the Greeks</a:t>
            </a:r>
          </a:p>
          <a:p>
            <a:pPr marL="1200150" lvl="1" indent="-742950">
              <a:lnSpc>
                <a:spcPct val="100000"/>
              </a:lnSpc>
              <a:spcBef>
                <a:spcPts val="0"/>
              </a:spcBef>
              <a:buFont typeface="+mj-lt"/>
              <a:buAutoNum type="alphaUcPeriod"/>
            </a:pPr>
            <a:r>
              <a:rPr lang="en-US" sz="4800" dirty="0"/>
              <a:t>Defeated at Salamis</a:t>
            </a:r>
          </a:p>
          <a:p>
            <a:pPr marL="1200150" lvl="1" indent="-742950">
              <a:lnSpc>
                <a:spcPct val="100000"/>
              </a:lnSpc>
              <a:spcBef>
                <a:spcPts val="0"/>
              </a:spcBef>
              <a:buFont typeface="+mj-lt"/>
              <a:buAutoNum type="alphaUcPeriod"/>
            </a:pPr>
            <a:r>
              <a:rPr lang="en-US" sz="4800" dirty="0"/>
              <a:t>Helped create the environment for Alexander the Great</a:t>
            </a:r>
          </a:p>
        </p:txBody>
      </p:sp>
    </p:spTree>
    <p:extLst>
      <p:ext uri="{BB962C8B-B14F-4D97-AF65-F5344CB8AC3E}">
        <p14:creationId xmlns:p14="http://schemas.microsoft.com/office/powerpoint/2010/main" val="106738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688" y="2"/>
            <a:ext cx="9988624" cy="1325563"/>
          </a:xfrm>
        </p:spPr>
        <p:txBody>
          <a:bodyPr vert="horz" lIns="91440" tIns="45720" rIns="91440" bIns="45720" rtlCol="0" anchor="ctr">
            <a:no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Medes &amp; Persians</a:t>
            </a:r>
          </a:p>
        </p:txBody>
      </p:sp>
      <p:sp>
        <p:nvSpPr>
          <p:cNvPr id="3" name="Content Placeholder 2"/>
          <p:cNvSpPr>
            <a:spLocks noGrp="1"/>
          </p:cNvSpPr>
          <p:nvPr>
            <p:ph idx="1"/>
          </p:nvPr>
        </p:nvSpPr>
        <p:spPr>
          <a:xfrm>
            <a:off x="0" y="1325565"/>
            <a:ext cx="12192000" cy="5532437"/>
          </a:xfrm>
        </p:spPr>
        <p:txBody>
          <a:bodyPr>
            <a:noAutofit/>
          </a:bodyPr>
          <a:lstStyle/>
          <a:p>
            <a:pPr marL="0" indent="0" defTabSz="914400">
              <a:lnSpc>
                <a:spcPct val="100000"/>
              </a:lnSpc>
              <a:spcBef>
                <a:spcPts val="0"/>
              </a:spcBef>
              <a:buNone/>
              <a:defRPr/>
            </a:pPr>
            <a:r>
              <a:rPr lang="en-US" sz="6600" dirty="0"/>
              <a:t>Five Major Kings</a:t>
            </a:r>
          </a:p>
          <a:p>
            <a:pPr marL="742950" indent="-742950" defTabSz="914400">
              <a:lnSpc>
                <a:spcPct val="100000"/>
              </a:lnSpc>
              <a:spcBef>
                <a:spcPts val="0"/>
              </a:spcBef>
              <a:buFont typeface="+mj-lt"/>
              <a:buAutoNum type="arabicPeriod" startAt="5"/>
              <a:defRPr/>
            </a:pPr>
            <a:r>
              <a:rPr lang="en-US" sz="5400" dirty="0"/>
              <a:t>Artaxerxes 464 </a:t>
            </a:r>
            <a:r>
              <a:rPr lang="mr-IN" sz="5400" dirty="0"/>
              <a:t>–</a:t>
            </a:r>
            <a:r>
              <a:rPr lang="en-US" sz="5400" dirty="0"/>
              <a:t> 423 BC</a:t>
            </a:r>
          </a:p>
          <a:p>
            <a:pPr marL="1200150" lvl="1" indent="-742950">
              <a:lnSpc>
                <a:spcPct val="100000"/>
              </a:lnSpc>
              <a:spcBef>
                <a:spcPts val="0"/>
              </a:spcBef>
              <a:buFont typeface="+mj-lt"/>
              <a:buAutoNum type="alphaUcPeriod"/>
            </a:pPr>
            <a:r>
              <a:rPr lang="en-US" sz="4800" dirty="0"/>
              <a:t>Return of Ezra and Nehemiah took place</a:t>
            </a:r>
          </a:p>
          <a:p>
            <a:pPr marL="1200150" lvl="1" indent="-742950">
              <a:lnSpc>
                <a:spcPct val="100000"/>
              </a:lnSpc>
              <a:spcBef>
                <a:spcPts val="0"/>
              </a:spcBef>
              <a:buFont typeface="+mj-lt"/>
              <a:buAutoNum type="alphaUcPeriod"/>
            </a:pPr>
            <a:r>
              <a:rPr lang="en-US" sz="4800" dirty="0"/>
              <a:t>Made peace with Greece</a:t>
            </a:r>
          </a:p>
          <a:p>
            <a:pPr marL="1200150" lvl="1" indent="-742950">
              <a:lnSpc>
                <a:spcPct val="100000"/>
              </a:lnSpc>
              <a:spcBef>
                <a:spcPts val="0"/>
              </a:spcBef>
              <a:buFont typeface="+mj-lt"/>
              <a:buAutoNum type="alphaUcPeriod"/>
            </a:pPr>
            <a:r>
              <a:rPr lang="en-US" sz="4800" dirty="0"/>
              <a:t>Nations began </a:t>
            </a:r>
            <a:r>
              <a:rPr lang="en-US" sz="4800" dirty="0" err="1"/>
              <a:t>throwingPersian</a:t>
            </a:r>
            <a:r>
              <a:rPr lang="en-US" sz="4800" dirty="0"/>
              <a:t> yoke off</a:t>
            </a:r>
          </a:p>
        </p:txBody>
      </p:sp>
    </p:spTree>
    <p:extLst>
      <p:ext uri="{BB962C8B-B14F-4D97-AF65-F5344CB8AC3E}">
        <p14:creationId xmlns:p14="http://schemas.microsoft.com/office/powerpoint/2010/main" val="832603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195" y="3"/>
            <a:ext cx="9867014" cy="1325563"/>
          </a:xfrm>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Medes &amp; Persians</a:t>
            </a:r>
          </a:p>
        </p:txBody>
      </p:sp>
      <p:sp>
        <p:nvSpPr>
          <p:cNvPr id="3" name="Content Placeholder 2"/>
          <p:cNvSpPr>
            <a:spLocks noGrp="1"/>
          </p:cNvSpPr>
          <p:nvPr>
            <p:ph idx="1"/>
          </p:nvPr>
        </p:nvSpPr>
        <p:spPr>
          <a:xfrm>
            <a:off x="-1" y="1325565"/>
            <a:ext cx="12014791" cy="5532437"/>
          </a:xfrm>
        </p:spPr>
        <p:txBody>
          <a:bodyPr>
            <a:normAutofit fontScale="92500" lnSpcReduction="10000"/>
          </a:bodyPr>
          <a:lstStyle/>
          <a:p>
            <a:pPr marL="0" indent="0" defTabSz="914400">
              <a:lnSpc>
                <a:spcPct val="100000"/>
              </a:lnSpc>
              <a:spcBef>
                <a:spcPts val="0"/>
              </a:spcBef>
              <a:buNone/>
              <a:defRPr/>
            </a:pPr>
            <a:r>
              <a:rPr lang="en-US" sz="5400" dirty="0"/>
              <a:t>Four Major Decrees</a:t>
            </a:r>
          </a:p>
          <a:p>
            <a:pPr marL="914400" indent="-914400" defTabSz="914400">
              <a:lnSpc>
                <a:spcPct val="100000"/>
              </a:lnSpc>
              <a:spcBef>
                <a:spcPts val="0"/>
              </a:spcBef>
              <a:buFont typeface="+mj-lt"/>
              <a:buAutoNum type="arabicPeriod"/>
              <a:defRPr/>
            </a:pPr>
            <a:r>
              <a:rPr lang="en-US" sz="4700" dirty="0"/>
              <a:t>Decree of Cyrus 536 BC </a:t>
            </a:r>
            <a:r>
              <a:rPr lang="mr-IN" sz="4700" dirty="0"/>
              <a:t>–</a:t>
            </a:r>
            <a:r>
              <a:rPr lang="en-US" sz="4700" dirty="0"/>
              <a:t> </a:t>
            </a:r>
            <a:r>
              <a:rPr lang="en-US" sz="4700" b="1" dirty="0"/>
              <a:t>Ezra 1:1-4 </a:t>
            </a:r>
            <a:r>
              <a:rPr lang="en-US" sz="4700" dirty="0"/>
              <a:t>Permission to rebuild the temple</a:t>
            </a:r>
          </a:p>
          <a:p>
            <a:pPr marL="742950" indent="-742950" defTabSz="914400">
              <a:lnSpc>
                <a:spcPct val="100000"/>
              </a:lnSpc>
              <a:spcBef>
                <a:spcPts val="0"/>
              </a:spcBef>
              <a:buFont typeface="+mj-lt"/>
              <a:buAutoNum type="arabicPeriod"/>
              <a:defRPr/>
            </a:pPr>
            <a:r>
              <a:rPr lang="en-US" sz="4700" dirty="0"/>
              <a:t>Decree of Darius 516 BC </a:t>
            </a:r>
            <a:r>
              <a:rPr lang="mr-IN" sz="4700" dirty="0"/>
              <a:t>–</a:t>
            </a:r>
            <a:r>
              <a:rPr lang="en-US" sz="4700" dirty="0"/>
              <a:t> </a:t>
            </a:r>
            <a:r>
              <a:rPr lang="en-US" sz="4700" b="1" dirty="0"/>
              <a:t>Ezra 6 </a:t>
            </a:r>
            <a:r>
              <a:rPr lang="en-US" sz="4700" dirty="0"/>
              <a:t>Permission re-confirmed</a:t>
            </a:r>
          </a:p>
          <a:p>
            <a:pPr marL="742950" indent="-742950" defTabSz="914400">
              <a:lnSpc>
                <a:spcPct val="100000"/>
              </a:lnSpc>
              <a:spcBef>
                <a:spcPts val="0"/>
              </a:spcBef>
              <a:buFont typeface="+mj-lt"/>
              <a:buAutoNum type="arabicPeriod"/>
              <a:defRPr/>
            </a:pPr>
            <a:r>
              <a:rPr lang="en-US" sz="4700" dirty="0"/>
              <a:t>First Decree of Artaxerxes 458 BC </a:t>
            </a:r>
            <a:r>
              <a:rPr lang="mr-IN" sz="4700" dirty="0"/>
              <a:t>–</a:t>
            </a:r>
            <a:r>
              <a:rPr lang="en-US" sz="4700" dirty="0"/>
              <a:t> </a:t>
            </a:r>
            <a:r>
              <a:rPr lang="en-US" sz="4700" b="1" dirty="0"/>
              <a:t>Ezra 7:11-26</a:t>
            </a:r>
            <a:r>
              <a:rPr lang="en-US" sz="4700" dirty="0"/>
              <a:t> Permission for Temple worship</a:t>
            </a:r>
          </a:p>
          <a:p>
            <a:pPr marL="742950" indent="-742950" defTabSz="914400">
              <a:lnSpc>
                <a:spcPct val="100000"/>
              </a:lnSpc>
              <a:spcBef>
                <a:spcPts val="0"/>
              </a:spcBef>
              <a:buFont typeface="+mj-lt"/>
              <a:buAutoNum type="arabicPeriod"/>
              <a:defRPr/>
            </a:pPr>
            <a:r>
              <a:rPr lang="en-US" sz="4700" dirty="0"/>
              <a:t>Second Decree of </a:t>
            </a:r>
            <a:r>
              <a:rPr lang="en-US" sz="4700" dirty="0" err="1"/>
              <a:t>Artaxeres</a:t>
            </a:r>
            <a:r>
              <a:rPr lang="en-US" sz="4700" dirty="0"/>
              <a:t> 444 BC </a:t>
            </a:r>
            <a:r>
              <a:rPr lang="en-US" sz="4700" b="1" dirty="0"/>
              <a:t>Nehemiah 2</a:t>
            </a:r>
            <a:r>
              <a:rPr lang="en-US" sz="4700" dirty="0"/>
              <a:t> </a:t>
            </a:r>
            <a:r>
              <a:rPr lang="mr-IN" sz="4700" dirty="0"/>
              <a:t>–</a:t>
            </a:r>
            <a:r>
              <a:rPr lang="en-US" sz="4700" dirty="0"/>
              <a:t> Permission to rebuild walls</a:t>
            </a:r>
            <a:endParaRPr lang="en-US" sz="4200" dirty="0"/>
          </a:p>
        </p:txBody>
      </p:sp>
    </p:spTree>
    <p:extLst>
      <p:ext uri="{BB962C8B-B14F-4D97-AF65-F5344CB8AC3E}">
        <p14:creationId xmlns:p14="http://schemas.microsoft.com/office/powerpoint/2010/main" val="1811267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225266" cy="1325563"/>
          </a:xfrm>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Greece</a:t>
            </a:r>
          </a:p>
        </p:txBody>
      </p:sp>
      <p:sp>
        <p:nvSpPr>
          <p:cNvPr id="3" name="Content Placeholder 2"/>
          <p:cNvSpPr>
            <a:spLocks noGrp="1"/>
          </p:cNvSpPr>
          <p:nvPr>
            <p:ph idx="1"/>
          </p:nvPr>
        </p:nvSpPr>
        <p:spPr>
          <a:xfrm>
            <a:off x="0" y="1325565"/>
            <a:ext cx="12192000" cy="5532437"/>
          </a:xfrm>
        </p:spPr>
        <p:txBody>
          <a:bodyPr>
            <a:normAutofit/>
          </a:bodyPr>
          <a:lstStyle/>
          <a:p>
            <a:pPr marL="0" indent="0" defTabSz="914400">
              <a:lnSpc>
                <a:spcPct val="100000"/>
              </a:lnSpc>
              <a:spcBef>
                <a:spcPts val="0"/>
              </a:spcBef>
              <a:buNone/>
              <a:defRPr/>
            </a:pPr>
            <a:r>
              <a:rPr lang="en-US" sz="6600" dirty="0"/>
              <a:t>Two Major Rulers</a:t>
            </a:r>
          </a:p>
          <a:p>
            <a:pPr marL="914400" indent="-914400" defTabSz="914400">
              <a:lnSpc>
                <a:spcPct val="100000"/>
              </a:lnSpc>
              <a:spcBef>
                <a:spcPts val="0"/>
              </a:spcBef>
              <a:buFont typeface="+mj-lt"/>
              <a:buAutoNum type="arabicPeriod"/>
              <a:defRPr/>
            </a:pPr>
            <a:r>
              <a:rPr lang="en-US" sz="5400" dirty="0"/>
              <a:t>Philip of Macedon 359 BC </a:t>
            </a:r>
            <a:r>
              <a:rPr lang="mr-IN" sz="5400" dirty="0"/>
              <a:t>–</a:t>
            </a:r>
            <a:r>
              <a:rPr lang="en-US" sz="5400" dirty="0"/>
              <a:t> 336 BC</a:t>
            </a:r>
          </a:p>
          <a:p>
            <a:pPr marL="1200150" lvl="1" indent="-742950">
              <a:lnSpc>
                <a:spcPct val="100000"/>
              </a:lnSpc>
              <a:spcBef>
                <a:spcPts val="0"/>
              </a:spcBef>
              <a:buFont typeface="+mj-lt"/>
              <a:buAutoNum type="arabicPeriod"/>
            </a:pPr>
            <a:r>
              <a:rPr lang="en-US" sz="4800" dirty="0"/>
              <a:t>United all Greek city-states into a “country”</a:t>
            </a:r>
          </a:p>
          <a:p>
            <a:pPr marL="1200150" lvl="1" indent="-742950">
              <a:lnSpc>
                <a:spcPct val="100000"/>
              </a:lnSpc>
              <a:spcBef>
                <a:spcPts val="0"/>
              </a:spcBef>
              <a:buFont typeface="+mj-lt"/>
              <a:buAutoNum type="arabicPeriod"/>
            </a:pPr>
            <a:r>
              <a:rPr lang="en-US" sz="4800" dirty="0"/>
              <a:t>Great military leader</a:t>
            </a:r>
          </a:p>
          <a:p>
            <a:pPr marL="1200150" lvl="1" indent="-742950">
              <a:lnSpc>
                <a:spcPct val="100000"/>
              </a:lnSpc>
              <a:spcBef>
                <a:spcPts val="0"/>
              </a:spcBef>
              <a:buFont typeface="+mj-lt"/>
              <a:buAutoNum type="arabicPeriod"/>
            </a:pPr>
            <a:r>
              <a:rPr lang="en-US" sz="4800" dirty="0"/>
              <a:t>City of Philippi names in his honor</a:t>
            </a:r>
            <a:endParaRPr lang="en-US" sz="4400" dirty="0"/>
          </a:p>
        </p:txBody>
      </p:sp>
    </p:spTree>
    <p:extLst>
      <p:ext uri="{BB962C8B-B14F-4D97-AF65-F5344CB8AC3E}">
        <p14:creationId xmlns:p14="http://schemas.microsoft.com/office/powerpoint/2010/main" val="708540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Greece</a:t>
            </a:r>
          </a:p>
        </p:txBody>
      </p:sp>
      <p:sp>
        <p:nvSpPr>
          <p:cNvPr id="3" name="Content Placeholder 2"/>
          <p:cNvSpPr>
            <a:spLocks noGrp="1"/>
          </p:cNvSpPr>
          <p:nvPr>
            <p:ph idx="1"/>
          </p:nvPr>
        </p:nvSpPr>
        <p:spPr>
          <a:xfrm>
            <a:off x="0" y="1325565"/>
            <a:ext cx="12192000" cy="5532437"/>
          </a:xfrm>
        </p:spPr>
        <p:txBody>
          <a:bodyPr>
            <a:normAutofit/>
          </a:bodyPr>
          <a:lstStyle/>
          <a:p>
            <a:pPr marL="0" indent="0" defTabSz="914400">
              <a:lnSpc>
                <a:spcPct val="100000"/>
              </a:lnSpc>
              <a:spcBef>
                <a:spcPts val="0"/>
              </a:spcBef>
              <a:buNone/>
              <a:defRPr/>
            </a:pPr>
            <a:r>
              <a:rPr lang="en-US" sz="5400" dirty="0"/>
              <a:t>Two Major Rulers</a:t>
            </a:r>
          </a:p>
          <a:p>
            <a:pPr marL="914400" indent="-914400" defTabSz="914400">
              <a:lnSpc>
                <a:spcPct val="100000"/>
              </a:lnSpc>
              <a:spcBef>
                <a:spcPts val="0"/>
              </a:spcBef>
              <a:buFont typeface="+mj-lt"/>
              <a:buAutoNum type="arabicPeriod" startAt="2"/>
              <a:defRPr/>
            </a:pPr>
            <a:r>
              <a:rPr lang="en-US" sz="4700" dirty="0"/>
              <a:t>Alexander the Great 336 BC </a:t>
            </a:r>
            <a:r>
              <a:rPr lang="mr-IN" sz="4700" dirty="0"/>
              <a:t>–</a:t>
            </a:r>
            <a:r>
              <a:rPr lang="en-US" sz="4700" dirty="0"/>
              <a:t> 323 BC</a:t>
            </a:r>
          </a:p>
          <a:p>
            <a:pPr marL="1200150" lvl="1" indent="-742950">
              <a:lnSpc>
                <a:spcPct val="100000"/>
              </a:lnSpc>
              <a:spcBef>
                <a:spcPts val="0"/>
              </a:spcBef>
              <a:buFont typeface="+mj-lt"/>
              <a:buAutoNum type="arabicPeriod"/>
            </a:pPr>
            <a:r>
              <a:rPr lang="en-US" sz="4700" dirty="0"/>
              <a:t>Perhaps the greatest military leader ever</a:t>
            </a:r>
          </a:p>
          <a:p>
            <a:pPr marL="1200150" lvl="1" indent="-742950">
              <a:lnSpc>
                <a:spcPct val="100000"/>
              </a:lnSpc>
              <a:spcBef>
                <a:spcPts val="0"/>
              </a:spcBef>
              <a:buFont typeface="+mj-lt"/>
              <a:buAutoNum type="arabicPeriod"/>
            </a:pPr>
            <a:r>
              <a:rPr lang="en-US" sz="4700" dirty="0"/>
              <a:t>His kingdom covered 2.2 million miles</a:t>
            </a:r>
          </a:p>
          <a:p>
            <a:pPr marL="1200150" lvl="1" indent="-742950">
              <a:lnSpc>
                <a:spcPct val="100000"/>
              </a:lnSpc>
              <a:spcBef>
                <a:spcPts val="0"/>
              </a:spcBef>
              <a:buFont typeface="+mj-lt"/>
              <a:buAutoNum type="arabicPeriod"/>
            </a:pPr>
            <a:r>
              <a:rPr lang="en-US" sz="4700" dirty="0"/>
              <a:t>From Macedon </a:t>
            </a:r>
            <a:r>
              <a:rPr lang="mr-IN" sz="4700" dirty="0"/>
              <a:t>–</a:t>
            </a:r>
            <a:r>
              <a:rPr lang="en-US" sz="4700" dirty="0"/>
              <a:t> Egypt: From </a:t>
            </a:r>
            <a:r>
              <a:rPr lang="en-US" sz="4700" dirty="0" smtClean="0"/>
              <a:t>Persia </a:t>
            </a:r>
            <a:r>
              <a:rPr lang="en-US" sz="4700" dirty="0"/>
              <a:t>- India</a:t>
            </a:r>
          </a:p>
          <a:p>
            <a:pPr marL="1200150" lvl="1" indent="-742950">
              <a:lnSpc>
                <a:spcPct val="100000"/>
              </a:lnSpc>
              <a:spcBef>
                <a:spcPts val="0"/>
              </a:spcBef>
              <a:buFont typeface="+mj-lt"/>
              <a:buAutoNum type="arabicPeriod"/>
            </a:pPr>
            <a:r>
              <a:rPr lang="en-US" sz="4700" dirty="0"/>
              <a:t>Died at age 32 after conquering the known world</a:t>
            </a:r>
            <a:endParaRPr lang="en-US" sz="4200" dirty="0"/>
          </a:p>
        </p:txBody>
      </p:sp>
    </p:spTree>
    <p:extLst>
      <p:ext uri="{BB962C8B-B14F-4D97-AF65-F5344CB8AC3E}">
        <p14:creationId xmlns:p14="http://schemas.microsoft.com/office/powerpoint/2010/main" val="712759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Greece</a:t>
            </a:r>
          </a:p>
        </p:txBody>
      </p:sp>
      <p:sp>
        <p:nvSpPr>
          <p:cNvPr id="3" name="Content Placeholder 2"/>
          <p:cNvSpPr>
            <a:spLocks noGrp="1"/>
          </p:cNvSpPr>
          <p:nvPr>
            <p:ph idx="1"/>
          </p:nvPr>
        </p:nvSpPr>
        <p:spPr>
          <a:xfrm>
            <a:off x="0" y="1325565"/>
            <a:ext cx="12192000" cy="5532437"/>
          </a:xfrm>
        </p:spPr>
        <p:txBody>
          <a:bodyPr>
            <a:normAutofit/>
          </a:bodyPr>
          <a:lstStyle/>
          <a:p>
            <a:pPr marL="0" indent="0" defTabSz="914400">
              <a:lnSpc>
                <a:spcPct val="100000"/>
              </a:lnSpc>
              <a:spcBef>
                <a:spcPts val="0"/>
              </a:spcBef>
              <a:buNone/>
              <a:defRPr/>
            </a:pPr>
            <a:r>
              <a:rPr lang="en-US" sz="6000" dirty="0"/>
              <a:t>Alexander’s Achievements</a:t>
            </a:r>
            <a:endParaRPr lang="en-US" sz="4800" dirty="0"/>
          </a:p>
          <a:p>
            <a:pPr marL="1200150" lvl="1" indent="-742950">
              <a:lnSpc>
                <a:spcPct val="100000"/>
              </a:lnSpc>
              <a:spcBef>
                <a:spcPts val="0"/>
              </a:spcBef>
              <a:buFont typeface="+mj-lt"/>
              <a:buAutoNum type="arabicPeriod"/>
            </a:pPr>
            <a:r>
              <a:rPr lang="en-US" sz="4800" dirty="0"/>
              <a:t>Hellenization of conquered lands</a:t>
            </a:r>
          </a:p>
          <a:p>
            <a:pPr marL="1200150" lvl="1" indent="-742950">
              <a:lnSpc>
                <a:spcPct val="100000"/>
              </a:lnSpc>
              <a:spcBef>
                <a:spcPts val="0"/>
              </a:spcBef>
              <a:buFont typeface="+mj-lt"/>
              <a:buAutoNum type="arabicPeriod"/>
            </a:pPr>
            <a:r>
              <a:rPr lang="en-US" sz="4800" dirty="0"/>
              <a:t>Greek became the common language</a:t>
            </a:r>
          </a:p>
          <a:p>
            <a:pPr marL="1200150" lvl="1" indent="-742950">
              <a:lnSpc>
                <a:spcPct val="100000"/>
              </a:lnSpc>
              <a:spcBef>
                <a:spcPts val="0"/>
              </a:spcBef>
              <a:buFont typeface="+mj-lt"/>
              <a:buAutoNum type="arabicPeriod"/>
            </a:pPr>
            <a:r>
              <a:rPr lang="en-US" sz="4800" dirty="0"/>
              <a:t>Constructed major Alexandrian library</a:t>
            </a:r>
          </a:p>
          <a:p>
            <a:pPr marL="1200150" lvl="1" indent="-742950">
              <a:lnSpc>
                <a:spcPct val="100000"/>
              </a:lnSpc>
              <a:spcBef>
                <a:spcPts val="0"/>
              </a:spcBef>
              <a:buFont typeface="+mj-lt"/>
              <a:buAutoNum type="arabicPeriod"/>
            </a:pPr>
            <a:r>
              <a:rPr lang="en-US" sz="4800" dirty="0"/>
              <a:t>Brought the east and west together in Science, Philosophy, and Art</a:t>
            </a:r>
            <a:endParaRPr lang="en-US" sz="4400" dirty="0"/>
          </a:p>
        </p:txBody>
      </p:sp>
    </p:spTree>
    <p:extLst>
      <p:ext uri="{BB962C8B-B14F-4D97-AF65-F5344CB8AC3E}">
        <p14:creationId xmlns:p14="http://schemas.microsoft.com/office/powerpoint/2010/main" val="2094701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vert="horz" lIns="91440" tIns="45720" rIns="91440" bIns="45720" rtlCol="0" anchor="ctr">
            <a:normAutofit fontScale="90000"/>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Greece Divided</a:t>
            </a:r>
          </a:p>
        </p:txBody>
      </p:sp>
      <p:sp>
        <p:nvSpPr>
          <p:cNvPr id="3" name="Content Placeholder 2"/>
          <p:cNvSpPr>
            <a:spLocks noGrp="1"/>
          </p:cNvSpPr>
          <p:nvPr>
            <p:ph idx="1"/>
          </p:nvPr>
        </p:nvSpPr>
        <p:spPr>
          <a:xfrm>
            <a:off x="0" y="1325565"/>
            <a:ext cx="12036056" cy="5532437"/>
          </a:xfrm>
        </p:spPr>
        <p:txBody>
          <a:bodyPr>
            <a:normAutofit lnSpcReduction="10000"/>
          </a:bodyPr>
          <a:lstStyle/>
          <a:p>
            <a:pPr marL="0" indent="0" defTabSz="914400">
              <a:lnSpc>
                <a:spcPct val="100000"/>
              </a:lnSpc>
              <a:spcBef>
                <a:spcPts val="0"/>
              </a:spcBef>
              <a:buNone/>
              <a:defRPr/>
            </a:pPr>
            <a:r>
              <a:rPr lang="en-US" sz="5400" dirty="0"/>
              <a:t>Alexander’s Empire Divided </a:t>
            </a:r>
            <a:r>
              <a:rPr lang="mr-IN" sz="5400" dirty="0"/>
              <a:t>–</a:t>
            </a:r>
            <a:r>
              <a:rPr lang="en-US" sz="5400" dirty="0"/>
              <a:t> Daniel 8:8</a:t>
            </a:r>
            <a:endParaRPr lang="en-US" sz="4700" dirty="0"/>
          </a:p>
          <a:p>
            <a:pPr marL="1200150" lvl="1" indent="-742950">
              <a:lnSpc>
                <a:spcPct val="100000"/>
              </a:lnSpc>
              <a:spcBef>
                <a:spcPts val="0"/>
              </a:spcBef>
              <a:buFont typeface="+mj-lt"/>
              <a:buAutoNum type="arabicPeriod"/>
            </a:pPr>
            <a:r>
              <a:rPr lang="en-US" sz="4700" dirty="0"/>
              <a:t>Lysimachus </a:t>
            </a:r>
            <a:r>
              <a:rPr lang="mr-IN" sz="4700" dirty="0"/>
              <a:t>–</a:t>
            </a:r>
            <a:r>
              <a:rPr lang="en-US" sz="4700" dirty="0"/>
              <a:t> Thrace, Asia Minor</a:t>
            </a:r>
          </a:p>
          <a:p>
            <a:pPr marL="1200150" lvl="1" indent="-742950">
              <a:lnSpc>
                <a:spcPct val="100000"/>
              </a:lnSpc>
              <a:spcBef>
                <a:spcPts val="0"/>
              </a:spcBef>
              <a:buFont typeface="+mj-lt"/>
              <a:buAutoNum type="arabicPeriod"/>
            </a:pPr>
            <a:r>
              <a:rPr lang="en-US" sz="4700" dirty="0" err="1"/>
              <a:t>Antigonus</a:t>
            </a:r>
            <a:r>
              <a:rPr lang="en-US" sz="4700" dirty="0"/>
              <a:t> (</a:t>
            </a:r>
            <a:r>
              <a:rPr lang="en-US" sz="4700" dirty="0" err="1"/>
              <a:t>Seleucus</a:t>
            </a:r>
            <a:r>
              <a:rPr lang="en-US" sz="4700" dirty="0"/>
              <a:t>) </a:t>
            </a:r>
            <a:r>
              <a:rPr lang="mr-IN" sz="4700" dirty="0"/>
              <a:t>–</a:t>
            </a:r>
            <a:r>
              <a:rPr lang="en-US" sz="4700" dirty="0"/>
              <a:t> Northern Syria, Babylon</a:t>
            </a:r>
          </a:p>
          <a:p>
            <a:pPr marL="1200150" lvl="1" indent="-742950">
              <a:lnSpc>
                <a:spcPct val="100000"/>
              </a:lnSpc>
              <a:spcBef>
                <a:spcPts val="0"/>
              </a:spcBef>
              <a:buFont typeface="+mj-lt"/>
              <a:buAutoNum type="arabicPeriod"/>
            </a:pPr>
            <a:r>
              <a:rPr lang="en-US" sz="4700" dirty="0"/>
              <a:t>Ptolemy </a:t>
            </a:r>
            <a:r>
              <a:rPr lang="mr-IN" sz="4700" dirty="0"/>
              <a:t>–</a:t>
            </a:r>
            <a:r>
              <a:rPr lang="en-US" sz="4700" dirty="0"/>
              <a:t> Syria, Egypt</a:t>
            </a:r>
          </a:p>
          <a:p>
            <a:pPr marL="1200150" lvl="1" indent="-742950">
              <a:lnSpc>
                <a:spcPct val="100000"/>
              </a:lnSpc>
              <a:spcBef>
                <a:spcPts val="0"/>
              </a:spcBef>
              <a:buFont typeface="+mj-lt"/>
              <a:buAutoNum type="arabicPeriod"/>
            </a:pPr>
            <a:r>
              <a:rPr lang="en-US" sz="4700" dirty="0" err="1"/>
              <a:t>Cassander</a:t>
            </a:r>
            <a:r>
              <a:rPr lang="en-US" sz="4700" dirty="0"/>
              <a:t> </a:t>
            </a:r>
            <a:r>
              <a:rPr lang="mr-IN" sz="4700" dirty="0"/>
              <a:t>–</a:t>
            </a:r>
            <a:r>
              <a:rPr lang="en-US" sz="4700" dirty="0"/>
              <a:t> Macedonia            </a:t>
            </a:r>
            <a:r>
              <a:rPr lang="en-US" sz="4700" dirty="0" smtClean="0"/>
              <a:t>                 </a:t>
            </a:r>
            <a:r>
              <a:rPr lang="en-US" sz="3900" i="1" dirty="0" smtClean="0"/>
              <a:t>Note</a:t>
            </a:r>
            <a:r>
              <a:rPr lang="en-US" sz="3900" i="1" dirty="0"/>
              <a:t>: The </a:t>
            </a:r>
            <a:r>
              <a:rPr lang="en-US" sz="3900" i="1" dirty="0" err="1"/>
              <a:t>Ptolemies</a:t>
            </a:r>
            <a:r>
              <a:rPr lang="en-US" sz="3900" i="1" dirty="0"/>
              <a:t> and Seleucids fought between themselves for Judah and Syria.</a:t>
            </a:r>
          </a:p>
        </p:txBody>
      </p:sp>
    </p:spTree>
    <p:extLst>
      <p:ext uri="{BB962C8B-B14F-4D97-AF65-F5344CB8AC3E}">
        <p14:creationId xmlns:p14="http://schemas.microsoft.com/office/powerpoint/2010/main" val="1734035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414" y="3"/>
            <a:ext cx="9101470" cy="1325563"/>
          </a:xfrm>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Greece Divided</a:t>
            </a:r>
          </a:p>
        </p:txBody>
      </p:sp>
      <p:sp>
        <p:nvSpPr>
          <p:cNvPr id="3" name="Content Placeholder 2"/>
          <p:cNvSpPr>
            <a:spLocks noGrp="1"/>
          </p:cNvSpPr>
          <p:nvPr>
            <p:ph idx="1"/>
          </p:nvPr>
        </p:nvSpPr>
        <p:spPr>
          <a:xfrm>
            <a:off x="0" y="1325565"/>
            <a:ext cx="12192000" cy="5532437"/>
          </a:xfrm>
        </p:spPr>
        <p:txBody>
          <a:bodyPr>
            <a:normAutofit lnSpcReduction="10000"/>
          </a:bodyPr>
          <a:lstStyle/>
          <a:p>
            <a:pPr marL="0" indent="0" defTabSz="914400">
              <a:lnSpc>
                <a:spcPct val="100000"/>
              </a:lnSpc>
              <a:spcBef>
                <a:spcPts val="0"/>
              </a:spcBef>
              <a:buNone/>
              <a:defRPr/>
            </a:pPr>
            <a:r>
              <a:rPr lang="en-US" sz="5400" dirty="0"/>
              <a:t>Seleucids and </a:t>
            </a:r>
            <a:r>
              <a:rPr lang="en-US" sz="5400" dirty="0" err="1"/>
              <a:t>Ptolemies</a:t>
            </a:r>
            <a:endParaRPr lang="en-US" sz="4700" dirty="0"/>
          </a:p>
          <a:p>
            <a:pPr marL="0" indent="0" defTabSz="914400">
              <a:lnSpc>
                <a:spcPct val="100000"/>
              </a:lnSpc>
              <a:spcBef>
                <a:spcPts val="0"/>
              </a:spcBef>
              <a:buNone/>
              <a:defRPr/>
            </a:pPr>
            <a:r>
              <a:rPr lang="en-US" sz="4700" dirty="0" err="1"/>
              <a:t>Ptolemac</a:t>
            </a:r>
            <a:r>
              <a:rPr lang="en-US" sz="4700" dirty="0"/>
              <a:t> Influence  323 </a:t>
            </a:r>
            <a:r>
              <a:rPr lang="mr-IN" sz="4700" dirty="0"/>
              <a:t>–</a:t>
            </a:r>
            <a:r>
              <a:rPr lang="en-US" sz="4700" dirty="0"/>
              <a:t> 198 BC</a:t>
            </a:r>
          </a:p>
          <a:p>
            <a:pPr lvl="1">
              <a:lnSpc>
                <a:spcPct val="100000"/>
              </a:lnSpc>
              <a:spcBef>
                <a:spcPts val="0"/>
              </a:spcBef>
            </a:pPr>
            <a:r>
              <a:rPr lang="en-US" sz="4700" dirty="0"/>
              <a:t>Judah prospered under </a:t>
            </a:r>
            <a:r>
              <a:rPr lang="en-US" sz="4700" dirty="0" err="1"/>
              <a:t>Ptolemies</a:t>
            </a:r>
            <a:endParaRPr lang="en-US" sz="4700" dirty="0"/>
          </a:p>
          <a:p>
            <a:pPr lvl="1">
              <a:lnSpc>
                <a:spcPct val="100000"/>
              </a:lnSpc>
              <a:spcBef>
                <a:spcPts val="0"/>
              </a:spcBef>
            </a:pPr>
            <a:r>
              <a:rPr lang="en-US" sz="4700" dirty="0"/>
              <a:t>Ptolemy II Philadelphia responsible for LXX</a:t>
            </a:r>
          </a:p>
          <a:p>
            <a:pPr marL="0" indent="0">
              <a:lnSpc>
                <a:spcPct val="100000"/>
              </a:lnSpc>
              <a:spcBef>
                <a:spcPts val="0"/>
              </a:spcBef>
              <a:buNone/>
            </a:pPr>
            <a:r>
              <a:rPr lang="en-US" sz="5100" dirty="0"/>
              <a:t>Seleucid/ Ptolemaic Wars 275 BC </a:t>
            </a:r>
            <a:r>
              <a:rPr lang="mr-IN" sz="5100" dirty="0"/>
              <a:t>–</a:t>
            </a:r>
            <a:r>
              <a:rPr lang="en-US" sz="5100" dirty="0"/>
              <a:t> 198 BC </a:t>
            </a:r>
          </a:p>
          <a:p>
            <a:pPr lvl="1">
              <a:lnSpc>
                <a:spcPct val="100000"/>
              </a:lnSpc>
              <a:spcBef>
                <a:spcPts val="0"/>
              </a:spcBef>
            </a:pPr>
            <a:r>
              <a:rPr lang="en-US" sz="4700" dirty="0"/>
              <a:t>Prophesied in Daniel 11:5ff</a:t>
            </a:r>
          </a:p>
          <a:p>
            <a:pPr lvl="1">
              <a:lnSpc>
                <a:spcPct val="100000"/>
              </a:lnSpc>
              <a:spcBef>
                <a:spcPts val="0"/>
              </a:spcBef>
            </a:pPr>
            <a:r>
              <a:rPr lang="en-US" sz="4700" dirty="0"/>
              <a:t>King of the South </a:t>
            </a:r>
            <a:r>
              <a:rPr lang="mr-IN" sz="4700" dirty="0"/>
              <a:t>–</a:t>
            </a:r>
            <a:r>
              <a:rPr lang="en-US" sz="4700" dirty="0"/>
              <a:t> </a:t>
            </a:r>
            <a:r>
              <a:rPr lang="en-US" sz="4700" dirty="0" smtClean="0"/>
              <a:t>Egypt </a:t>
            </a:r>
            <a:r>
              <a:rPr lang="en-US" sz="4700" dirty="0"/>
              <a:t>(Ptolemy)</a:t>
            </a:r>
          </a:p>
          <a:p>
            <a:pPr lvl="1">
              <a:lnSpc>
                <a:spcPct val="100000"/>
              </a:lnSpc>
              <a:spcBef>
                <a:spcPts val="0"/>
              </a:spcBef>
            </a:pPr>
            <a:r>
              <a:rPr lang="en-US" sz="4700" dirty="0"/>
              <a:t>King of the North </a:t>
            </a:r>
            <a:r>
              <a:rPr lang="mr-IN" sz="4700" dirty="0"/>
              <a:t>–</a:t>
            </a:r>
            <a:r>
              <a:rPr lang="en-US" sz="4700" dirty="0"/>
              <a:t> Syria (Seleucid)</a:t>
            </a:r>
            <a:endParaRPr lang="en-US" sz="3900" dirty="0"/>
          </a:p>
        </p:txBody>
      </p:sp>
    </p:spTree>
    <p:extLst>
      <p:ext uri="{BB962C8B-B14F-4D97-AF65-F5344CB8AC3E}">
        <p14:creationId xmlns:p14="http://schemas.microsoft.com/office/powerpoint/2010/main" val="1776050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74" y="3"/>
            <a:ext cx="8316876" cy="1325563"/>
          </a:xfrm>
        </p:spPr>
        <p:txBody>
          <a:bodyPr vert="horz" lIns="91440" tIns="45720" rIns="91440" bIns="45720" rtlCol="0" anchor="ctr">
            <a:normAutofit fontScale="90000"/>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Greece Divided</a:t>
            </a:r>
          </a:p>
        </p:txBody>
      </p:sp>
      <p:sp>
        <p:nvSpPr>
          <p:cNvPr id="3" name="Content Placeholder 2"/>
          <p:cNvSpPr>
            <a:spLocks noGrp="1"/>
          </p:cNvSpPr>
          <p:nvPr>
            <p:ph idx="1"/>
          </p:nvPr>
        </p:nvSpPr>
        <p:spPr>
          <a:xfrm>
            <a:off x="0" y="1325565"/>
            <a:ext cx="12192000" cy="5532437"/>
          </a:xfrm>
        </p:spPr>
        <p:txBody>
          <a:bodyPr>
            <a:normAutofit fontScale="85000" lnSpcReduction="10000"/>
          </a:bodyPr>
          <a:lstStyle/>
          <a:p>
            <a:pPr marL="0" indent="0" defTabSz="914400">
              <a:lnSpc>
                <a:spcPct val="100000"/>
              </a:lnSpc>
              <a:spcBef>
                <a:spcPts val="0"/>
              </a:spcBef>
              <a:buNone/>
              <a:defRPr/>
            </a:pPr>
            <a:r>
              <a:rPr lang="en-US" sz="5400" dirty="0"/>
              <a:t>Antiochus Epiphanes (Seleucid) </a:t>
            </a:r>
            <a:r>
              <a:rPr lang="en-US" sz="5400" b="1" dirty="0"/>
              <a:t>Daniel 11:21-35</a:t>
            </a:r>
            <a:endParaRPr lang="en-US" sz="4700" b="1" dirty="0"/>
          </a:p>
          <a:p>
            <a:pPr>
              <a:lnSpc>
                <a:spcPct val="100000"/>
              </a:lnSpc>
              <a:spcBef>
                <a:spcPts val="0"/>
              </a:spcBef>
            </a:pPr>
            <a:r>
              <a:rPr lang="en-US" sz="5200" dirty="0"/>
              <a:t>Obtained the throne by deceit </a:t>
            </a:r>
            <a:r>
              <a:rPr lang="mr-IN" sz="5200" dirty="0"/>
              <a:t>–</a:t>
            </a:r>
            <a:r>
              <a:rPr lang="en-US" sz="5200" dirty="0"/>
              <a:t> 175 BC</a:t>
            </a:r>
          </a:p>
          <a:p>
            <a:pPr>
              <a:lnSpc>
                <a:spcPct val="100000"/>
              </a:lnSpc>
              <a:spcBef>
                <a:spcPts val="0"/>
              </a:spcBef>
            </a:pPr>
            <a:r>
              <a:rPr lang="en-US" sz="5200" dirty="0"/>
              <a:t>Defeated the boy-king, </a:t>
            </a:r>
            <a:r>
              <a:rPr lang="en-US" sz="5200" dirty="0" smtClean="0"/>
              <a:t>Ptolemy </a:t>
            </a:r>
            <a:r>
              <a:rPr lang="en-US" sz="5200" dirty="0"/>
              <a:t>VI</a:t>
            </a:r>
          </a:p>
          <a:p>
            <a:pPr>
              <a:lnSpc>
                <a:spcPct val="100000"/>
              </a:lnSpc>
              <a:spcBef>
                <a:spcPts val="0"/>
              </a:spcBef>
            </a:pPr>
            <a:r>
              <a:rPr lang="en-US" sz="5200" dirty="0"/>
              <a:t>Plundered the Temple and sacked Jerusalem</a:t>
            </a:r>
          </a:p>
          <a:p>
            <a:pPr>
              <a:lnSpc>
                <a:spcPct val="100000"/>
              </a:lnSpc>
              <a:spcBef>
                <a:spcPts val="0"/>
              </a:spcBef>
            </a:pPr>
            <a:r>
              <a:rPr lang="en-US" sz="5200" dirty="0"/>
              <a:t>He attacked Egypt again, being </a:t>
            </a:r>
            <a:r>
              <a:rPr lang="en-US" sz="5200" dirty="0" smtClean="0"/>
              <a:t>humiliated </a:t>
            </a:r>
            <a:r>
              <a:rPr lang="en-US" sz="5200" dirty="0"/>
              <a:t>by Roman intervention, which he took out on Judah</a:t>
            </a:r>
          </a:p>
          <a:p>
            <a:pPr>
              <a:lnSpc>
                <a:spcPct val="100000"/>
              </a:lnSpc>
              <a:spcBef>
                <a:spcPts val="0"/>
              </a:spcBef>
            </a:pPr>
            <a:r>
              <a:rPr lang="en-US" sz="5200" dirty="0"/>
              <a:t>His atrocities led to the Maccabean revolt </a:t>
            </a:r>
            <a:r>
              <a:rPr lang="mr-IN" sz="5200" dirty="0"/>
              <a:t>–</a:t>
            </a:r>
            <a:r>
              <a:rPr lang="en-US" sz="5200" dirty="0"/>
              <a:t> 166 BC</a:t>
            </a:r>
          </a:p>
        </p:txBody>
      </p:sp>
    </p:spTree>
    <p:extLst>
      <p:ext uri="{BB962C8B-B14F-4D97-AF65-F5344CB8AC3E}">
        <p14:creationId xmlns:p14="http://schemas.microsoft.com/office/powerpoint/2010/main" val="96714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167" y="21268"/>
            <a:ext cx="8926476" cy="1325563"/>
          </a:xfrm>
        </p:spPr>
        <p:txBody>
          <a:bodyPr vert="horz" lIns="91440" tIns="45720" rIns="91440" bIns="45720" rtlCol="0" anchor="ctr">
            <a:normAutofit fontScale="90000"/>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Maccabean Wars</a:t>
            </a:r>
          </a:p>
        </p:txBody>
      </p:sp>
      <p:sp>
        <p:nvSpPr>
          <p:cNvPr id="3" name="Content Placeholder 2"/>
          <p:cNvSpPr>
            <a:spLocks noGrp="1"/>
          </p:cNvSpPr>
          <p:nvPr>
            <p:ph idx="1"/>
          </p:nvPr>
        </p:nvSpPr>
        <p:spPr>
          <a:xfrm>
            <a:off x="0" y="1325566"/>
            <a:ext cx="12192000" cy="5532437"/>
          </a:xfrm>
        </p:spPr>
        <p:txBody>
          <a:bodyPr>
            <a:noAutofit/>
          </a:bodyPr>
          <a:lstStyle/>
          <a:p>
            <a:pPr marL="0" indent="0" defTabSz="914400">
              <a:lnSpc>
                <a:spcPct val="100000"/>
              </a:lnSpc>
              <a:spcBef>
                <a:spcPts val="0"/>
              </a:spcBef>
              <a:buNone/>
              <a:defRPr/>
            </a:pPr>
            <a:r>
              <a:rPr lang="en-US" sz="4000" dirty="0"/>
              <a:t>The Maccabees - The context</a:t>
            </a:r>
          </a:p>
          <a:p>
            <a:pPr>
              <a:lnSpc>
                <a:spcPct val="100000"/>
              </a:lnSpc>
              <a:spcBef>
                <a:spcPts val="0"/>
              </a:spcBef>
            </a:pPr>
            <a:r>
              <a:rPr lang="en-US" sz="4000" dirty="0"/>
              <a:t>Antiochus Epiphanes attempted to Hellenize the Jews</a:t>
            </a:r>
          </a:p>
          <a:p>
            <a:pPr>
              <a:lnSpc>
                <a:spcPct val="100000"/>
              </a:lnSpc>
              <a:spcBef>
                <a:spcPts val="0"/>
              </a:spcBef>
            </a:pPr>
            <a:r>
              <a:rPr lang="en-US" sz="4000" dirty="0"/>
              <a:t>He slaughtered a pig in the Temple, 167 BC</a:t>
            </a:r>
          </a:p>
          <a:p>
            <a:pPr>
              <a:lnSpc>
                <a:spcPct val="100000"/>
              </a:lnSpc>
              <a:spcBef>
                <a:spcPts val="0"/>
              </a:spcBef>
            </a:pPr>
            <a:r>
              <a:rPr lang="en-US" sz="4000" dirty="0"/>
              <a:t>Made observing the Torah a capital offense</a:t>
            </a:r>
          </a:p>
          <a:p>
            <a:pPr>
              <a:lnSpc>
                <a:spcPct val="100000"/>
              </a:lnSpc>
              <a:spcBef>
                <a:spcPts val="0"/>
              </a:spcBef>
            </a:pPr>
            <a:r>
              <a:rPr lang="en-US" sz="4000" dirty="0"/>
              <a:t>Gymnasiums were built in which Jews were displayed humiliatingly</a:t>
            </a:r>
          </a:p>
          <a:p>
            <a:pPr>
              <a:lnSpc>
                <a:spcPct val="100000"/>
              </a:lnSpc>
              <a:spcBef>
                <a:spcPts val="0"/>
              </a:spcBef>
            </a:pPr>
            <a:r>
              <a:rPr lang="en-US" sz="4000" dirty="0"/>
              <a:t>Jewish names were exchanged for Greek</a:t>
            </a:r>
          </a:p>
          <a:p>
            <a:pPr>
              <a:lnSpc>
                <a:spcPct val="100000"/>
              </a:lnSpc>
              <a:spcBef>
                <a:spcPts val="0"/>
              </a:spcBef>
            </a:pPr>
            <a:r>
              <a:rPr lang="en-US" sz="4000" dirty="0"/>
              <a:t>Sacrifices to pagan </a:t>
            </a:r>
            <a:r>
              <a:rPr lang="en-US" sz="4000" dirty="0" smtClean="0"/>
              <a:t>deities </a:t>
            </a:r>
            <a:r>
              <a:rPr lang="en-US" sz="4000" dirty="0"/>
              <a:t>were made public</a:t>
            </a:r>
          </a:p>
          <a:p>
            <a:pPr>
              <a:lnSpc>
                <a:spcPct val="100000"/>
              </a:lnSpc>
              <a:spcBef>
                <a:spcPts val="0"/>
              </a:spcBef>
            </a:pPr>
            <a:r>
              <a:rPr lang="en-US" sz="4000" dirty="0"/>
              <a:t>Those who refused to participate were martyred. </a:t>
            </a:r>
          </a:p>
        </p:txBody>
      </p:sp>
    </p:spTree>
    <p:extLst>
      <p:ext uri="{BB962C8B-B14F-4D97-AF65-F5344CB8AC3E}">
        <p14:creationId xmlns:p14="http://schemas.microsoft.com/office/powerpoint/2010/main" val="1803134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43851"/>
            <a:ext cx="9054066" cy="1325563"/>
          </a:xfrm>
        </p:spPr>
        <p:txBody>
          <a:bodyPr>
            <a:noAutofit/>
          </a:bodyPr>
          <a:lstStyle/>
          <a:p>
            <a:r>
              <a:rPr lang="en-US" sz="6600" b="1" dirty="0">
                <a:ln w="0"/>
                <a:effectLst>
                  <a:outerShdw blurRad="38100" dist="19050" dir="2700000" algn="tl" rotWithShape="0">
                    <a:schemeClr val="dk1">
                      <a:alpha val="40000"/>
                    </a:schemeClr>
                  </a:outerShdw>
                </a:effectLst>
              </a:rPr>
              <a:t>World Empires </a:t>
            </a:r>
            <a:r>
              <a:rPr lang="mr-IN" sz="6600" b="1" dirty="0">
                <a:ln w="0"/>
                <a:effectLst>
                  <a:outerShdw blurRad="38100" dist="19050" dir="2700000" algn="tl" rotWithShape="0">
                    <a:schemeClr val="dk1">
                      <a:alpha val="40000"/>
                    </a:schemeClr>
                  </a:outerShdw>
                </a:effectLst>
              </a:rPr>
              <a:t>–</a:t>
            </a:r>
            <a:r>
              <a:rPr lang="en-US" sz="6600" b="1" dirty="0">
                <a:ln w="0"/>
                <a:effectLst>
                  <a:outerShdw blurRad="38100" dist="19050" dir="2700000" algn="tl" rotWithShape="0">
                    <a:schemeClr val="dk1">
                      <a:alpha val="40000"/>
                    </a:schemeClr>
                  </a:outerShdw>
                </a:effectLst>
              </a:rPr>
              <a:t> Babylon</a:t>
            </a:r>
          </a:p>
        </p:txBody>
      </p:sp>
      <p:sp>
        <p:nvSpPr>
          <p:cNvPr id="3" name="Content Placeholder 2"/>
          <p:cNvSpPr>
            <a:spLocks noGrp="1"/>
          </p:cNvSpPr>
          <p:nvPr>
            <p:ph idx="1"/>
          </p:nvPr>
        </p:nvSpPr>
        <p:spPr>
          <a:xfrm>
            <a:off x="279990" y="1199294"/>
            <a:ext cx="11632019" cy="5167310"/>
          </a:xfrm>
        </p:spPr>
        <p:txBody>
          <a:bodyPr>
            <a:noAutofit/>
          </a:bodyPr>
          <a:lstStyle/>
          <a:p>
            <a:pPr marL="0" indent="0" defTabSz="914400">
              <a:lnSpc>
                <a:spcPct val="100000"/>
              </a:lnSpc>
              <a:spcBef>
                <a:spcPts val="0"/>
              </a:spcBef>
              <a:buClr>
                <a:schemeClr val="tx1"/>
              </a:buClr>
              <a:buNone/>
              <a:defRPr/>
            </a:pPr>
            <a:r>
              <a:rPr lang="en-US" sz="6000" dirty="0"/>
              <a:t>Four Major Kings</a:t>
            </a:r>
          </a:p>
          <a:p>
            <a:pPr marL="742950" indent="-742950" defTabSz="914400">
              <a:lnSpc>
                <a:spcPct val="100000"/>
              </a:lnSpc>
              <a:spcBef>
                <a:spcPts val="0"/>
              </a:spcBef>
              <a:buClr>
                <a:schemeClr val="tx1"/>
              </a:buClr>
              <a:buFontTx/>
              <a:buAutoNum type="arabicPeriod"/>
              <a:defRPr/>
            </a:pPr>
            <a:r>
              <a:rPr lang="en-US" sz="4800" dirty="0" err="1"/>
              <a:t>Nabopolasser</a:t>
            </a:r>
            <a:r>
              <a:rPr lang="en-US" sz="4800" dirty="0"/>
              <a:t> (626 </a:t>
            </a:r>
            <a:r>
              <a:rPr lang="mr-IN" sz="4800" dirty="0"/>
              <a:t>–</a:t>
            </a:r>
            <a:r>
              <a:rPr lang="en-US" sz="4800" dirty="0"/>
              <a:t> 605 BC)</a:t>
            </a:r>
          </a:p>
          <a:p>
            <a:pPr marL="1200150" lvl="1" indent="-742950">
              <a:lnSpc>
                <a:spcPct val="100000"/>
              </a:lnSpc>
              <a:spcBef>
                <a:spcPts val="0"/>
              </a:spcBef>
              <a:buClr>
                <a:schemeClr val="tx1"/>
              </a:buClr>
              <a:buFont typeface="+mj-lt"/>
              <a:buAutoNum type="alphaUcPeriod"/>
            </a:pPr>
            <a:r>
              <a:rPr lang="en-US" sz="4000" dirty="0"/>
              <a:t>Rebelled Against Assyria 626 BC</a:t>
            </a:r>
          </a:p>
          <a:p>
            <a:pPr marL="1200150" lvl="1" indent="-742950">
              <a:lnSpc>
                <a:spcPct val="100000"/>
              </a:lnSpc>
              <a:spcBef>
                <a:spcPts val="0"/>
              </a:spcBef>
              <a:buClr>
                <a:schemeClr val="tx1"/>
              </a:buClr>
              <a:buFontTx/>
              <a:buAutoNum type="alphaUcPeriod"/>
            </a:pPr>
            <a:r>
              <a:rPr lang="en-US" sz="4000" dirty="0"/>
              <a:t>Joined forces with Medes to defeat </a:t>
            </a:r>
            <a:r>
              <a:rPr lang="en-US" sz="4000" dirty="0" err="1"/>
              <a:t>Ninevah</a:t>
            </a:r>
            <a:r>
              <a:rPr lang="en-US" sz="4000" dirty="0"/>
              <a:t> 614 BC</a:t>
            </a:r>
          </a:p>
          <a:p>
            <a:pPr marL="742950" indent="-742950">
              <a:lnSpc>
                <a:spcPct val="100000"/>
              </a:lnSpc>
              <a:spcBef>
                <a:spcPts val="0"/>
              </a:spcBef>
              <a:buClr>
                <a:schemeClr val="tx1"/>
              </a:buClr>
              <a:buFontTx/>
              <a:buAutoNum type="arabicPeriod"/>
            </a:pPr>
            <a:r>
              <a:rPr lang="en-US" sz="4800" dirty="0"/>
              <a:t>Nebuchadnezzar (605 </a:t>
            </a:r>
            <a:r>
              <a:rPr lang="mr-IN" sz="4800" dirty="0"/>
              <a:t>–</a:t>
            </a:r>
            <a:r>
              <a:rPr lang="en-US" sz="4800" dirty="0"/>
              <a:t> 562 B</a:t>
            </a:r>
            <a:r>
              <a:rPr lang="en-US" sz="4400" dirty="0"/>
              <a:t>C)</a:t>
            </a:r>
          </a:p>
          <a:p>
            <a:pPr marL="1200150" lvl="1" indent="-742950">
              <a:lnSpc>
                <a:spcPct val="100000"/>
              </a:lnSpc>
              <a:spcBef>
                <a:spcPts val="0"/>
              </a:spcBef>
              <a:buClr>
                <a:schemeClr val="tx1"/>
              </a:buClr>
              <a:buFont typeface="+mj-lt"/>
              <a:buAutoNum type="alphaUcPeriod"/>
            </a:pPr>
            <a:r>
              <a:rPr lang="en-US" sz="4000" dirty="0"/>
              <a:t>Conquered Judah and Egypt</a:t>
            </a:r>
          </a:p>
          <a:p>
            <a:pPr marL="1200150" lvl="1" indent="-742950">
              <a:lnSpc>
                <a:spcPct val="100000"/>
              </a:lnSpc>
              <a:spcBef>
                <a:spcPts val="0"/>
              </a:spcBef>
              <a:buClr>
                <a:schemeClr val="tx1"/>
              </a:buClr>
              <a:buFontTx/>
              <a:buAutoNum type="alphaUcPeriod"/>
            </a:pPr>
            <a:r>
              <a:rPr lang="en-US" sz="4000" dirty="0"/>
              <a:t>Extended Babylonian influence over world.</a:t>
            </a:r>
          </a:p>
        </p:txBody>
      </p:sp>
    </p:spTree>
    <p:extLst>
      <p:ext uri="{BB962C8B-B14F-4D97-AF65-F5344CB8AC3E}">
        <p14:creationId xmlns:p14="http://schemas.microsoft.com/office/powerpoint/2010/main" val="666306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vert="horz" lIns="91440" tIns="45720" rIns="91440" bIns="45720" rtlCol="0" anchor="ctr">
            <a:normAutofit fontScale="90000"/>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Maccabean Wars</a:t>
            </a:r>
          </a:p>
        </p:txBody>
      </p:sp>
      <p:sp>
        <p:nvSpPr>
          <p:cNvPr id="3" name="Content Placeholder 2"/>
          <p:cNvSpPr>
            <a:spLocks noGrp="1"/>
          </p:cNvSpPr>
          <p:nvPr>
            <p:ph idx="1"/>
          </p:nvPr>
        </p:nvSpPr>
        <p:spPr>
          <a:xfrm>
            <a:off x="0" y="1325565"/>
            <a:ext cx="12461358" cy="5532437"/>
          </a:xfrm>
        </p:spPr>
        <p:txBody>
          <a:bodyPr>
            <a:noAutofit/>
          </a:bodyPr>
          <a:lstStyle/>
          <a:p>
            <a:pPr marL="0" indent="0" defTabSz="914400">
              <a:lnSpc>
                <a:spcPct val="100000"/>
              </a:lnSpc>
              <a:spcBef>
                <a:spcPts val="0"/>
              </a:spcBef>
              <a:buNone/>
              <a:defRPr/>
            </a:pPr>
            <a:r>
              <a:rPr lang="en-US" sz="3400" dirty="0"/>
              <a:t>The Maccabees </a:t>
            </a:r>
            <a:r>
              <a:rPr lang="mr-IN" sz="3400" dirty="0"/>
              <a:t>–</a:t>
            </a:r>
            <a:r>
              <a:rPr lang="en-US" sz="3400" dirty="0"/>
              <a:t> A Cause</a:t>
            </a:r>
          </a:p>
          <a:p>
            <a:pPr>
              <a:lnSpc>
                <a:spcPct val="100000"/>
              </a:lnSpc>
              <a:spcBef>
                <a:spcPts val="0"/>
              </a:spcBef>
            </a:pPr>
            <a:r>
              <a:rPr lang="en-US" sz="3400" dirty="0"/>
              <a:t>Mattathias, father of the Maccabean “clan” was a priest</a:t>
            </a:r>
          </a:p>
          <a:p>
            <a:pPr>
              <a:lnSpc>
                <a:spcPct val="100000"/>
              </a:lnSpc>
              <a:spcBef>
                <a:spcPts val="0"/>
              </a:spcBef>
            </a:pPr>
            <a:r>
              <a:rPr lang="en-US" sz="3400" dirty="0"/>
              <a:t>He served for a time at the Temple</a:t>
            </a:r>
          </a:p>
          <a:p>
            <a:pPr>
              <a:lnSpc>
                <a:spcPct val="100000"/>
              </a:lnSpc>
              <a:spcBef>
                <a:spcPts val="0"/>
              </a:spcBef>
            </a:pPr>
            <a:r>
              <a:rPr lang="en-US" sz="3400" dirty="0"/>
              <a:t>He moved outside the city</a:t>
            </a:r>
          </a:p>
          <a:p>
            <a:pPr>
              <a:lnSpc>
                <a:spcPct val="100000"/>
              </a:lnSpc>
              <a:spcBef>
                <a:spcPts val="0"/>
              </a:spcBef>
            </a:pPr>
            <a:r>
              <a:rPr lang="en-US" sz="3400" dirty="0"/>
              <a:t>Antiochus’ soldier came to his city demanding he sacrifice to a god</a:t>
            </a:r>
          </a:p>
          <a:p>
            <a:pPr>
              <a:lnSpc>
                <a:spcPct val="100000"/>
              </a:lnSpc>
              <a:spcBef>
                <a:spcPts val="0"/>
              </a:spcBef>
            </a:pPr>
            <a:r>
              <a:rPr lang="en-US" sz="3400" dirty="0"/>
              <a:t>He refused, then the killed a fellow Jew who had stepped forward</a:t>
            </a:r>
          </a:p>
          <a:p>
            <a:pPr>
              <a:lnSpc>
                <a:spcPct val="100000"/>
              </a:lnSpc>
              <a:spcBef>
                <a:spcPts val="0"/>
              </a:spcBef>
            </a:pPr>
            <a:r>
              <a:rPr lang="en-US" sz="3400" dirty="0"/>
              <a:t>While he destroyed the altar, his sons destroyed the Greek officials</a:t>
            </a:r>
          </a:p>
          <a:p>
            <a:pPr>
              <a:lnSpc>
                <a:spcPct val="100000"/>
              </a:lnSpc>
              <a:spcBef>
                <a:spcPts val="0"/>
              </a:spcBef>
            </a:pPr>
            <a:r>
              <a:rPr lang="en-US" sz="3400" dirty="0"/>
              <a:t>His words: “Let everyone who has a zeal for the Torah and the covenant follow me</a:t>
            </a:r>
            <a:r>
              <a:rPr lang="mr-IN" sz="3400" dirty="0"/>
              <a:t>…</a:t>
            </a:r>
            <a:r>
              <a:rPr lang="en-US" sz="3400" dirty="0"/>
              <a:t>”</a:t>
            </a:r>
          </a:p>
        </p:txBody>
      </p:sp>
    </p:spTree>
    <p:extLst>
      <p:ext uri="{BB962C8B-B14F-4D97-AF65-F5344CB8AC3E}">
        <p14:creationId xmlns:p14="http://schemas.microsoft.com/office/powerpoint/2010/main" val="324754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vert="horz" lIns="91440" tIns="45720" rIns="91440" bIns="45720" rtlCol="0" anchor="ctr">
            <a:normAutofit fontScale="90000"/>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Maccabean Wars</a:t>
            </a:r>
          </a:p>
        </p:txBody>
      </p:sp>
      <p:sp>
        <p:nvSpPr>
          <p:cNvPr id="3" name="Content Placeholder 2"/>
          <p:cNvSpPr>
            <a:spLocks noGrp="1"/>
          </p:cNvSpPr>
          <p:nvPr>
            <p:ph idx="1"/>
          </p:nvPr>
        </p:nvSpPr>
        <p:spPr>
          <a:xfrm>
            <a:off x="0" y="1325565"/>
            <a:ext cx="12192000" cy="5532437"/>
          </a:xfrm>
        </p:spPr>
        <p:txBody>
          <a:bodyPr>
            <a:normAutofit fontScale="70000" lnSpcReduction="20000"/>
          </a:bodyPr>
          <a:lstStyle/>
          <a:p>
            <a:pPr marL="0" indent="0" defTabSz="914400">
              <a:lnSpc>
                <a:spcPct val="100000"/>
              </a:lnSpc>
              <a:spcBef>
                <a:spcPts val="0"/>
              </a:spcBef>
              <a:buNone/>
              <a:defRPr/>
            </a:pPr>
            <a:r>
              <a:rPr lang="en-US" sz="5400" dirty="0"/>
              <a:t>The Maccabees </a:t>
            </a:r>
            <a:r>
              <a:rPr lang="mr-IN" sz="5400" dirty="0"/>
              <a:t>–</a:t>
            </a:r>
            <a:r>
              <a:rPr lang="en-US" sz="5400" dirty="0"/>
              <a:t> A Cause</a:t>
            </a:r>
          </a:p>
          <a:p>
            <a:pPr>
              <a:lnSpc>
                <a:spcPct val="100000"/>
              </a:lnSpc>
              <a:spcBef>
                <a:spcPts val="0"/>
              </a:spcBef>
            </a:pPr>
            <a:r>
              <a:rPr lang="en-US" sz="5400" dirty="0"/>
              <a:t>Mattathias died and leadership fell to his son, Judah</a:t>
            </a:r>
          </a:p>
          <a:p>
            <a:pPr>
              <a:lnSpc>
                <a:spcPct val="100000"/>
              </a:lnSpc>
              <a:spcBef>
                <a:spcPts val="0"/>
              </a:spcBef>
            </a:pPr>
            <a:r>
              <a:rPr lang="en-US" sz="5400" dirty="0"/>
              <a:t>His surname was Maccabeus, or the Hammer</a:t>
            </a:r>
          </a:p>
          <a:p>
            <a:pPr>
              <a:lnSpc>
                <a:spcPct val="100000"/>
              </a:lnSpc>
              <a:spcBef>
                <a:spcPts val="0"/>
              </a:spcBef>
            </a:pPr>
            <a:r>
              <a:rPr lang="en-US" sz="5400" dirty="0"/>
              <a:t>He led guerilla war against the Greeks</a:t>
            </a:r>
          </a:p>
          <a:p>
            <a:pPr>
              <a:lnSpc>
                <a:spcPct val="100000"/>
              </a:lnSpc>
              <a:spcBef>
                <a:spcPts val="0"/>
              </a:spcBef>
            </a:pPr>
            <a:r>
              <a:rPr lang="en-US" sz="5400" dirty="0"/>
              <a:t>164 BC </a:t>
            </a:r>
            <a:r>
              <a:rPr lang="mr-IN" sz="5400" dirty="0"/>
              <a:t>–</a:t>
            </a:r>
            <a:r>
              <a:rPr lang="en-US" sz="5400" dirty="0"/>
              <a:t> Judah reinstituted ceremonial system in Jerusalem</a:t>
            </a:r>
          </a:p>
          <a:p>
            <a:pPr>
              <a:lnSpc>
                <a:spcPct val="100000"/>
              </a:lnSpc>
              <a:spcBef>
                <a:spcPts val="0"/>
              </a:spcBef>
            </a:pPr>
            <a:r>
              <a:rPr lang="en-US" sz="5400" dirty="0"/>
              <a:t>163 BC </a:t>
            </a:r>
            <a:r>
              <a:rPr lang="mr-IN" sz="5400" dirty="0"/>
              <a:t>–</a:t>
            </a:r>
            <a:r>
              <a:rPr lang="en-US" sz="5400" dirty="0"/>
              <a:t> Antiochus dies: </a:t>
            </a:r>
            <a:r>
              <a:rPr lang="en-US" sz="5400" dirty="0" err="1"/>
              <a:t>Lysias</a:t>
            </a:r>
            <a:r>
              <a:rPr lang="en-US" sz="5400" dirty="0"/>
              <a:t> and Judah make a treaty, this treaty restored Judaism making it the dominant religion</a:t>
            </a:r>
          </a:p>
          <a:p>
            <a:pPr>
              <a:lnSpc>
                <a:spcPct val="100000"/>
              </a:lnSpc>
              <a:spcBef>
                <a:spcPts val="0"/>
              </a:spcBef>
            </a:pPr>
            <a:r>
              <a:rPr lang="en-US" sz="5400" dirty="0"/>
              <a:t>161 BC </a:t>
            </a:r>
            <a:r>
              <a:rPr lang="mr-IN" sz="5400" dirty="0"/>
              <a:t>–</a:t>
            </a:r>
            <a:r>
              <a:rPr lang="en-US" sz="5400" dirty="0"/>
              <a:t> Judah Maccabeus dies; brother Johnathan rules</a:t>
            </a:r>
          </a:p>
        </p:txBody>
      </p:sp>
    </p:spTree>
    <p:extLst>
      <p:ext uri="{BB962C8B-B14F-4D97-AF65-F5344CB8AC3E}">
        <p14:creationId xmlns:p14="http://schemas.microsoft.com/office/powerpoint/2010/main" val="63831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vert="horz" lIns="91440" tIns="45720" rIns="91440" bIns="45720" rtlCol="0" anchor="ctr">
            <a:normAutofit fontScale="90000"/>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Maccabean Wars</a:t>
            </a:r>
          </a:p>
        </p:txBody>
      </p:sp>
      <p:sp>
        <p:nvSpPr>
          <p:cNvPr id="3" name="Content Placeholder 2"/>
          <p:cNvSpPr>
            <a:spLocks noGrp="1"/>
          </p:cNvSpPr>
          <p:nvPr>
            <p:ph idx="1"/>
          </p:nvPr>
        </p:nvSpPr>
        <p:spPr>
          <a:xfrm>
            <a:off x="0" y="1325565"/>
            <a:ext cx="12192000" cy="5532437"/>
          </a:xfrm>
        </p:spPr>
        <p:txBody>
          <a:bodyPr>
            <a:normAutofit fontScale="70000" lnSpcReduction="20000"/>
          </a:bodyPr>
          <a:lstStyle/>
          <a:p>
            <a:pPr marL="0" indent="0" defTabSz="914400">
              <a:lnSpc>
                <a:spcPct val="100000"/>
              </a:lnSpc>
              <a:spcBef>
                <a:spcPts val="0"/>
              </a:spcBef>
              <a:buNone/>
              <a:defRPr/>
            </a:pPr>
            <a:r>
              <a:rPr lang="en-US" sz="5400" dirty="0"/>
              <a:t>The Maccabees </a:t>
            </a:r>
            <a:r>
              <a:rPr lang="mr-IN" sz="5400" dirty="0"/>
              <a:t>–</a:t>
            </a:r>
            <a:r>
              <a:rPr lang="en-US" sz="5400" dirty="0"/>
              <a:t> A Corruption</a:t>
            </a:r>
          </a:p>
          <a:p>
            <a:pPr>
              <a:lnSpc>
                <a:spcPct val="100000"/>
              </a:lnSpc>
              <a:spcBef>
                <a:spcPts val="0"/>
              </a:spcBef>
            </a:pPr>
            <a:r>
              <a:rPr lang="en-US" sz="5400" dirty="0"/>
              <a:t>Johnathan “buys” himself the job of High Priest</a:t>
            </a:r>
          </a:p>
          <a:p>
            <a:pPr>
              <a:lnSpc>
                <a:spcPct val="100000"/>
              </a:lnSpc>
              <a:spcBef>
                <a:spcPts val="0"/>
              </a:spcBef>
            </a:pPr>
            <a:r>
              <a:rPr lang="en-US" sz="5400" dirty="0"/>
              <a:t>He begins the process of Hellenizing the Jewish law to fit the political atmosphere</a:t>
            </a:r>
          </a:p>
          <a:p>
            <a:pPr>
              <a:lnSpc>
                <a:spcPct val="100000"/>
              </a:lnSpc>
              <a:spcBef>
                <a:spcPts val="0"/>
              </a:spcBef>
            </a:pPr>
            <a:r>
              <a:rPr lang="en-US" sz="5400" dirty="0"/>
              <a:t>143 BC </a:t>
            </a:r>
            <a:r>
              <a:rPr lang="mr-IN" sz="5400" dirty="0"/>
              <a:t>–</a:t>
            </a:r>
            <a:r>
              <a:rPr lang="en-US" sz="5400" dirty="0"/>
              <a:t> Johnathan dies; brother Simon </a:t>
            </a:r>
          </a:p>
          <a:p>
            <a:pPr>
              <a:lnSpc>
                <a:spcPct val="100000"/>
              </a:lnSpc>
              <a:spcBef>
                <a:spcPts val="0"/>
              </a:spcBef>
            </a:pPr>
            <a:r>
              <a:rPr lang="en-US" sz="5400" dirty="0"/>
              <a:t>134 BC </a:t>
            </a:r>
            <a:r>
              <a:rPr lang="mr-IN" sz="5400" dirty="0"/>
              <a:t>–</a:t>
            </a:r>
            <a:r>
              <a:rPr lang="en-US" sz="5400" dirty="0"/>
              <a:t> Simon dies, his son John </a:t>
            </a:r>
            <a:r>
              <a:rPr lang="en-US" sz="5400" dirty="0" err="1"/>
              <a:t>Hyrcanus</a:t>
            </a:r>
            <a:r>
              <a:rPr lang="en-US" sz="5400" dirty="0"/>
              <a:t> leads the people</a:t>
            </a:r>
          </a:p>
          <a:p>
            <a:pPr lvl="1">
              <a:lnSpc>
                <a:spcPct val="100000"/>
              </a:lnSpc>
              <a:spcBef>
                <a:spcPts val="0"/>
              </a:spcBef>
            </a:pPr>
            <a:r>
              <a:rPr lang="en-US" sz="5000" dirty="0"/>
              <a:t>During his reign, two political parties arose</a:t>
            </a:r>
          </a:p>
          <a:p>
            <a:pPr lvl="1">
              <a:lnSpc>
                <a:spcPct val="100000"/>
              </a:lnSpc>
              <a:spcBef>
                <a:spcPts val="0"/>
              </a:spcBef>
            </a:pPr>
            <a:r>
              <a:rPr lang="en-US" sz="5000" dirty="0"/>
              <a:t>The conservative, Separatists group (Pharisees)</a:t>
            </a:r>
          </a:p>
          <a:p>
            <a:pPr lvl="1">
              <a:lnSpc>
                <a:spcPct val="100000"/>
              </a:lnSpc>
              <a:spcBef>
                <a:spcPts val="0"/>
              </a:spcBef>
            </a:pPr>
            <a:r>
              <a:rPr lang="en-US" sz="5000" dirty="0"/>
              <a:t>The </a:t>
            </a:r>
            <a:r>
              <a:rPr lang="en-US" sz="5000" dirty="0" err="1"/>
              <a:t>Hellenizers</a:t>
            </a:r>
            <a:r>
              <a:rPr lang="en-US" sz="5000" dirty="0"/>
              <a:t> (Sadducees)</a:t>
            </a:r>
          </a:p>
          <a:p>
            <a:pPr>
              <a:lnSpc>
                <a:spcPct val="100000"/>
              </a:lnSpc>
              <a:spcBef>
                <a:spcPts val="0"/>
              </a:spcBef>
            </a:pPr>
            <a:r>
              <a:rPr lang="en-US" sz="5400" dirty="0"/>
              <a:t>104 BC - John </a:t>
            </a:r>
            <a:r>
              <a:rPr lang="en-US" sz="5400" dirty="0" err="1"/>
              <a:t>Hyrcanus</a:t>
            </a:r>
            <a:r>
              <a:rPr lang="en-US" sz="5400" dirty="0"/>
              <a:t> dies; Son Alexander </a:t>
            </a:r>
            <a:r>
              <a:rPr lang="en-US" sz="5400" dirty="0" err="1"/>
              <a:t>Jannaeus</a:t>
            </a:r>
            <a:r>
              <a:rPr lang="en-US" sz="5400" dirty="0"/>
              <a:t> reigns</a:t>
            </a:r>
          </a:p>
        </p:txBody>
      </p:sp>
    </p:spTree>
    <p:extLst>
      <p:ext uri="{BB962C8B-B14F-4D97-AF65-F5344CB8AC3E}">
        <p14:creationId xmlns:p14="http://schemas.microsoft.com/office/powerpoint/2010/main" val="792984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vert="horz" lIns="91440" tIns="45720" rIns="91440" bIns="45720" rtlCol="0" anchor="ctr">
            <a:normAutofit fontScale="90000"/>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Maccabean Wars</a:t>
            </a:r>
          </a:p>
        </p:txBody>
      </p:sp>
      <p:sp>
        <p:nvSpPr>
          <p:cNvPr id="3" name="Content Placeholder 2"/>
          <p:cNvSpPr>
            <a:spLocks noGrp="1"/>
          </p:cNvSpPr>
          <p:nvPr>
            <p:ph idx="1"/>
          </p:nvPr>
        </p:nvSpPr>
        <p:spPr>
          <a:xfrm>
            <a:off x="0" y="1325565"/>
            <a:ext cx="12192000" cy="5532437"/>
          </a:xfrm>
        </p:spPr>
        <p:txBody>
          <a:bodyPr>
            <a:normAutofit fontScale="92500" lnSpcReduction="20000"/>
          </a:bodyPr>
          <a:lstStyle/>
          <a:p>
            <a:pPr marL="0" indent="0" defTabSz="914400">
              <a:lnSpc>
                <a:spcPct val="100000"/>
              </a:lnSpc>
              <a:spcBef>
                <a:spcPts val="0"/>
              </a:spcBef>
              <a:buNone/>
              <a:defRPr/>
            </a:pPr>
            <a:r>
              <a:rPr lang="en-US" sz="5400" dirty="0"/>
              <a:t>The Maccabees </a:t>
            </a:r>
            <a:r>
              <a:rPr lang="mr-IN" sz="5400" dirty="0"/>
              <a:t>–</a:t>
            </a:r>
            <a:r>
              <a:rPr lang="en-US" sz="5400" dirty="0"/>
              <a:t> A Corruption</a:t>
            </a:r>
          </a:p>
          <a:p>
            <a:pPr>
              <a:lnSpc>
                <a:spcPct val="100000"/>
              </a:lnSpc>
              <a:spcBef>
                <a:spcPts val="0"/>
              </a:spcBef>
            </a:pPr>
            <a:r>
              <a:rPr lang="en-US" sz="5400" dirty="0"/>
              <a:t>76 BC </a:t>
            </a:r>
            <a:r>
              <a:rPr lang="mr-IN" sz="5400" dirty="0"/>
              <a:t>–</a:t>
            </a:r>
            <a:r>
              <a:rPr lang="en-US" sz="5400" dirty="0"/>
              <a:t> Alexander </a:t>
            </a:r>
            <a:r>
              <a:rPr lang="en-US" sz="5400" dirty="0" err="1"/>
              <a:t>Jannaeus</a:t>
            </a:r>
            <a:r>
              <a:rPr lang="en-US" sz="5400" dirty="0"/>
              <a:t> on deathbed transfers rule to his wife Salome Alexandra</a:t>
            </a:r>
          </a:p>
          <a:p>
            <a:pPr>
              <a:lnSpc>
                <a:spcPct val="100000"/>
              </a:lnSpc>
              <a:spcBef>
                <a:spcPts val="0"/>
              </a:spcBef>
            </a:pPr>
            <a:r>
              <a:rPr lang="en-US" sz="5400" dirty="0"/>
              <a:t>67 BC </a:t>
            </a:r>
            <a:r>
              <a:rPr lang="mr-IN" sz="5400" dirty="0"/>
              <a:t>–</a:t>
            </a:r>
            <a:r>
              <a:rPr lang="en-US" sz="5400" dirty="0"/>
              <a:t> Alexandra </a:t>
            </a:r>
            <a:r>
              <a:rPr lang="en-US" sz="5400" dirty="0" smtClean="0"/>
              <a:t>dies </a:t>
            </a:r>
            <a:r>
              <a:rPr lang="en-US" sz="5400" dirty="0"/>
              <a:t>two brothers </a:t>
            </a:r>
            <a:r>
              <a:rPr lang="en-US" sz="5400" dirty="0" err="1"/>
              <a:t>Aristobulus</a:t>
            </a:r>
            <a:r>
              <a:rPr lang="en-US" sz="5400" dirty="0"/>
              <a:t> and </a:t>
            </a:r>
            <a:r>
              <a:rPr lang="en-US" sz="5400" dirty="0" err="1"/>
              <a:t>Hyrcanus</a:t>
            </a:r>
            <a:r>
              <a:rPr lang="en-US" sz="5400" dirty="0"/>
              <a:t> II fought for control</a:t>
            </a:r>
          </a:p>
          <a:p>
            <a:pPr>
              <a:lnSpc>
                <a:spcPct val="100000"/>
              </a:lnSpc>
              <a:spcBef>
                <a:spcPts val="0"/>
              </a:spcBef>
            </a:pPr>
            <a:r>
              <a:rPr lang="en-US" sz="5400" dirty="0"/>
              <a:t>65 BC </a:t>
            </a:r>
            <a:r>
              <a:rPr lang="mr-IN" sz="5400" dirty="0"/>
              <a:t>–</a:t>
            </a:r>
            <a:r>
              <a:rPr lang="en-US" sz="5400" dirty="0"/>
              <a:t> </a:t>
            </a:r>
            <a:r>
              <a:rPr lang="en-US" sz="5400" dirty="0" err="1"/>
              <a:t>Hyrcanus</a:t>
            </a:r>
            <a:r>
              <a:rPr lang="en-US" sz="5400" dirty="0"/>
              <a:t> lays </a:t>
            </a:r>
            <a:r>
              <a:rPr lang="en-US" sz="5400" dirty="0" err="1"/>
              <a:t>seige</a:t>
            </a:r>
            <a:r>
              <a:rPr lang="en-US" sz="5400" dirty="0"/>
              <a:t> to Jerusalem aided by Antipater, father of Herod the Great</a:t>
            </a:r>
            <a:endParaRPr lang="en-US" sz="5000" dirty="0"/>
          </a:p>
          <a:p>
            <a:pPr>
              <a:lnSpc>
                <a:spcPct val="100000"/>
              </a:lnSpc>
              <a:spcBef>
                <a:spcPts val="0"/>
              </a:spcBef>
            </a:pPr>
            <a:r>
              <a:rPr lang="en-US" sz="5400" dirty="0"/>
              <a:t>63 BC </a:t>
            </a:r>
            <a:r>
              <a:rPr lang="mr-IN" sz="5400" dirty="0"/>
              <a:t>–</a:t>
            </a:r>
            <a:r>
              <a:rPr lang="en-US" sz="5400" dirty="0"/>
              <a:t> Enter the Romans led by Pompey </a:t>
            </a:r>
          </a:p>
        </p:txBody>
      </p:sp>
    </p:spTree>
    <p:extLst>
      <p:ext uri="{BB962C8B-B14F-4D97-AF65-F5344CB8AC3E}">
        <p14:creationId xmlns:p14="http://schemas.microsoft.com/office/powerpoint/2010/main" val="1334041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Rome</a:t>
            </a:r>
          </a:p>
        </p:txBody>
      </p:sp>
      <p:sp>
        <p:nvSpPr>
          <p:cNvPr id="3" name="Content Placeholder 2"/>
          <p:cNvSpPr>
            <a:spLocks noGrp="1"/>
          </p:cNvSpPr>
          <p:nvPr>
            <p:ph idx="1"/>
          </p:nvPr>
        </p:nvSpPr>
        <p:spPr>
          <a:xfrm>
            <a:off x="0" y="1325565"/>
            <a:ext cx="12192000" cy="5532437"/>
          </a:xfrm>
        </p:spPr>
        <p:txBody>
          <a:bodyPr>
            <a:normAutofit fontScale="85000" lnSpcReduction="20000"/>
          </a:bodyPr>
          <a:lstStyle/>
          <a:p>
            <a:pPr marL="0" indent="0" defTabSz="914400">
              <a:lnSpc>
                <a:spcPct val="100000"/>
              </a:lnSpc>
              <a:spcBef>
                <a:spcPts val="0"/>
              </a:spcBef>
              <a:buNone/>
              <a:defRPr/>
            </a:pPr>
            <a:r>
              <a:rPr lang="en-US" sz="5400" dirty="0"/>
              <a:t>Judea under Rome</a:t>
            </a:r>
          </a:p>
          <a:p>
            <a:pPr>
              <a:lnSpc>
                <a:spcPct val="100000"/>
              </a:lnSpc>
              <a:spcBef>
                <a:spcPts val="0"/>
              </a:spcBef>
            </a:pPr>
            <a:r>
              <a:rPr lang="en-US" sz="5400" dirty="0"/>
              <a:t>63 BC </a:t>
            </a:r>
            <a:r>
              <a:rPr lang="mr-IN" sz="5400" dirty="0"/>
              <a:t>–</a:t>
            </a:r>
            <a:r>
              <a:rPr lang="en-US" sz="5400" dirty="0"/>
              <a:t> Pompey occupies Jerusalem</a:t>
            </a:r>
          </a:p>
          <a:p>
            <a:pPr>
              <a:lnSpc>
                <a:spcPct val="100000"/>
              </a:lnSpc>
              <a:spcBef>
                <a:spcPts val="0"/>
              </a:spcBef>
            </a:pPr>
            <a:r>
              <a:rPr lang="en-US" sz="5400" dirty="0"/>
              <a:t>47 BC </a:t>
            </a:r>
            <a:r>
              <a:rPr lang="mr-IN" sz="5400" dirty="0"/>
              <a:t>–</a:t>
            </a:r>
            <a:r>
              <a:rPr lang="en-US" sz="5400" dirty="0"/>
              <a:t> Pompey murdered during conquest of Egypt </a:t>
            </a:r>
          </a:p>
          <a:p>
            <a:pPr>
              <a:lnSpc>
                <a:spcPct val="100000"/>
              </a:lnSpc>
              <a:spcBef>
                <a:spcPts val="0"/>
              </a:spcBef>
            </a:pPr>
            <a:r>
              <a:rPr lang="en-US" sz="5400" dirty="0"/>
              <a:t>Antipater (Herod the </a:t>
            </a:r>
            <a:r>
              <a:rPr lang="en-US" sz="5400" dirty="0" smtClean="0"/>
              <a:t>Great’s </a:t>
            </a:r>
            <a:r>
              <a:rPr lang="en-US" sz="5400" dirty="0"/>
              <a:t>father) assisted Rome’s conquest of </a:t>
            </a:r>
            <a:r>
              <a:rPr lang="en-US" sz="5400" dirty="0" smtClean="0"/>
              <a:t>Egypt</a:t>
            </a:r>
            <a:r>
              <a:rPr lang="en-US" sz="5400" dirty="0"/>
              <a:t>, Julius </a:t>
            </a:r>
            <a:r>
              <a:rPr lang="en-US" sz="5400" dirty="0" smtClean="0"/>
              <a:t>Caesar </a:t>
            </a:r>
            <a:r>
              <a:rPr lang="en-US" sz="5400" dirty="0"/>
              <a:t>made Antipater </a:t>
            </a:r>
            <a:r>
              <a:rPr lang="en-US" sz="5400" dirty="0" smtClean="0"/>
              <a:t>Procurator </a:t>
            </a:r>
            <a:r>
              <a:rPr lang="en-US" sz="5400" dirty="0"/>
              <a:t>of Judea in return</a:t>
            </a:r>
            <a:endParaRPr lang="en-US" sz="5000" dirty="0"/>
          </a:p>
          <a:p>
            <a:pPr>
              <a:lnSpc>
                <a:spcPct val="100000"/>
              </a:lnSpc>
              <a:spcBef>
                <a:spcPts val="0"/>
              </a:spcBef>
            </a:pPr>
            <a:r>
              <a:rPr lang="en-US" sz="5400" dirty="0"/>
              <a:t>44 BC </a:t>
            </a:r>
            <a:r>
              <a:rPr lang="mr-IN" sz="5400" dirty="0"/>
              <a:t>–</a:t>
            </a:r>
            <a:r>
              <a:rPr lang="en-US" sz="5400" dirty="0"/>
              <a:t> Julius </a:t>
            </a:r>
            <a:r>
              <a:rPr lang="en-US" sz="5400" dirty="0" smtClean="0"/>
              <a:t>Caesar </a:t>
            </a:r>
            <a:r>
              <a:rPr lang="en-US" sz="5400" dirty="0"/>
              <a:t>murdered by Brutus, Empire is ruled by Octavius and Marc Antony</a:t>
            </a:r>
          </a:p>
        </p:txBody>
      </p:sp>
    </p:spTree>
    <p:extLst>
      <p:ext uri="{BB962C8B-B14F-4D97-AF65-F5344CB8AC3E}">
        <p14:creationId xmlns:p14="http://schemas.microsoft.com/office/powerpoint/2010/main" val="1378572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Rome</a:t>
            </a:r>
          </a:p>
        </p:txBody>
      </p:sp>
      <p:sp>
        <p:nvSpPr>
          <p:cNvPr id="3" name="Content Placeholder 2"/>
          <p:cNvSpPr>
            <a:spLocks noGrp="1"/>
          </p:cNvSpPr>
          <p:nvPr>
            <p:ph idx="1"/>
          </p:nvPr>
        </p:nvSpPr>
        <p:spPr>
          <a:xfrm>
            <a:off x="0" y="1325565"/>
            <a:ext cx="12192000" cy="5532437"/>
          </a:xfrm>
        </p:spPr>
        <p:txBody>
          <a:bodyPr>
            <a:normAutofit fontScale="77500" lnSpcReduction="20000"/>
          </a:bodyPr>
          <a:lstStyle/>
          <a:p>
            <a:pPr marL="0" indent="0" defTabSz="914400">
              <a:lnSpc>
                <a:spcPct val="100000"/>
              </a:lnSpc>
              <a:spcBef>
                <a:spcPts val="0"/>
              </a:spcBef>
              <a:buNone/>
              <a:defRPr/>
            </a:pPr>
            <a:r>
              <a:rPr lang="en-US" sz="5400" dirty="0"/>
              <a:t>Judea under Rome</a:t>
            </a:r>
          </a:p>
          <a:p>
            <a:pPr>
              <a:lnSpc>
                <a:spcPct val="100000"/>
              </a:lnSpc>
              <a:spcBef>
                <a:spcPts val="0"/>
              </a:spcBef>
            </a:pPr>
            <a:r>
              <a:rPr lang="en-US" sz="5400" dirty="0"/>
              <a:t>31 BC </a:t>
            </a:r>
            <a:r>
              <a:rPr lang="mr-IN" sz="5400" dirty="0"/>
              <a:t>–</a:t>
            </a:r>
            <a:r>
              <a:rPr lang="en-US" sz="5400" dirty="0"/>
              <a:t> Octavius defeats Brutus and Antony</a:t>
            </a:r>
          </a:p>
          <a:p>
            <a:pPr>
              <a:lnSpc>
                <a:spcPct val="100000"/>
              </a:lnSpc>
              <a:spcBef>
                <a:spcPts val="0"/>
              </a:spcBef>
            </a:pPr>
            <a:r>
              <a:rPr lang="en-US" sz="5400" dirty="0"/>
              <a:t>He claims for himself the title Augustus</a:t>
            </a:r>
          </a:p>
          <a:p>
            <a:pPr>
              <a:lnSpc>
                <a:spcPct val="100000"/>
              </a:lnSpc>
              <a:spcBef>
                <a:spcPts val="0"/>
              </a:spcBef>
            </a:pPr>
            <a:r>
              <a:rPr lang="en-US" sz="5400" dirty="0"/>
              <a:t>We are now in “New Testament times</a:t>
            </a:r>
            <a:r>
              <a:rPr lang="mr-IN" sz="5400" dirty="0"/>
              <a:t>…</a:t>
            </a:r>
            <a:r>
              <a:rPr lang="en-US" sz="5400" dirty="0"/>
              <a:t>.”</a:t>
            </a:r>
            <a:endParaRPr lang="en-US" sz="5000" dirty="0"/>
          </a:p>
          <a:p>
            <a:pPr>
              <a:lnSpc>
                <a:spcPct val="100000"/>
              </a:lnSpc>
              <a:spcBef>
                <a:spcPts val="0"/>
              </a:spcBef>
            </a:pPr>
            <a:r>
              <a:rPr lang="en-US" sz="5400" dirty="0"/>
              <a:t>Two types of provinces</a:t>
            </a:r>
          </a:p>
          <a:p>
            <a:pPr>
              <a:lnSpc>
                <a:spcPct val="100000"/>
              </a:lnSpc>
              <a:spcBef>
                <a:spcPts val="0"/>
              </a:spcBef>
            </a:pPr>
            <a:r>
              <a:rPr lang="en-US" sz="5400" dirty="0"/>
              <a:t>Imperial </a:t>
            </a:r>
            <a:r>
              <a:rPr lang="mr-IN" sz="5400" dirty="0"/>
              <a:t>–</a:t>
            </a:r>
            <a:r>
              <a:rPr lang="en-US" sz="5400" dirty="0"/>
              <a:t> frontier areas needing strong army to keep people in line </a:t>
            </a:r>
            <a:r>
              <a:rPr lang="mr-IN" sz="5400" dirty="0"/>
              <a:t>–</a:t>
            </a:r>
            <a:r>
              <a:rPr lang="en-US" sz="5400" dirty="0"/>
              <a:t> ruled by Procurators selected by </a:t>
            </a:r>
            <a:r>
              <a:rPr lang="en-US" sz="5400" dirty="0" smtClean="0"/>
              <a:t>Emperor</a:t>
            </a:r>
            <a:endParaRPr lang="en-US" sz="5400" dirty="0"/>
          </a:p>
          <a:p>
            <a:pPr>
              <a:lnSpc>
                <a:spcPct val="100000"/>
              </a:lnSpc>
              <a:spcBef>
                <a:spcPts val="0"/>
              </a:spcBef>
            </a:pPr>
            <a:r>
              <a:rPr lang="en-US" sz="5400" dirty="0"/>
              <a:t>Senatorial </a:t>
            </a:r>
            <a:r>
              <a:rPr lang="mr-IN" sz="5400" dirty="0"/>
              <a:t>–</a:t>
            </a:r>
            <a:r>
              <a:rPr lang="en-US" sz="5400" dirty="0"/>
              <a:t> basically peaceful areas </a:t>
            </a:r>
            <a:r>
              <a:rPr lang="mr-IN" sz="5400" dirty="0"/>
              <a:t>–</a:t>
            </a:r>
            <a:r>
              <a:rPr lang="en-US" sz="5400" dirty="0"/>
              <a:t> ruled by Proconsuls appointed annual by the Senate</a:t>
            </a:r>
          </a:p>
        </p:txBody>
      </p:sp>
    </p:spTree>
    <p:extLst>
      <p:ext uri="{BB962C8B-B14F-4D97-AF65-F5344CB8AC3E}">
        <p14:creationId xmlns:p14="http://schemas.microsoft.com/office/powerpoint/2010/main" val="554712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761" b="15255"/>
          <a:stretch/>
        </p:blipFill>
        <p:spPr>
          <a:xfrm>
            <a:off x="184297" y="-57191"/>
            <a:ext cx="11823405" cy="6915191"/>
          </a:xfrm>
          <a:prstGeom prst="rect">
            <a:avLst/>
          </a:prstGeom>
        </p:spPr>
      </p:pic>
    </p:spTree>
    <p:extLst>
      <p:ext uri="{BB962C8B-B14F-4D97-AF65-F5344CB8AC3E}">
        <p14:creationId xmlns:p14="http://schemas.microsoft.com/office/powerpoint/2010/main" val="18685956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418" b="20582"/>
          <a:stretch/>
        </p:blipFill>
        <p:spPr>
          <a:xfrm>
            <a:off x="1" y="0"/>
            <a:ext cx="12191999" cy="6858000"/>
          </a:xfrm>
          <a:prstGeom prst="rect">
            <a:avLst/>
          </a:prstGeom>
        </p:spPr>
      </p:pic>
    </p:spTree>
    <p:extLst>
      <p:ext uri="{BB962C8B-B14F-4D97-AF65-F5344CB8AC3E}">
        <p14:creationId xmlns:p14="http://schemas.microsoft.com/office/powerpoint/2010/main" val="6861013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Rome</a:t>
            </a:r>
          </a:p>
        </p:txBody>
      </p:sp>
      <p:sp>
        <p:nvSpPr>
          <p:cNvPr id="3" name="Content Placeholder 2"/>
          <p:cNvSpPr>
            <a:spLocks noGrp="1"/>
          </p:cNvSpPr>
          <p:nvPr>
            <p:ph idx="1"/>
          </p:nvPr>
        </p:nvSpPr>
        <p:spPr>
          <a:xfrm>
            <a:off x="0" y="1325565"/>
            <a:ext cx="12192000" cy="5532437"/>
          </a:xfrm>
        </p:spPr>
        <p:txBody>
          <a:bodyPr>
            <a:normAutofit fontScale="92500" lnSpcReduction="20000"/>
          </a:bodyPr>
          <a:lstStyle/>
          <a:p>
            <a:pPr marL="0" indent="0" defTabSz="914400">
              <a:lnSpc>
                <a:spcPct val="100000"/>
              </a:lnSpc>
              <a:spcBef>
                <a:spcPts val="0"/>
              </a:spcBef>
              <a:buNone/>
              <a:defRPr/>
            </a:pPr>
            <a:r>
              <a:rPr lang="en-US" sz="5400" dirty="0"/>
              <a:t>Roman Procurators in the New Testament</a:t>
            </a:r>
          </a:p>
          <a:p>
            <a:pPr>
              <a:lnSpc>
                <a:spcPct val="100000"/>
              </a:lnSpc>
              <a:spcBef>
                <a:spcPts val="0"/>
              </a:spcBef>
            </a:pPr>
            <a:r>
              <a:rPr lang="en-US" sz="5400" dirty="0" err="1"/>
              <a:t>Coponius</a:t>
            </a:r>
            <a:r>
              <a:rPr lang="en-US" sz="5400" dirty="0"/>
              <a:t> 6-10 AD</a:t>
            </a:r>
          </a:p>
          <a:p>
            <a:pPr>
              <a:lnSpc>
                <a:spcPct val="100000"/>
              </a:lnSpc>
              <a:spcBef>
                <a:spcPts val="0"/>
              </a:spcBef>
            </a:pPr>
            <a:r>
              <a:rPr lang="en-US" sz="5400" dirty="0" err="1"/>
              <a:t>Ambivius</a:t>
            </a:r>
            <a:r>
              <a:rPr lang="en-US" sz="5400" dirty="0"/>
              <a:t> 10-13 AD</a:t>
            </a:r>
          </a:p>
          <a:p>
            <a:pPr>
              <a:lnSpc>
                <a:spcPct val="100000"/>
              </a:lnSpc>
              <a:spcBef>
                <a:spcPts val="0"/>
              </a:spcBef>
            </a:pPr>
            <a:r>
              <a:rPr lang="en-US" sz="5400" dirty="0" err="1"/>
              <a:t>Annius</a:t>
            </a:r>
            <a:r>
              <a:rPr lang="en-US" sz="5400" dirty="0"/>
              <a:t> Rufus 13-15 AD</a:t>
            </a:r>
          </a:p>
          <a:p>
            <a:pPr>
              <a:lnSpc>
                <a:spcPct val="100000"/>
              </a:lnSpc>
              <a:spcBef>
                <a:spcPts val="0"/>
              </a:spcBef>
            </a:pPr>
            <a:r>
              <a:rPr lang="en-US" sz="5400" dirty="0" err="1"/>
              <a:t>Valerus</a:t>
            </a:r>
            <a:r>
              <a:rPr lang="en-US" sz="5400" dirty="0"/>
              <a:t> </a:t>
            </a:r>
            <a:r>
              <a:rPr lang="en-US" sz="5400" dirty="0" err="1"/>
              <a:t>Gratus</a:t>
            </a:r>
            <a:r>
              <a:rPr lang="en-US" sz="5400" dirty="0"/>
              <a:t> 15-26 AD</a:t>
            </a:r>
          </a:p>
          <a:p>
            <a:pPr>
              <a:lnSpc>
                <a:spcPct val="100000"/>
              </a:lnSpc>
              <a:spcBef>
                <a:spcPts val="0"/>
              </a:spcBef>
            </a:pPr>
            <a:r>
              <a:rPr lang="en-US" sz="5400" dirty="0"/>
              <a:t>Pontius Pilate 26-36 AD  </a:t>
            </a:r>
            <a:r>
              <a:rPr lang="en-US" sz="5400" b="1" dirty="0"/>
              <a:t>Luke 3:1, 23:1</a:t>
            </a:r>
          </a:p>
          <a:p>
            <a:pPr>
              <a:lnSpc>
                <a:spcPct val="100000"/>
              </a:lnSpc>
              <a:spcBef>
                <a:spcPts val="0"/>
              </a:spcBef>
            </a:pPr>
            <a:r>
              <a:rPr lang="en-US" sz="5400" dirty="0"/>
              <a:t>Marcellus 36-28 AD</a:t>
            </a:r>
          </a:p>
          <a:p>
            <a:pPr>
              <a:lnSpc>
                <a:spcPct val="100000"/>
              </a:lnSpc>
              <a:spcBef>
                <a:spcPts val="0"/>
              </a:spcBef>
            </a:pPr>
            <a:r>
              <a:rPr lang="en-US" sz="5400" dirty="0" err="1"/>
              <a:t>Maryllus</a:t>
            </a:r>
            <a:r>
              <a:rPr lang="en-US" sz="5400" dirty="0"/>
              <a:t> 38-41 AD</a:t>
            </a:r>
          </a:p>
          <a:p>
            <a:pPr>
              <a:lnSpc>
                <a:spcPct val="100000"/>
              </a:lnSpc>
              <a:spcBef>
                <a:spcPts val="0"/>
              </a:spcBef>
            </a:pPr>
            <a:endParaRPr lang="en-US" sz="5400" dirty="0"/>
          </a:p>
        </p:txBody>
      </p:sp>
    </p:spTree>
    <p:extLst>
      <p:ext uri="{BB962C8B-B14F-4D97-AF65-F5344CB8AC3E}">
        <p14:creationId xmlns:p14="http://schemas.microsoft.com/office/powerpoint/2010/main" val="883562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Rome</a:t>
            </a:r>
          </a:p>
        </p:txBody>
      </p:sp>
      <p:sp>
        <p:nvSpPr>
          <p:cNvPr id="3" name="Content Placeholder 2"/>
          <p:cNvSpPr>
            <a:spLocks noGrp="1"/>
          </p:cNvSpPr>
          <p:nvPr>
            <p:ph idx="1"/>
          </p:nvPr>
        </p:nvSpPr>
        <p:spPr>
          <a:xfrm>
            <a:off x="0" y="1325565"/>
            <a:ext cx="12192000" cy="5532437"/>
          </a:xfrm>
        </p:spPr>
        <p:txBody>
          <a:bodyPr>
            <a:normAutofit fontScale="92500" lnSpcReduction="20000"/>
          </a:bodyPr>
          <a:lstStyle/>
          <a:p>
            <a:pPr marL="0" indent="0" defTabSz="914400">
              <a:lnSpc>
                <a:spcPct val="100000"/>
              </a:lnSpc>
              <a:spcBef>
                <a:spcPts val="0"/>
              </a:spcBef>
              <a:buNone/>
              <a:defRPr/>
            </a:pPr>
            <a:r>
              <a:rPr lang="en-US" sz="5400" dirty="0"/>
              <a:t>Roman Procurators in the New Testament</a:t>
            </a:r>
          </a:p>
          <a:p>
            <a:pPr>
              <a:lnSpc>
                <a:spcPct val="100000"/>
              </a:lnSpc>
              <a:spcBef>
                <a:spcPts val="0"/>
              </a:spcBef>
            </a:pPr>
            <a:r>
              <a:rPr lang="en-US" sz="5400" dirty="0" err="1"/>
              <a:t>Cuspius</a:t>
            </a:r>
            <a:r>
              <a:rPr lang="en-US" sz="5400" dirty="0"/>
              <a:t> </a:t>
            </a:r>
            <a:r>
              <a:rPr lang="en-US" sz="5400" dirty="0" err="1"/>
              <a:t>Fadus</a:t>
            </a:r>
            <a:r>
              <a:rPr lang="en-US" sz="5400" dirty="0"/>
              <a:t> 44-46 AD</a:t>
            </a:r>
          </a:p>
          <a:p>
            <a:pPr>
              <a:lnSpc>
                <a:spcPct val="100000"/>
              </a:lnSpc>
              <a:spcBef>
                <a:spcPts val="0"/>
              </a:spcBef>
            </a:pPr>
            <a:r>
              <a:rPr lang="en-US" sz="5400" dirty="0"/>
              <a:t>Tiberius Alexander 46-48 AD</a:t>
            </a:r>
          </a:p>
          <a:p>
            <a:pPr>
              <a:lnSpc>
                <a:spcPct val="100000"/>
              </a:lnSpc>
              <a:spcBef>
                <a:spcPts val="0"/>
              </a:spcBef>
            </a:pPr>
            <a:r>
              <a:rPr lang="en-US" sz="5400" dirty="0" err="1"/>
              <a:t>Ventidius</a:t>
            </a:r>
            <a:r>
              <a:rPr lang="en-US" sz="5400" dirty="0"/>
              <a:t> </a:t>
            </a:r>
            <a:r>
              <a:rPr lang="en-US" sz="5400" dirty="0" err="1"/>
              <a:t>Cumanus</a:t>
            </a:r>
            <a:r>
              <a:rPr lang="en-US" sz="5400" dirty="0"/>
              <a:t> 48-52 AD</a:t>
            </a:r>
          </a:p>
          <a:p>
            <a:pPr>
              <a:lnSpc>
                <a:spcPct val="100000"/>
              </a:lnSpc>
              <a:spcBef>
                <a:spcPts val="0"/>
              </a:spcBef>
            </a:pPr>
            <a:r>
              <a:rPr lang="en-US" sz="5400" dirty="0"/>
              <a:t>Antonius Felix 52-59 AD </a:t>
            </a:r>
            <a:r>
              <a:rPr lang="en-US" sz="5400" b="1" dirty="0"/>
              <a:t>Acts 23-24</a:t>
            </a:r>
            <a:endParaRPr lang="en-US" sz="5400" dirty="0"/>
          </a:p>
          <a:p>
            <a:pPr>
              <a:lnSpc>
                <a:spcPct val="100000"/>
              </a:lnSpc>
              <a:spcBef>
                <a:spcPts val="0"/>
              </a:spcBef>
            </a:pPr>
            <a:r>
              <a:rPr lang="en-US" sz="5400" dirty="0" err="1"/>
              <a:t>Porcius</a:t>
            </a:r>
            <a:r>
              <a:rPr lang="en-US" sz="5400" dirty="0"/>
              <a:t> Festus 59-61 AD  </a:t>
            </a:r>
            <a:r>
              <a:rPr lang="en-US" sz="5400" b="1" dirty="0"/>
              <a:t>Acts 24-27</a:t>
            </a:r>
          </a:p>
          <a:p>
            <a:pPr>
              <a:lnSpc>
                <a:spcPct val="100000"/>
              </a:lnSpc>
              <a:spcBef>
                <a:spcPts val="0"/>
              </a:spcBef>
            </a:pPr>
            <a:r>
              <a:rPr lang="en-US" sz="5400" dirty="0"/>
              <a:t>Albinus 61-65 AD</a:t>
            </a:r>
          </a:p>
          <a:p>
            <a:pPr>
              <a:lnSpc>
                <a:spcPct val="100000"/>
              </a:lnSpc>
              <a:spcBef>
                <a:spcPts val="0"/>
              </a:spcBef>
            </a:pPr>
            <a:r>
              <a:rPr lang="en-US" sz="5400" dirty="0" err="1"/>
              <a:t>Maryllus</a:t>
            </a:r>
            <a:r>
              <a:rPr lang="en-US" sz="5400" dirty="0"/>
              <a:t> 38-41 AD</a:t>
            </a:r>
          </a:p>
          <a:p>
            <a:pPr>
              <a:lnSpc>
                <a:spcPct val="100000"/>
              </a:lnSpc>
              <a:spcBef>
                <a:spcPts val="0"/>
              </a:spcBef>
            </a:pPr>
            <a:endParaRPr lang="en-US" sz="5400" dirty="0"/>
          </a:p>
        </p:txBody>
      </p:sp>
    </p:spTree>
    <p:extLst>
      <p:ext uri="{BB962C8B-B14F-4D97-AF65-F5344CB8AC3E}">
        <p14:creationId xmlns:p14="http://schemas.microsoft.com/office/powerpoint/2010/main" val="1068830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70921"/>
            <a:ext cx="9117862" cy="1325563"/>
          </a:xfrm>
        </p:spPr>
        <p:txBody>
          <a:bodyPr>
            <a:noAutofit/>
          </a:bodyPr>
          <a:lstStyle/>
          <a:p>
            <a:r>
              <a:rPr lang="en-US" sz="6600" b="1" dirty="0">
                <a:ln w="0"/>
                <a:effectLst>
                  <a:outerShdw blurRad="38100" dist="19050" dir="2700000" algn="tl" rotWithShape="0">
                    <a:schemeClr val="dk1">
                      <a:alpha val="40000"/>
                    </a:schemeClr>
                  </a:outerShdw>
                </a:effectLst>
              </a:rPr>
              <a:t>World Empires </a:t>
            </a:r>
            <a:r>
              <a:rPr lang="mr-IN" sz="6600" b="1" dirty="0">
                <a:ln w="0"/>
                <a:effectLst>
                  <a:outerShdw blurRad="38100" dist="19050" dir="2700000" algn="tl" rotWithShape="0">
                    <a:schemeClr val="dk1">
                      <a:alpha val="40000"/>
                    </a:schemeClr>
                  </a:outerShdw>
                </a:effectLst>
              </a:rPr>
              <a:t>–</a:t>
            </a:r>
            <a:r>
              <a:rPr lang="en-US" sz="6600" b="1" dirty="0">
                <a:ln w="0"/>
                <a:effectLst>
                  <a:outerShdw blurRad="38100" dist="19050" dir="2700000" algn="tl" rotWithShape="0">
                    <a:schemeClr val="dk1">
                      <a:alpha val="40000"/>
                    </a:schemeClr>
                  </a:outerShdw>
                </a:effectLst>
              </a:rPr>
              <a:t> Babylon</a:t>
            </a:r>
          </a:p>
        </p:txBody>
      </p:sp>
      <p:sp>
        <p:nvSpPr>
          <p:cNvPr id="3" name="Content Placeholder 2"/>
          <p:cNvSpPr>
            <a:spLocks noGrp="1"/>
          </p:cNvSpPr>
          <p:nvPr>
            <p:ph idx="1"/>
          </p:nvPr>
        </p:nvSpPr>
        <p:spPr>
          <a:xfrm>
            <a:off x="0" y="1155442"/>
            <a:ext cx="12192000" cy="5167310"/>
          </a:xfrm>
        </p:spPr>
        <p:txBody>
          <a:bodyPr>
            <a:noAutofit/>
          </a:bodyPr>
          <a:lstStyle/>
          <a:p>
            <a:pPr marL="0" indent="0" defTabSz="914400">
              <a:lnSpc>
                <a:spcPct val="100000"/>
              </a:lnSpc>
              <a:spcBef>
                <a:spcPts val="0"/>
              </a:spcBef>
              <a:buNone/>
              <a:defRPr/>
            </a:pPr>
            <a:r>
              <a:rPr lang="en-US" sz="5400" dirty="0"/>
              <a:t>Four Major Kings</a:t>
            </a:r>
          </a:p>
          <a:p>
            <a:pPr marL="742950" indent="-742950" defTabSz="914400">
              <a:lnSpc>
                <a:spcPct val="100000"/>
              </a:lnSpc>
              <a:spcBef>
                <a:spcPts val="0"/>
              </a:spcBef>
              <a:buFont typeface="+mj-lt"/>
              <a:buAutoNum type="arabicPeriod" startAt="3"/>
              <a:defRPr/>
            </a:pPr>
            <a:r>
              <a:rPr lang="en-US" sz="4400" dirty="0" err="1"/>
              <a:t>Nabonidus</a:t>
            </a:r>
            <a:r>
              <a:rPr lang="en-US" sz="4400" dirty="0"/>
              <a:t> (555 </a:t>
            </a:r>
            <a:r>
              <a:rPr lang="mr-IN" sz="4400" dirty="0"/>
              <a:t>–</a:t>
            </a:r>
            <a:r>
              <a:rPr lang="en-US" sz="4400" dirty="0"/>
              <a:t> 539 BC)</a:t>
            </a:r>
          </a:p>
          <a:p>
            <a:pPr marL="1200150" lvl="1" indent="-742950">
              <a:lnSpc>
                <a:spcPct val="100000"/>
              </a:lnSpc>
              <a:spcBef>
                <a:spcPts val="0"/>
              </a:spcBef>
              <a:buFont typeface="+mj-lt"/>
              <a:buAutoNum type="alphaUcPeriod"/>
            </a:pPr>
            <a:r>
              <a:rPr lang="en-US" sz="3600" dirty="0"/>
              <a:t>Not of royal descent</a:t>
            </a:r>
          </a:p>
          <a:p>
            <a:pPr marL="1200150" lvl="1" indent="-742950">
              <a:lnSpc>
                <a:spcPct val="100000"/>
              </a:lnSpc>
              <a:spcBef>
                <a:spcPts val="0"/>
              </a:spcBef>
              <a:buFont typeface="+mj-lt"/>
              <a:buAutoNum type="alphaUcPeriod"/>
            </a:pPr>
            <a:r>
              <a:rPr lang="en-US" sz="3600" dirty="0"/>
              <a:t>Thought to have married widow or daughter of Nebuchadnezzar </a:t>
            </a:r>
          </a:p>
          <a:p>
            <a:pPr marL="742950" indent="-742950">
              <a:lnSpc>
                <a:spcPct val="100000"/>
              </a:lnSpc>
              <a:spcBef>
                <a:spcPts val="0"/>
              </a:spcBef>
              <a:buFontTx/>
              <a:buAutoNum type="arabicPeriod" startAt="3"/>
            </a:pPr>
            <a:r>
              <a:rPr lang="en-US" sz="4400" dirty="0"/>
              <a:t>Belshazzar (552 </a:t>
            </a:r>
            <a:r>
              <a:rPr lang="mr-IN" sz="4400" dirty="0"/>
              <a:t>–</a:t>
            </a:r>
            <a:r>
              <a:rPr lang="en-US" sz="4400" dirty="0"/>
              <a:t> 539 B</a:t>
            </a:r>
            <a:r>
              <a:rPr lang="en-US" sz="4000" dirty="0"/>
              <a:t>C)</a:t>
            </a:r>
          </a:p>
          <a:p>
            <a:pPr marL="1200150" lvl="1" indent="-742950">
              <a:lnSpc>
                <a:spcPct val="100000"/>
              </a:lnSpc>
              <a:spcBef>
                <a:spcPts val="0"/>
              </a:spcBef>
              <a:buFontTx/>
              <a:buAutoNum type="arabicPeriod"/>
            </a:pPr>
            <a:r>
              <a:rPr lang="en-US" sz="3600" dirty="0"/>
              <a:t>Son of </a:t>
            </a:r>
            <a:r>
              <a:rPr lang="en-US" sz="3600" dirty="0" err="1"/>
              <a:t>Nabonidus</a:t>
            </a:r>
            <a:endParaRPr lang="en-US" sz="3600" dirty="0"/>
          </a:p>
          <a:p>
            <a:pPr marL="1200150" lvl="1" indent="-742950">
              <a:lnSpc>
                <a:spcPct val="100000"/>
              </a:lnSpc>
              <a:spcBef>
                <a:spcPts val="0"/>
              </a:spcBef>
              <a:buFontTx/>
              <a:buAutoNum type="arabicPeriod"/>
            </a:pPr>
            <a:r>
              <a:rPr lang="en-US" sz="3600" dirty="0"/>
              <a:t>Co-Regent of Kingdom </a:t>
            </a:r>
            <a:r>
              <a:rPr lang="mr-IN" sz="3600" dirty="0"/>
              <a:t>–</a:t>
            </a:r>
            <a:r>
              <a:rPr lang="en-US" sz="3600" dirty="0"/>
              <a:t> Saw “Handwriting on the wall</a:t>
            </a:r>
            <a:r>
              <a:rPr lang="mr-IN" sz="3600" dirty="0"/>
              <a:t>…</a:t>
            </a:r>
            <a:r>
              <a:rPr lang="en-US" sz="3600" dirty="0"/>
              <a:t>”</a:t>
            </a:r>
          </a:p>
        </p:txBody>
      </p:sp>
    </p:spTree>
    <p:extLst>
      <p:ext uri="{BB962C8B-B14F-4D97-AF65-F5344CB8AC3E}">
        <p14:creationId xmlns:p14="http://schemas.microsoft.com/office/powerpoint/2010/main" val="2181139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987" b="5116"/>
          <a:stretch/>
        </p:blipFill>
        <p:spPr>
          <a:xfrm>
            <a:off x="1087898" y="0"/>
            <a:ext cx="10016204" cy="6828323"/>
          </a:xfrm>
          <a:prstGeom prst="rect">
            <a:avLst/>
          </a:prstGeom>
        </p:spPr>
      </p:pic>
    </p:spTree>
    <p:extLst>
      <p:ext uri="{BB962C8B-B14F-4D97-AF65-F5344CB8AC3E}">
        <p14:creationId xmlns:p14="http://schemas.microsoft.com/office/powerpoint/2010/main" val="15351982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Rome</a:t>
            </a:r>
          </a:p>
        </p:txBody>
      </p:sp>
      <p:sp>
        <p:nvSpPr>
          <p:cNvPr id="3" name="Content Placeholder 2"/>
          <p:cNvSpPr>
            <a:spLocks noGrp="1"/>
          </p:cNvSpPr>
          <p:nvPr>
            <p:ph idx="1"/>
          </p:nvPr>
        </p:nvSpPr>
        <p:spPr>
          <a:xfrm>
            <a:off x="0" y="1325565"/>
            <a:ext cx="12192000" cy="5532437"/>
          </a:xfrm>
        </p:spPr>
        <p:txBody>
          <a:bodyPr>
            <a:normAutofit fontScale="85000" lnSpcReduction="20000"/>
          </a:bodyPr>
          <a:lstStyle/>
          <a:p>
            <a:pPr marL="0" indent="0" defTabSz="914400">
              <a:lnSpc>
                <a:spcPct val="100000"/>
              </a:lnSpc>
              <a:spcBef>
                <a:spcPts val="0"/>
              </a:spcBef>
              <a:buNone/>
              <a:defRPr/>
            </a:pPr>
            <a:r>
              <a:rPr lang="en-US" sz="5400" dirty="0"/>
              <a:t>Herod Agrippa I</a:t>
            </a:r>
          </a:p>
          <a:p>
            <a:pPr>
              <a:lnSpc>
                <a:spcPct val="100000"/>
              </a:lnSpc>
              <a:spcBef>
                <a:spcPts val="0"/>
              </a:spcBef>
            </a:pPr>
            <a:r>
              <a:rPr lang="en-US" sz="5400" dirty="0"/>
              <a:t>Herod was loved by the Jews</a:t>
            </a:r>
          </a:p>
          <a:p>
            <a:pPr>
              <a:lnSpc>
                <a:spcPct val="100000"/>
              </a:lnSpc>
              <a:spcBef>
                <a:spcPts val="0"/>
              </a:spcBef>
            </a:pPr>
            <a:r>
              <a:rPr lang="en-US" sz="5400" dirty="0"/>
              <a:t>He tried to live according to their law</a:t>
            </a:r>
          </a:p>
          <a:p>
            <a:pPr>
              <a:lnSpc>
                <a:spcPct val="100000"/>
              </a:lnSpc>
              <a:spcBef>
                <a:spcPts val="0"/>
              </a:spcBef>
            </a:pPr>
            <a:r>
              <a:rPr lang="en-US" sz="5400" dirty="0"/>
              <a:t>He was the brother of Herodias</a:t>
            </a:r>
          </a:p>
          <a:p>
            <a:pPr lvl="1">
              <a:lnSpc>
                <a:spcPct val="100000"/>
              </a:lnSpc>
              <a:spcBef>
                <a:spcPts val="0"/>
              </a:spcBef>
            </a:pPr>
            <a:r>
              <a:rPr lang="en-US" sz="5000" dirty="0"/>
              <a:t>She was the wife of Phillip</a:t>
            </a:r>
          </a:p>
          <a:p>
            <a:pPr lvl="1">
              <a:lnSpc>
                <a:spcPct val="100000"/>
              </a:lnSpc>
              <a:spcBef>
                <a:spcPts val="0"/>
              </a:spcBef>
            </a:pPr>
            <a:r>
              <a:rPr lang="en-US" sz="5000" dirty="0"/>
              <a:t>Later the wife of Herod Antipas</a:t>
            </a:r>
            <a:endParaRPr lang="en-US" sz="5000" b="1" dirty="0"/>
          </a:p>
          <a:p>
            <a:pPr lvl="1">
              <a:lnSpc>
                <a:spcPct val="100000"/>
              </a:lnSpc>
              <a:spcBef>
                <a:spcPts val="0"/>
              </a:spcBef>
            </a:pPr>
            <a:r>
              <a:rPr lang="en-US" sz="5000" dirty="0" smtClean="0"/>
              <a:t>Granddaughter </a:t>
            </a:r>
            <a:r>
              <a:rPr lang="en-US" sz="5000" dirty="0"/>
              <a:t>to Herod the Great</a:t>
            </a:r>
          </a:p>
          <a:p>
            <a:pPr>
              <a:lnSpc>
                <a:spcPct val="100000"/>
              </a:lnSpc>
              <a:spcBef>
                <a:spcPts val="0"/>
              </a:spcBef>
            </a:pPr>
            <a:r>
              <a:rPr lang="en-US" sz="5400" dirty="0"/>
              <a:t>He killed James (Acts 12:1)</a:t>
            </a:r>
          </a:p>
          <a:p>
            <a:pPr>
              <a:lnSpc>
                <a:spcPct val="100000"/>
              </a:lnSpc>
              <a:spcBef>
                <a:spcPts val="0"/>
              </a:spcBef>
            </a:pPr>
            <a:r>
              <a:rPr lang="en-US" sz="5400" dirty="0"/>
              <a:t>He died suddenly (Acts 12:20-23)</a:t>
            </a:r>
          </a:p>
          <a:p>
            <a:pPr>
              <a:lnSpc>
                <a:spcPct val="100000"/>
              </a:lnSpc>
              <a:spcBef>
                <a:spcPts val="0"/>
              </a:spcBef>
            </a:pPr>
            <a:endParaRPr lang="en-US" sz="5400" dirty="0"/>
          </a:p>
        </p:txBody>
      </p:sp>
    </p:spTree>
    <p:extLst>
      <p:ext uri="{BB962C8B-B14F-4D97-AF65-F5344CB8AC3E}">
        <p14:creationId xmlns:p14="http://schemas.microsoft.com/office/powerpoint/2010/main" val="603298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Rome</a:t>
            </a:r>
          </a:p>
        </p:txBody>
      </p:sp>
      <p:sp>
        <p:nvSpPr>
          <p:cNvPr id="3" name="Content Placeholder 2"/>
          <p:cNvSpPr>
            <a:spLocks noGrp="1"/>
          </p:cNvSpPr>
          <p:nvPr>
            <p:ph idx="1"/>
          </p:nvPr>
        </p:nvSpPr>
        <p:spPr>
          <a:xfrm>
            <a:off x="0" y="1325565"/>
            <a:ext cx="12192000" cy="5532437"/>
          </a:xfrm>
        </p:spPr>
        <p:txBody>
          <a:bodyPr>
            <a:normAutofit fontScale="85000" lnSpcReduction="20000"/>
          </a:bodyPr>
          <a:lstStyle/>
          <a:p>
            <a:pPr marL="0" indent="0" defTabSz="914400">
              <a:lnSpc>
                <a:spcPct val="100000"/>
              </a:lnSpc>
              <a:spcBef>
                <a:spcPts val="0"/>
              </a:spcBef>
              <a:buNone/>
              <a:defRPr/>
            </a:pPr>
            <a:r>
              <a:rPr lang="en-US" sz="5400" dirty="0"/>
              <a:t>Herod Agrippa II</a:t>
            </a:r>
          </a:p>
          <a:p>
            <a:pPr>
              <a:lnSpc>
                <a:spcPct val="100000"/>
              </a:lnSpc>
              <a:spcBef>
                <a:spcPts val="0"/>
              </a:spcBef>
            </a:pPr>
            <a:r>
              <a:rPr lang="en-US" sz="5400" dirty="0"/>
              <a:t>Seventh and last King of the </a:t>
            </a:r>
            <a:r>
              <a:rPr lang="en-US" sz="5400" dirty="0" err="1"/>
              <a:t>Herods</a:t>
            </a:r>
            <a:endParaRPr lang="en-US" sz="5400" dirty="0"/>
          </a:p>
          <a:p>
            <a:pPr>
              <a:lnSpc>
                <a:spcPct val="100000"/>
              </a:lnSpc>
              <a:spcBef>
                <a:spcPts val="0"/>
              </a:spcBef>
            </a:pPr>
            <a:r>
              <a:rPr lang="en-US" sz="5400" dirty="0"/>
              <a:t>Had at least two sisters </a:t>
            </a:r>
          </a:p>
          <a:p>
            <a:pPr lvl="1">
              <a:lnSpc>
                <a:spcPct val="100000"/>
              </a:lnSpc>
              <a:spcBef>
                <a:spcPts val="0"/>
              </a:spcBef>
            </a:pPr>
            <a:r>
              <a:rPr lang="en-US" sz="5000" dirty="0"/>
              <a:t>Drusilla, married to Felix</a:t>
            </a:r>
          </a:p>
          <a:p>
            <a:pPr lvl="1">
              <a:lnSpc>
                <a:spcPct val="100000"/>
              </a:lnSpc>
              <a:spcBef>
                <a:spcPts val="0"/>
              </a:spcBef>
            </a:pPr>
            <a:r>
              <a:rPr lang="en-US" sz="5000" dirty="0" smtClean="0"/>
              <a:t>Bernice</a:t>
            </a:r>
            <a:r>
              <a:rPr lang="en-US" sz="5000" dirty="0"/>
              <a:t>, who Paul appeared before</a:t>
            </a:r>
          </a:p>
          <a:p>
            <a:pPr>
              <a:lnSpc>
                <a:spcPct val="100000"/>
              </a:lnSpc>
              <a:spcBef>
                <a:spcPts val="0"/>
              </a:spcBef>
            </a:pPr>
            <a:r>
              <a:rPr lang="en-US" sz="5400" dirty="0"/>
              <a:t>He was “almost persuaded” to be a Christian</a:t>
            </a:r>
            <a:endParaRPr lang="en-US" sz="5400" b="1" dirty="0"/>
          </a:p>
          <a:p>
            <a:pPr>
              <a:lnSpc>
                <a:spcPct val="100000"/>
              </a:lnSpc>
              <a:spcBef>
                <a:spcPts val="0"/>
              </a:spcBef>
            </a:pPr>
            <a:r>
              <a:rPr lang="en-US" sz="5400" dirty="0"/>
              <a:t>Jew by religion: Roman at heart</a:t>
            </a:r>
          </a:p>
          <a:p>
            <a:pPr>
              <a:lnSpc>
                <a:spcPct val="100000"/>
              </a:lnSpc>
              <a:spcBef>
                <a:spcPts val="0"/>
              </a:spcBef>
            </a:pPr>
            <a:r>
              <a:rPr lang="en-US" sz="5400" dirty="0"/>
              <a:t>Ultimately ended with destruction of the temple and land renamed Palestine (70 AD)</a:t>
            </a:r>
          </a:p>
          <a:p>
            <a:pPr>
              <a:lnSpc>
                <a:spcPct val="100000"/>
              </a:lnSpc>
              <a:spcBef>
                <a:spcPts val="0"/>
              </a:spcBef>
            </a:pPr>
            <a:endParaRPr lang="en-US" sz="5400" dirty="0"/>
          </a:p>
        </p:txBody>
      </p:sp>
    </p:spTree>
    <p:extLst>
      <p:ext uri="{BB962C8B-B14F-4D97-AF65-F5344CB8AC3E}">
        <p14:creationId xmlns:p14="http://schemas.microsoft.com/office/powerpoint/2010/main" val="1364499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God’s Word</a:t>
            </a:r>
          </a:p>
        </p:txBody>
      </p:sp>
      <p:sp>
        <p:nvSpPr>
          <p:cNvPr id="3" name="Content Placeholder 2"/>
          <p:cNvSpPr>
            <a:spLocks noGrp="1"/>
          </p:cNvSpPr>
          <p:nvPr>
            <p:ph idx="1"/>
          </p:nvPr>
        </p:nvSpPr>
        <p:spPr>
          <a:xfrm>
            <a:off x="0" y="1417854"/>
            <a:ext cx="12192000" cy="5353651"/>
          </a:xfrm>
        </p:spPr>
        <p:txBody>
          <a:bodyPr>
            <a:noAutofit/>
          </a:bodyPr>
          <a:lstStyle/>
          <a:p>
            <a:pPr marL="0" indent="0" defTabSz="914400">
              <a:lnSpc>
                <a:spcPct val="100000"/>
              </a:lnSpc>
              <a:spcBef>
                <a:spcPts val="0"/>
              </a:spcBef>
              <a:buNone/>
              <a:defRPr/>
            </a:pPr>
            <a:r>
              <a:rPr lang="en-US" sz="3600" dirty="0"/>
              <a:t>Canonization </a:t>
            </a:r>
            <a:r>
              <a:rPr lang="mr-IN" sz="3600" dirty="0"/>
              <a:t>–</a:t>
            </a:r>
            <a:r>
              <a:rPr lang="en-US" sz="3600" dirty="0"/>
              <a:t> This is one of 5 pillars associated with a broader study called </a:t>
            </a:r>
            <a:r>
              <a:rPr lang="en-US" sz="3600" dirty="0" err="1"/>
              <a:t>Bibliology</a:t>
            </a:r>
            <a:r>
              <a:rPr lang="en-US" sz="3600" dirty="0"/>
              <a:t>.</a:t>
            </a:r>
          </a:p>
          <a:p>
            <a:pPr marL="0" indent="0" defTabSz="914400">
              <a:lnSpc>
                <a:spcPct val="100000"/>
              </a:lnSpc>
              <a:spcBef>
                <a:spcPts val="0"/>
              </a:spcBef>
              <a:buNone/>
              <a:defRPr/>
            </a:pPr>
            <a:endParaRPr lang="en-US" sz="3600" dirty="0"/>
          </a:p>
          <a:p>
            <a:pPr marL="0" indent="0" defTabSz="914400">
              <a:lnSpc>
                <a:spcPct val="100000"/>
              </a:lnSpc>
              <a:spcBef>
                <a:spcPts val="0"/>
              </a:spcBef>
              <a:buNone/>
              <a:defRPr/>
            </a:pPr>
            <a:r>
              <a:rPr lang="en-US" sz="3600" dirty="0"/>
              <a:t>Defined </a:t>
            </a:r>
            <a:r>
              <a:rPr lang="mr-IN" sz="3600" dirty="0"/>
              <a:t>–</a:t>
            </a:r>
            <a:r>
              <a:rPr lang="en-US" sz="3600" dirty="0"/>
              <a:t> 1. Canon is translated as “rule” in Galatians 6:16 and Philippians 3:16. Pictorially the word “canon” refers to a measuring rod. Theologically, the word refers to the group of books that have been recognized as </a:t>
            </a:r>
            <a:r>
              <a:rPr lang="en-US" sz="3600" dirty="0" smtClean="0"/>
              <a:t>authoritatively </a:t>
            </a:r>
            <a:r>
              <a:rPr lang="en-US" sz="3600" dirty="0"/>
              <a:t>God’s Word by meeting the criteria(canons) that have been established.</a:t>
            </a:r>
          </a:p>
        </p:txBody>
      </p:sp>
    </p:spTree>
    <p:extLst>
      <p:ext uri="{BB962C8B-B14F-4D97-AF65-F5344CB8AC3E}">
        <p14:creationId xmlns:p14="http://schemas.microsoft.com/office/powerpoint/2010/main" val="1106405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God’s Word</a:t>
            </a:r>
          </a:p>
        </p:txBody>
      </p:sp>
      <p:sp>
        <p:nvSpPr>
          <p:cNvPr id="3" name="Content Placeholder 2"/>
          <p:cNvSpPr>
            <a:spLocks noGrp="1"/>
          </p:cNvSpPr>
          <p:nvPr>
            <p:ph idx="1"/>
          </p:nvPr>
        </p:nvSpPr>
        <p:spPr>
          <a:xfrm>
            <a:off x="0" y="1417854"/>
            <a:ext cx="12192000" cy="5353651"/>
          </a:xfrm>
        </p:spPr>
        <p:txBody>
          <a:bodyPr>
            <a:noAutofit/>
          </a:bodyPr>
          <a:lstStyle/>
          <a:p>
            <a:pPr marL="0" indent="0" defTabSz="914400">
              <a:lnSpc>
                <a:spcPct val="100000"/>
              </a:lnSpc>
              <a:spcBef>
                <a:spcPts val="0"/>
              </a:spcBef>
              <a:buNone/>
              <a:defRPr/>
            </a:pPr>
            <a:r>
              <a:rPr lang="en-US" sz="3600" dirty="0"/>
              <a:t>So what are these “rules” (New Testament):</a:t>
            </a:r>
          </a:p>
          <a:p>
            <a:pPr marL="514350" indent="-514350" defTabSz="914400">
              <a:lnSpc>
                <a:spcPct val="100000"/>
              </a:lnSpc>
              <a:spcBef>
                <a:spcPts val="0"/>
              </a:spcBef>
              <a:buFontTx/>
              <a:buAutoNum type="arabicPeriod"/>
              <a:defRPr/>
            </a:pPr>
            <a:r>
              <a:rPr lang="en-US" sz="3600" b="1" dirty="0"/>
              <a:t>Apostolicity</a:t>
            </a:r>
            <a:r>
              <a:rPr lang="en-US" sz="3600" dirty="0"/>
              <a:t> </a:t>
            </a:r>
            <a:r>
              <a:rPr lang="mr-IN" sz="3600" dirty="0"/>
              <a:t>–</a:t>
            </a:r>
            <a:r>
              <a:rPr lang="en-US" sz="3600" dirty="0"/>
              <a:t> Apostle written or someone </a:t>
            </a:r>
            <a:r>
              <a:rPr lang="en-US" sz="3600" dirty="0" smtClean="0"/>
              <a:t>closely </a:t>
            </a:r>
            <a:r>
              <a:rPr lang="en-US" sz="3600" dirty="0"/>
              <a:t>associated with an apostle. Also, written within the Apostolic Age. </a:t>
            </a:r>
          </a:p>
          <a:p>
            <a:pPr marL="514350" indent="-514350" defTabSz="914400">
              <a:lnSpc>
                <a:spcPct val="100000"/>
              </a:lnSpc>
              <a:spcBef>
                <a:spcPts val="0"/>
              </a:spcBef>
              <a:buFontTx/>
              <a:buAutoNum type="arabicPeriod"/>
              <a:defRPr/>
            </a:pPr>
            <a:r>
              <a:rPr lang="en-US" sz="3600" b="1" dirty="0"/>
              <a:t>Catholicity</a:t>
            </a:r>
            <a:r>
              <a:rPr lang="en-US" sz="3600" dirty="0"/>
              <a:t> </a:t>
            </a:r>
            <a:r>
              <a:rPr lang="mr-IN" sz="3600" dirty="0"/>
              <a:t>–</a:t>
            </a:r>
            <a:r>
              <a:rPr lang="en-US" sz="3600" dirty="0"/>
              <a:t> generally accepted by all local New Testament Churches</a:t>
            </a:r>
          </a:p>
          <a:p>
            <a:pPr marL="514350" indent="-514350" defTabSz="914400">
              <a:lnSpc>
                <a:spcPct val="100000"/>
              </a:lnSpc>
              <a:spcBef>
                <a:spcPts val="0"/>
              </a:spcBef>
              <a:buFontTx/>
              <a:buAutoNum type="arabicPeriod"/>
              <a:defRPr/>
            </a:pPr>
            <a:r>
              <a:rPr lang="en-US" sz="3600" b="1" dirty="0"/>
              <a:t>Consistency</a:t>
            </a:r>
            <a:r>
              <a:rPr lang="en-US" sz="3600" dirty="0"/>
              <a:t> </a:t>
            </a:r>
            <a:r>
              <a:rPr lang="mr-IN" sz="3600" dirty="0"/>
              <a:t>–</a:t>
            </a:r>
            <a:r>
              <a:rPr lang="en-US" sz="3600" dirty="0"/>
              <a:t> Does it violate scripture?</a:t>
            </a:r>
          </a:p>
          <a:p>
            <a:pPr marL="514350" indent="-514350" defTabSz="914400">
              <a:lnSpc>
                <a:spcPct val="100000"/>
              </a:lnSpc>
              <a:spcBef>
                <a:spcPts val="0"/>
              </a:spcBef>
              <a:buFontTx/>
              <a:buAutoNum type="arabicPeriod"/>
              <a:defRPr/>
            </a:pPr>
            <a:r>
              <a:rPr lang="en-US" sz="3600" b="1" dirty="0"/>
              <a:t>Authority</a:t>
            </a:r>
            <a:r>
              <a:rPr lang="en-US" sz="3600" dirty="0"/>
              <a:t> - Going back to Apostolicity is it “Thus </a:t>
            </a:r>
            <a:r>
              <a:rPr lang="en-US" sz="3600" dirty="0" err="1"/>
              <a:t>saith</a:t>
            </a:r>
            <a:r>
              <a:rPr lang="en-US" sz="3600" dirty="0"/>
              <a:t> the Lord” or “And Paul said”, “And John said” </a:t>
            </a:r>
            <a:r>
              <a:rPr lang="mr-IN" sz="3600" dirty="0"/>
              <a:t>–</a:t>
            </a:r>
            <a:r>
              <a:rPr lang="en-US" sz="3600" dirty="0"/>
              <a:t> example Polycarp</a:t>
            </a:r>
          </a:p>
        </p:txBody>
      </p:sp>
    </p:spTree>
    <p:extLst>
      <p:ext uri="{BB962C8B-B14F-4D97-AF65-F5344CB8AC3E}">
        <p14:creationId xmlns:p14="http://schemas.microsoft.com/office/powerpoint/2010/main" val="709790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God’s Word</a:t>
            </a:r>
          </a:p>
        </p:txBody>
      </p:sp>
      <p:sp>
        <p:nvSpPr>
          <p:cNvPr id="3" name="Content Placeholder 2"/>
          <p:cNvSpPr>
            <a:spLocks noGrp="1"/>
          </p:cNvSpPr>
          <p:nvPr>
            <p:ph idx="1"/>
          </p:nvPr>
        </p:nvSpPr>
        <p:spPr>
          <a:xfrm>
            <a:off x="0" y="1417854"/>
            <a:ext cx="12192000" cy="5353651"/>
          </a:xfrm>
        </p:spPr>
        <p:txBody>
          <a:bodyPr>
            <a:noAutofit/>
          </a:bodyPr>
          <a:lstStyle/>
          <a:p>
            <a:pPr marL="0" indent="0" defTabSz="914400">
              <a:lnSpc>
                <a:spcPct val="100000"/>
              </a:lnSpc>
              <a:spcBef>
                <a:spcPts val="0"/>
              </a:spcBef>
              <a:buNone/>
              <a:defRPr/>
            </a:pPr>
            <a:r>
              <a:rPr lang="en-US" sz="4400" dirty="0"/>
              <a:t>Why is the Apocrypha not accepted:</a:t>
            </a:r>
          </a:p>
          <a:p>
            <a:pPr marL="514350" indent="-514350" defTabSz="914400">
              <a:lnSpc>
                <a:spcPct val="100000"/>
              </a:lnSpc>
              <a:spcBef>
                <a:spcPts val="0"/>
              </a:spcBef>
              <a:buFontTx/>
              <a:buAutoNum type="arabicPeriod"/>
              <a:defRPr/>
            </a:pPr>
            <a:r>
              <a:rPr lang="en-US" sz="4400" dirty="0"/>
              <a:t>The apocrypha was not recognized by Israel.</a:t>
            </a:r>
          </a:p>
          <a:p>
            <a:pPr marL="514350" indent="-514350" defTabSz="914400">
              <a:lnSpc>
                <a:spcPct val="100000"/>
              </a:lnSpc>
              <a:spcBef>
                <a:spcPts val="0"/>
              </a:spcBef>
              <a:buFontTx/>
              <a:buAutoNum type="arabicPeriod"/>
              <a:defRPr/>
            </a:pPr>
            <a:r>
              <a:rPr lang="en-US" sz="4400" dirty="0"/>
              <a:t>The apocrypha was not recognized by Christ. (Luke 24:44)</a:t>
            </a:r>
          </a:p>
          <a:p>
            <a:pPr marL="514350" indent="-514350" defTabSz="914400">
              <a:lnSpc>
                <a:spcPct val="100000"/>
              </a:lnSpc>
              <a:spcBef>
                <a:spcPts val="0"/>
              </a:spcBef>
              <a:buFontTx/>
              <a:buAutoNum type="arabicPeriod"/>
              <a:defRPr/>
            </a:pPr>
            <a:r>
              <a:rPr lang="en-US" sz="4400" dirty="0"/>
              <a:t>The apocrypha was not recognized by the first church.</a:t>
            </a:r>
          </a:p>
          <a:p>
            <a:pPr marL="514350" indent="-514350" defTabSz="914400">
              <a:lnSpc>
                <a:spcPct val="100000"/>
              </a:lnSpc>
              <a:spcBef>
                <a:spcPts val="0"/>
              </a:spcBef>
              <a:buFontTx/>
              <a:buAutoNum type="arabicPeriod"/>
              <a:defRPr/>
            </a:pPr>
            <a:r>
              <a:rPr lang="en-US" sz="4400" dirty="0"/>
              <a:t>The apocrypha teaches false doctrine.</a:t>
            </a:r>
          </a:p>
        </p:txBody>
      </p:sp>
    </p:spTree>
    <p:extLst>
      <p:ext uri="{BB962C8B-B14F-4D97-AF65-F5344CB8AC3E}">
        <p14:creationId xmlns:p14="http://schemas.microsoft.com/office/powerpoint/2010/main" val="181207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God’s Word</a:t>
            </a:r>
          </a:p>
        </p:txBody>
      </p:sp>
      <p:sp>
        <p:nvSpPr>
          <p:cNvPr id="3" name="Content Placeholder 2"/>
          <p:cNvSpPr>
            <a:spLocks noGrp="1"/>
          </p:cNvSpPr>
          <p:nvPr>
            <p:ph idx="1"/>
          </p:nvPr>
        </p:nvSpPr>
        <p:spPr>
          <a:xfrm>
            <a:off x="0" y="1504352"/>
            <a:ext cx="12192000" cy="5353651"/>
          </a:xfrm>
        </p:spPr>
        <p:txBody>
          <a:bodyPr>
            <a:noAutofit/>
          </a:bodyPr>
          <a:lstStyle/>
          <a:p>
            <a:pPr marL="0" indent="0" defTabSz="914400">
              <a:lnSpc>
                <a:spcPct val="100000"/>
              </a:lnSpc>
              <a:spcBef>
                <a:spcPts val="0"/>
              </a:spcBef>
              <a:buNone/>
              <a:defRPr/>
            </a:pPr>
            <a:r>
              <a:rPr lang="en-US" sz="4000" dirty="0"/>
              <a:t>Examples:</a:t>
            </a:r>
          </a:p>
          <a:p>
            <a:pPr marL="0" indent="0" defTabSz="914400">
              <a:lnSpc>
                <a:spcPct val="100000"/>
              </a:lnSpc>
              <a:spcBef>
                <a:spcPts val="0"/>
              </a:spcBef>
              <a:buNone/>
            </a:pPr>
            <a:r>
              <a:rPr lang="en-US" sz="4000" dirty="0"/>
              <a:t>All wickedness is </a:t>
            </a:r>
            <a:r>
              <a:rPr lang="en-US" sz="4000" b="1" dirty="0"/>
              <a:t>but little to the wickedness of a women: let the portion of a sinner fall upon her. Ecclesiasticus 25:19</a:t>
            </a:r>
          </a:p>
          <a:p>
            <a:pPr marL="0" indent="0" defTabSz="914400">
              <a:lnSpc>
                <a:spcPct val="100000"/>
              </a:lnSpc>
              <a:spcBef>
                <a:spcPts val="0"/>
              </a:spcBef>
              <a:buNone/>
            </a:pPr>
            <a:endParaRPr lang="en-US" sz="4000" b="1" dirty="0"/>
          </a:p>
          <a:p>
            <a:pPr marL="0" indent="0" defTabSz="914400">
              <a:lnSpc>
                <a:spcPct val="100000"/>
              </a:lnSpc>
              <a:spcBef>
                <a:spcPts val="0"/>
              </a:spcBef>
              <a:buNone/>
            </a:pPr>
            <a:r>
              <a:rPr lang="en-US" sz="4000" dirty="0"/>
              <a:t>Of a women came the beginning of sin and through her we all die. </a:t>
            </a:r>
            <a:r>
              <a:rPr lang="en-US" sz="4000" b="1" dirty="0"/>
              <a:t>Ecclesiasticus 25:24 </a:t>
            </a:r>
          </a:p>
          <a:p>
            <a:pPr marL="0" indent="0" defTabSz="914400">
              <a:lnSpc>
                <a:spcPct val="100000"/>
              </a:lnSpc>
              <a:spcBef>
                <a:spcPts val="0"/>
              </a:spcBef>
              <a:buNone/>
            </a:pPr>
            <a:endParaRPr lang="en-US" sz="4400" b="1" dirty="0"/>
          </a:p>
        </p:txBody>
      </p:sp>
    </p:spTree>
    <p:extLst>
      <p:ext uri="{BB962C8B-B14F-4D97-AF65-F5344CB8AC3E}">
        <p14:creationId xmlns:p14="http://schemas.microsoft.com/office/powerpoint/2010/main" val="2370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God’s Word</a:t>
            </a:r>
          </a:p>
        </p:txBody>
      </p:sp>
      <p:sp>
        <p:nvSpPr>
          <p:cNvPr id="3" name="Content Placeholder 2"/>
          <p:cNvSpPr>
            <a:spLocks noGrp="1"/>
          </p:cNvSpPr>
          <p:nvPr>
            <p:ph idx="1"/>
          </p:nvPr>
        </p:nvSpPr>
        <p:spPr>
          <a:xfrm>
            <a:off x="0" y="1209090"/>
            <a:ext cx="12192000" cy="5648910"/>
          </a:xfrm>
        </p:spPr>
        <p:txBody>
          <a:bodyPr>
            <a:noAutofit/>
          </a:bodyPr>
          <a:lstStyle/>
          <a:p>
            <a:pPr marL="0" indent="0" defTabSz="914400">
              <a:lnSpc>
                <a:spcPct val="100000"/>
              </a:lnSpc>
              <a:spcBef>
                <a:spcPts val="0"/>
              </a:spcBef>
              <a:buNone/>
              <a:defRPr/>
            </a:pPr>
            <a:r>
              <a:rPr lang="en-US" sz="3600" dirty="0"/>
              <a:t>Examples:</a:t>
            </a:r>
          </a:p>
          <a:p>
            <a:pPr marL="0" indent="0" defTabSz="914400">
              <a:lnSpc>
                <a:spcPct val="100000"/>
              </a:lnSpc>
              <a:spcBef>
                <a:spcPts val="0"/>
              </a:spcBef>
              <a:buNone/>
            </a:pPr>
            <a:r>
              <a:rPr lang="en-US" sz="3600" dirty="0"/>
              <a:t>And he made a gathering throughout the company, to the sum of two thousand </a:t>
            </a:r>
            <a:r>
              <a:rPr lang="en-US" sz="3600" dirty="0" err="1"/>
              <a:t>drames</a:t>
            </a:r>
            <a:r>
              <a:rPr lang="en-US" sz="3600" dirty="0"/>
              <a:t> of silver, he sent it to Jerusalem to offer a sin offering, doing the very well,  and honestly, in that he was mindful of the resurrection. (For if he had not supposed that they that were slain should have risen again, to had been superfluous and vain, </a:t>
            </a:r>
            <a:r>
              <a:rPr lang="en-US" sz="3600" b="1" dirty="0"/>
              <a:t>to pray for the dead</a:t>
            </a:r>
            <a:r>
              <a:rPr lang="en-US" sz="3600" dirty="0"/>
              <a:t>.)</a:t>
            </a:r>
            <a:r>
              <a:rPr lang="en-US" sz="3600" b="1" dirty="0"/>
              <a:t>  2 Maccabees 12:43-44</a:t>
            </a:r>
          </a:p>
          <a:p>
            <a:pPr marL="0" indent="0" defTabSz="914400">
              <a:lnSpc>
                <a:spcPct val="100000"/>
              </a:lnSpc>
              <a:spcBef>
                <a:spcPts val="0"/>
              </a:spcBef>
              <a:buNone/>
            </a:pPr>
            <a:endParaRPr lang="en-US" sz="3600" dirty="0"/>
          </a:p>
          <a:p>
            <a:pPr marL="0" indent="0" defTabSz="914400">
              <a:lnSpc>
                <a:spcPct val="100000"/>
              </a:lnSpc>
              <a:spcBef>
                <a:spcPts val="0"/>
              </a:spcBef>
              <a:buNone/>
            </a:pPr>
            <a:endParaRPr lang="en-US" sz="3600" b="1" dirty="0"/>
          </a:p>
        </p:txBody>
      </p:sp>
    </p:spTree>
    <p:extLst>
      <p:ext uri="{BB962C8B-B14F-4D97-AF65-F5344CB8AC3E}">
        <p14:creationId xmlns:p14="http://schemas.microsoft.com/office/powerpoint/2010/main" val="132774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God’s Word</a:t>
            </a:r>
          </a:p>
        </p:txBody>
      </p:sp>
      <p:sp>
        <p:nvSpPr>
          <p:cNvPr id="3" name="Content Placeholder 2"/>
          <p:cNvSpPr>
            <a:spLocks noGrp="1"/>
          </p:cNvSpPr>
          <p:nvPr>
            <p:ph idx="1"/>
          </p:nvPr>
        </p:nvSpPr>
        <p:spPr>
          <a:xfrm>
            <a:off x="0" y="1321145"/>
            <a:ext cx="12192000" cy="5353651"/>
          </a:xfrm>
        </p:spPr>
        <p:txBody>
          <a:bodyPr>
            <a:noAutofit/>
          </a:bodyPr>
          <a:lstStyle/>
          <a:p>
            <a:pPr marL="0" indent="0" defTabSz="914400">
              <a:lnSpc>
                <a:spcPct val="100000"/>
              </a:lnSpc>
              <a:spcBef>
                <a:spcPts val="0"/>
              </a:spcBef>
              <a:buNone/>
            </a:pPr>
            <a:r>
              <a:rPr lang="en-US" sz="4000" dirty="0"/>
              <a:t>But yet for this they are less to be blamed: for they peradventure err seeking God, desiring to find him. </a:t>
            </a:r>
            <a:r>
              <a:rPr lang="en-US" sz="4000" b="1" dirty="0"/>
              <a:t>The wisdom of Solomon 13:6</a:t>
            </a:r>
          </a:p>
          <a:p>
            <a:pPr marL="0" indent="0" defTabSz="914400">
              <a:lnSpc>
                <a:spcPct val="100000"/>
              </a:lnSpc>
              <a:spcBef>
                <a:spcPts val="0"/>
              </a:spcBef>
              <a:buNone/>
            </a:pPr>
            <a:endParaRPr lang="en-US" sz="4000" b="1" dirty="0"/>
          </a:p>
          <a:p>
            <a:pPr marL="0" indent="0" defTabSz="914400">
              <a:lnSpc>
                <a:spcPct val="100000"/>
              </a:lnSpc>
              <a:spcBef>
                <a:spcPts val="0"/>
              </a:spcBef>
              <a:buNone/>
            </a:pPr>
            <a:r>
              <a:rPr lang="en-US" sz="4000" dirty="0"/>
              <a:t>For thy sustenance declared thy sweetness unto thy children, and serving the appetite of the cater tempered itself (or changed itself) to every man’s likings. </a:t>
            </a:r>
            <a:r>
              <a:rPr lang="en-US" sz="4000" b="1" dirty="0"/>
              <a:t>The wisdom of Solomon 17:21  (See Numbers 11:5-6)</a:t>
            </a:r>
          </a:p>
          <a:p>
            <a:pPr marL="0" indent="0" defTabSz="914400">
              <a:lnSpc>
                <a:spcPct val="100000"/>
              </a:lnSpc>
              <a:spcBef>
                <a:spcPts val="0"/>
              </a:spcBef>
              <a:buNone/>
            </a:pPr>
            <a:endParaRPr lang="en-US" sz="4000" dirty="0"/>
          </a:p>
          <a:p>
            <a:pPr marL="0" indent="0" defTabSz="914400">
              <a:lnSpc>
                <a:spcPct val="100000"/>
              </a:lnSpc>
              <a:spcBef>
                <a:spcPts val="0"/>
              </a:spcBef>
              <a:buNone/>
            </a:pPr>
            <a:endParaRPr lang="en-US" sz="4000" b="1" dirty="0"/>
          </a:p>
        </p:txBody>
      </p:sp>
    </p:spTree>
    <p:extLst>
      <p:ext uri="{BB962C8B-B14F-4D97-AF65-F5344CB8AC3E}">
        <p14:creationId xmlns:p14="http://schemas.microsoft.com/office/powerpoint/2010/main" val="1941074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1" dirty="0">
                <a:ln w="0"/>
                <a:effectLst>
                  <a:outerShdw blurRad="38100" dist="19050" dir="2700000" algn="tl" rotWithShape="0">
                    <a:schemeClr val="dk1">
                      <a:alpha val="40000"/>
                    </a:schemeClr>
                  </a:outerShdw>
                </a:effectLst>
              </a:rPr>
              <a:t>God’s Word</a:t>
            </a:r>
          </a:p>
        </p:txBody>
      </p:sp>
      <p:sp>
        <p:nvSpPr>
          <p:cNvPr id="3" name="Content Placeholder 2"/>
          <p:cNvSpPr>
            <a:spLocks noGrp="1"/>
          </p:cNvSpPr>
          <p:nvPr>
            <p:ph idx="1"/>
          </p:nvPr>
        </p:nvSpPr>
        <p:spPr>
          <a:xfrm>
            <a:off x="0" y="1504352"/>
            <a:ext cx="12192000" cy="5353651"/>
          </a:xfrm>
        </p:spPr>
        <p:txBody>
          <a:bodyPr>
            <a:noAutofit/>
          </a:bodyPr>
          <a:lstStyle/>
          <a:p>
            <a:pPr marL="0" indent="0" defTabSz="914400">
              <a:lnSpc>
                <a:spcPct val="100000"/>
              </a:lnSpc>
              <a:spcBef>
                <a:spcPts val="0"/>
              </a:spcBef>
              <a:buNone/>
            </a:pPr>
            <a:r>
              <a:rPr lang="en-US" sz="4000" dirty="0"/>
              <a:t>Water will quench a flaming fire and alms </a:t>
            </a:r>
            <a:r>
              <a:rPr lang="en-US" sz="4000" dirty="0" err="1"/>
              <a:t>maketh</a:t>
            </a:r>
            <a:r>
              <a:rPr lang="en-US" sz="4000" dirty="0"/>
              <a:t> an atonement for sin. </a:t>
            </a:r>
            <a:r>
              <a:rPr lang="en-US" sz="4000" b="1" dirty="0"/>
              <a:t>Ecclesiasticus 3:30</a:t>
            </a:r>
          </a:p>
          <a:p>
            <a:pPr marL="0" indent="0" defTabSz="914400">
              <a:lnSpc>
                <a:spcPct val="100000"/>
              </a:lnSpc>
              <a:spcBef>
                <a:spcPts val="0"/>
              </a:spcBef>
              <a:buNone/>
            </a:pPr>
            <a:endParaRPr lang="en-US" sz="4000" b="1" dirty="0"/>
          </a:p>
          <a:p>
            <a:pPr marL="0" indent="0" defTabSz="914400">
              <a:lnSpc>
                <a:spcPct val="100000"/>
              </a:lnSpc>
              <a:spcBef>
                <a:spcPts val="0"/>
              </a:spcBef>
              <a:buNone/>
            </a:pPr>
            <a:r>
              <a:rPr lang="en-US" sz="4000" dirty="0"/>
              <a:t>Was it in the first edition of the 1611?</a:t>
            </a:r>
          </a:p>
          <a:p>
            <a:pPr marL="0" indent="0" defTabSz="914400">
              <a:lnSpc>
                <a:spcPct val="100000"/>
              </a:lnSpc>
              <a:spcBef>
                <a:spcPts val="0"/>
              </a:spcBef>
              <a:buNone/>
            </a:pPr>
            <a:r>
              <a:rPr lang="en-US" sz="4000" b="1" dirty="0"/>
              <a:t>Yes. It was placed there for it’s historical value. These non-canonical books help us to understand the Jewish mindset during the 400 silent years between testaments.</a:t>
            </a:r>
          </a:p>
          <a:p>
            <a:pPr marL="0" indent="0" defTabSz="914400">
              <a:lnSpc>
                <a:spcPct val="100000"/>
              </a:lnSpc>
              <a:spcBef>
                <a:spcPts val="0"/>
              </a:spcBef>
              <a:buNone/>
            </a:pPr>
            <a:endParaRPr lang="en-US" sz="4000" dirty="0"/>
          </a:p>
          <a:p>
            <a:pPr marL="0" indent="0" defTabSz="914400">
              <a:lnSpc>
                <a:spcPct val="100000"/>
              </a:lnSpc>
              <a:spcBef>
                <a:spcPts val="0"/>
              </a:spcBef>
              <a:buNone/>
            </a:pPr>
            <a:endParaRPr lang="en-US" sz="4000" b="1" dirty="0"/>
          </a:p>
        </p:txBody>
      </p:sp>
    </p:spTree>
    <p:extLst>
      <p:ext uri="{BB962C8B-B14F-4D97-AF65-F5344CB8AC3E}">
        <p14:creationId xmlns:p14="http://schemas.microsoft.com/office/powerpoint/2010/main" val="1907436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12192000" cy="1325563"/>
          </a:xfrm>
        </p:spPr>
        <p:txBody>
          <a:bodyPr>
            <a:normAutofit/>
          </a:bodyPr>
          <a:lstStyle/>
          <a:p>
            <a:pPr algn="ctr"/>
            <a:r>
              <a:rPr lang="en-US" sz="6000" b="1" dirty="0">
                <a:ln w="0"/>
                <a:effectLst>
                  <a:outerShdw blurRad="38100" dist="19050" dir="2700000" algn="tl" rotWithShape="0">
                    <a:schemeClr val="dk1">
                      <a:alpha val="40000"/>
                    </a:schemeClr>
                  </a:outerShdw>
                </a:effectLst>
              </a:rPr>
              <a:t>World Empires </a:t>
            </a:r>
            <a:r>
              <a:rPr lang="mr-IN" sz="6000" b="1" dirty="0">
                <a:ln w="0"/>
                <a:effectLst>
                  <a:outerShdw blurRad="38100" dist="19050" dir="2700000" algn="tl" rotWithShape="0">
                    <a:schemeClr val="dk1">
                      <a:alpha val="40000"/>
                    </a:schemeClr>
                  </a:outerShdw>
                </a:effectLst>
              </a:rPr>
              <a:t>–</a:t>
            </a:r>
            <a:r>
              <a:rPr lang="en-US" sz="6000" b="1" dirty="0">
                <a:ln w="0"/>
                <a:effectLst>
                  <a:outerShdw blurRad="38100" dist="19050" dir="2700000" algn="tl" rotWithShape="0">
                    <a:schemeClr val="dk1">
                      <a:alpha val="40000"/>
                    </a:schemeClr>
                  </a:outerShdw>
                </a:effectLst>
              </a:rPr>
              <a:t> Babylon</a:t>
            </a:r>
          </a:p>
        </p:txBody>
      </p:sp>
      <p:sp>
        <p:nvSpPr>
          <p:cNvPr id="3" name="Content Placeholder 2"/>
          <p:cNvSpPr>
            <a:spLocks noGrp="1"/>
          </p:cNvSpPr>
          <p:nvPr>
            <p:ph idx="1"/>
          </p:nvPr>
        </p:nvSpPr>
        <p:spPr>
          <a:xfrm>
            <a:off x="0" y="1325566"/>
            <a:ext cx="12192000" cy="5532434"/>
          </a:xfrm>
        </p:spPr>
        <p:txBody>
          <a:bodyPr>
            <a:normAutofit/>
          </a:bodyPr>
          <a:lstStyle/>
          <a:p>
            <a:pPr marL="0" indent="0" defTabSz="914400">
              <a:lnSpc>
                <a:spcPct val="100000"/>
              </a:lnSpc>
              <a:spcBef>
                <a:spcPts val="0"/>
              </a:spcBef>
              <a:buNone/>
              <a:defRPr/>
            </a:pPr>
            <a:r>
              <a:rPr lang="en-US" sz="6000" dirty="0"/>
              <a:t>Four Major Kings</a:t>
            </a:r>
          </a:p>
          <a:p>
            <a:pPr marL="0" indent="0" defTabSz="914400">
              <a:lnSpc>
                <a:spcPct val="100000"/>
              </a:lnSpc>
              <a:spcBef>
                <a:spcPts val="0"/>
              </a:spcBef>
              <a:buNone/>
              <a:defRPr/>
            </a:pPr>
            <a:r>
              <a:rPr lang="en-US" sz="4800" dirty="0"/>
              <a:t>What about the “gap” in between Nebuchadnezzar and </a:t>
            </a:r>
            <a:r>
              <a:rPr lang="en-US" sz="4800" dirty="0" err="1"/>
              <a:t>Nabonidus</a:t>
            </a:r>
            <a:r>
              <a:rPr lang="en-US" sz="4800" dirty="0"/>
              <a:t>?</a:t>
            </a:r>
          </a:p>
          <a:p>
            <a:pPr marL="742950" indent="-742950" defTabSz="914400">
              <a:lnSpc>
                <a:spcPct val="100000"/>
              </a:lnSpc>
              <a:spcBef>
                <a:spcPts val="0"/>
              </a:spcBef>
              <a:buFontTx/>
              <a:buAutoNum type="arabicPeriod"/>
              <a:defRPr/>
            </a:pPr>
            <a:r>
              <a:rPr lang="en-US" sz="4800" dirty="0"/>
              <a:t>Evil-</a:t>
            </a:r>
            <a:r>
              <a:rPr lang="en-US" sz="4800" dirty="0" err="1"/>
              <a:t>Marodach</a:t>
            </a:r>
            <a:r>
              <a:rPr lang="en-US" sz="4800" dirty="0"/>
              <a:t> reigns for one year (</a:t>
            </a:r>
            <a:r>
              <a:rPr lang="en-US" sz="4800" dirty="0" err="1"/>
              <a:t>Jer</a:t>
            </a:r>
            <a:r>
              <a:rPr lang="en-US" sz="4800" dirty="0"/>
              <a:t> 52:31)</a:t>
            </a:r>
          </a:p>
          <a:p>
            <a:pPr marL="742950" indent="-742950" defTabSz="914400">
              <a:lnSpc>
                <a:spcPct val="100000"/>
              </a:lnSpc>
              <a:spcBef>
                <a:spcPts val="0"/>
              </a:spcBef>
              <a:buFontTx/>
              <a:buAutoNum type="arabicPeriod"/>
              <a:defRPr/>
            </a:pPr>
            <a:r>
              <a:rPr lang="en-US" sz="4800" dirty="0" err="1"/>
              <a:t>Neriglissar</a:t>
            </a:r>
            <a:r>
              <a:rPr lang="en-US" sz="4800" dirty="0"/>
              <a:t> reins for three years.</a:t>
            </a:r>
          </a:p>
          <a:p>
            <a:pPr marL="742950" indent="-742950" defTabSz="914400">
              <a:lnSpc>
                <a:spcPct val="100000"/>
              </a:lnSpc>
              <a:spcBef>
                <a:spcPts val="0"/>
              </a:spcBef>
              <a:buFontTx/>
              <a:buAutoNum type="arabicPeriod"/>
              <a:defRPr/>
            </a:pPr>
            <a:r>
              <a:rPr lang="en-US" sz="4800" dirty="0" err="1"/>
              <a:t>Labosoarchad</a:t>
            </a:r>
            <a:r>
              <a:rPr lang="en-US" sz="4800" dirty="0"/>
              <a:t> reigns about a </a:t>
            </a:r>
            <a:r>
              <a:rPr lang="en-US" sz="4800" dirty="0" smtClean="0"/>
              <a:t>year.</a:t>
            </a:r>
            <a:endParaRPr lang="en-US" sz="4800" dirty="0"/>
          </a:p>
        </p:txBody>
      </p:sp>
    </p:spTree>
    <p:extLst>
      <p:ext uri="{BB962C8B-B14F-4D97-AF65-F5344CB8AC3E}">
        <p14:creationId xmlns:p14="http://schemas.microsoft.com/office/powerpoint/2010/main" val="308671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0" y="21265"/>
            <a:ext cx="8820150" cy="1325563"/>
          </a:xfrm>
        </p:spPr>
        <p:txBody>
          <a:bodyPr>
            <a:noAutofit/>
          </a:bodyPr>
          <a:lstStyle/>
          <a:p>
            <a:r>
              <a:rPr lang="en-US" sz="6600" b="1" dirty="0">
                <a:ln w="0"/>
                <a:effectLst>
                  <a:outerShdw blurRad="38100" dist="19050" dir="2700000" algn="tl" rotWithShape="0">
                    <a:schemeClr val="dk1">
                      <a:alpha val="40000"/>
                    </a:schemeClr>
                  </a:outerShdw>
                </a:effectLst>
              </a:rPr>
              <a:t>World Empires </a:t>
            </a:r>
            <a:r>
              <a:rPr lang="mr-IN" sz="6600" b="1" dirty="0">
                <a:ln w="0"/>
                <a:effectLst>
                  <a:outerShdw blurRad="38100" dist="19050" dir="2700000" algn="tl" rotWithShape="0">
                    <a:schemeClr val="dk1">
                      <a:alpha val="40000"/>
                    </a:schemeClr>
                  </a:outerShdw>
                </a:effectLst>
              </a:rPr>
              <a:t>–</a:t>
            </a:r>
            <a:r>
              <a:rPr lang="en-US" sz="6600" b="1" dirty="0">
                <a:ln w="0"/>
                <a:effectLst>
                  <a:outerShdw blurRad="38100" dist="19050" dir="2700000" algn="tl" rotWithShape="0">
                    <a:schemeClr val="dk1">
                      <a:alpha val="40000"/>
                    </a:schemeClr>
                  </a:outerShdw>
                </a:effectLst>
              </a:rPr>
              <a:t> Babylon</a:t>
            </a:r>
          </a:p>
        </p:txBody>
      </p:sp>
      <p:sp>
        <p:nvSpPr>
          <p:cNvPr id="3" name="Content Placeholder 2"/>
          <p:cNvSpPr>
            <a:spLocks noGrp="1"/>
          </p:cNvSpPr>
          <p:nvPr>
            <p:ph idx="1"/>
          </p:nvPr>
        </p:nvSpPr>
        <p:spPr>
          <a:xfrm>
            <a:off x="0" y="1346828"/>
            <a:ext cx="12192000" cy="5511172"/>
          </a:xfrm>
        </p:spPr>
        <p:txBody>
          <a:bodyPr>
            <a:normAutofit/>
          </a:bodyPr>
          <a:lstStyle/>
          <a:p>
            <a:pPr marL="0" indent="0" defTabSz="914400">
              <a:lnSpc>
                <a:spcPct val="100000"/>
              </a:lnSpc>
              <a:spcBef>
                <a:spcPts val="0"/>
              </a:spcBef>
              <a:buNone/>
              <a:defRPr/>
            </a:pPr>
            <a:r>
              <a:rPr lang="en-US" sz="6600" dirty="0"/>
              <a:t>Three Jewish Deportations</a:t>
            </a:r>
          </a:p>
          <a:p>
            <a:pPr marL="742950" indent="-742950" defTabSz="914400">
              <a:lnSpc>
                <a:spcPct val="100000"/>
              </a:lnSpc>
              <a:spcBef>
                <a:spcPts val="0"/>
              </a:spcBef>
              <a:buFontTx/>
              <a:buAutoNum type="arabicPeriod"/>
              <a:defRPr/>
            </a:pPr>
            <a:r>
              <a:rPr lang="en-US" sz="5400" dirty="0"/>
              <a:t>605 BC </a:t>
            </a:r>
            <a:r>
              <a:rPr lang="mr-IN" sz="5400" dirty="0"/>
              <a:t>–</a:t>
            </a:r>
            <a:r>
              <a:rPr lang="en-US" sz="5400" dirty="0"/>
              <a:t> Daniel taken to Babylon</a:t>
            </a:r>
          </a:p>
          <a:p>
            <a:pPr marL="742950" indent="-742950" defTabSz="914400">
              <a:lnSpc>
                <a:spcPct val="100000"/>
              </a:lnSpc>
              <a:spcBef>
                <a:spcPts val="0"/>
              </a:spcBef>
              <a:buFontTx/>
              <a:buAutoNum type="arabicPeriod"/>
              <a:defRPr/>
            </a:pPr>
            <a:r>
              <a:rPr lang="en-US" sz="5400" dirty="0"/>
              <a:t>597 BC </a:t>
            </a:r>
            <a:r>
              <a:rPr lang="mr-IN" sz="5400" dirty="0"/>
              <a:t>–</a:t>
            </a:r>
            <a:r>
              <a:rPr lang="en-US" sz="5400" dirty="0"/>
              <a:t> Ezekiel taken to Babylon</a:t>
            </a:r>
          </a:p>
          <a:p>
            <a:pPr marL="742950" indent="-742950" defTabSz="914400">
              <a:lnSpc>
                <a:spcPct val="100000"/>
              </a:lnSpc>
              <a:spcBef>
                <a:spcPts val="0"/>
              </a:spcBef>
              <a:buFontTx/>
              <a:buAutoNum type="arabicPeriod"/>
              <a:defRPr/>
            </a:pPr>
            <a:r>
              <a:rPr lang="en-US" sz="5400" dirty="0"/>
              <a:t>586 BC </a:t>
            </a:r>
            <a:r>
              <a:rPr lang="mr-IN" sz="5400" dirty="0"/>
              <a:t>–</a:t>
            </a:r>
            <a:r>
              <a:rPr lang="en-US" sz="5400" dirty="0"/>
              <a:t> Jerusalem sacked, Temple destroyed, Remainder of Judah taken captive</a:t>
            </a:r>
          </a:p>
        </p:txBody>
      </p:sp>
    </p:spTree>
    <p:extLst>
      <p:ext uri="{BB962C8B-B14F-4D97-AF65-F5344CB8AC3E}">
        <p14:creationId xmlns:p14="http://schemas.microsoft.com/office/powerpoint/2010/main" val="359052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
            <a:ext cx="7886700" cy="1325563"/>
          </a:xfrm>
        </p:spPr>
        <p:txBody>
          <a:bodyPr>
            <a:normAutofit/>
          </a:bodyPr>
          <a:lstStyle/>
          <a:p>
            <a:r>
              <a:rPr lang="en-US" sz="6000" b="1" dirty="0">
                <a:ln w="0"/>
                <a:effectLst>
                  <a:outerShdw blurRad="38100" dist="19050" dir="2700000" algn="tl" rotWithShape="0">
                    <a:schemeClr val="dk1">
                      <a:alpha val="40000"/>
                    </a:schemeClr>
                  </a:outerShdw>
                </a:effectLst>
              </a:rPr>
              <a:t>World Empires </a:t>
            </a:r>
            <a:r>
              <a:rPr lang="mr-IN" sz="6000" b="1" dirty="0">
                <a:ln w="0"/>
                <a:effectLst>
                  <a:outerShdw blurRad="38100" dist="19050" dir="2700000" algn="tl" rotWithShape="0">
                    <a:schemeClr val="dk1">
                      <a:alpha val="40000"/>
                    </a:schemeClr>
                  </a:outerShdw>
                </a:effectLst>
              </a:rPr>
              <a:t>–</a:t>
            </a:r>
            <a:r>
              <a:rPr lang="en-US" sz="6000" b="1" dirty="0">
                <a:ln w="0"/>
                <a:effectLst>
                  <a:outerShdw blurRad="38100" dist="19050" dir="2700000" algn="tl" rotWithShape="0">
                    <a:schemeClr val="dk1">
                      <a:alpha val="40000"/>
                    </a:schemeClr>
                  </a:outerShdw>
                </a:effectLst>
              </a:rPr>
              <a:t> Babylon</a:t>
            </a:r>
          </a:p>
        </p:txBody>
      </p:sp>
      <p:sp>
        <p:nvSpPr>
          <p:cNvPr id="3" name="Content Placeholder 2"/>
          <p:cNvSpPr>
            <a:spLocks noGrp="1"/>
          </p:cNvSpPr>
          <p:nvPr>
            <p:ph idx="1"/>
          </p:nvPr>
        </p:nvSpPr>
        <p:spPr>
          <a:xfrm>
            <a:off x="0" y="1325566"/>
            <a:ext cx="12192000" cy="5532434"/>
          </a:xfrm>
        </p:spPr>
        <p:txBody>
          <a:bodyPr>
            <a:normAutofit/>
          </a:bodyPr>
          <a:lstStyle/>
          <a:p>
            <a:pPr marL="0" indent="0" defTabSz="914400">
              <a:lnSpc>
                <a:spcPct val="100000"/>
              </a:lnSpc>
              <a:spcBef>
                <a:spcPts val="0"/>
              </a:spcBef>
              <a:buNone/>
              <a:defRPr/>
            </a:pPr>
            <a:r>
              <a:rPr lang="en-US" sz="6000" dirty="0"/>
              <a:t>Results of the Captivity</a:t>
            </a:r>
          </a:p>
          <a:p>
            <a:pPr marL="742950" indent="-742950" defTabSz="914400">
              <a:lnSpc>
                <a:spcPct val="100000"/>
              </a:lnSpc>
              <a:spcBef>
                <a:spcPts val="0"/>
              </a:spcBef>
              <a:buFontTx/>
              <a:buAutoNum type="arabicPeriod"/>
              <a:defRPr/>
            </a:pPr>
            <a:r>
              <a:rPr lang="en-US" sz="4800" dirty="0"/>
              <a:t>Elimination of Idolatry</a:t>
            </a:r>
          </a:p>
          <a:p>
            <a:pPr marL="742950" indent="-742950" defTabSz="914400">
              <a:lnSpc>
                <a:spcPct val="100000"/>
              </a:lnSpc>
              <a:spcBef>
                <a:spcPts val="0"/>
              </a:spcBef>
              <a:buFontTx/>
              <a:buAutoNum type="arabicPeriod"/>
              <a:defRPr/>
            </a:pPr>
            <a:r>
              <a:rPr lang="en-US" sz="4800" dirty="0"/>
              <a:t>Rise of Synagogues</a:t>
            </a:r>
          </a:p>
          <a:p>
            <a:pPr marL="742950" indent="-742950" defTabSz="914400">
              <a:lnSpc>
                <a:spcPct val="100000"/>
              </a:lnSpc>
              <a:spcBef>
                <a:spcPts val="0"/>
              </a:spcBef>
              <a:buFontTx/>
              <a:buAutoNum type="arabicPeriod"/>
              <a:defRPr/>
            </a:pPr>
            <a:r>
              <a:rPr lang="en-US" sz="4800" dirty="0"/>
              <a:t>Rise of Scribes</a:t>
            </a:r>
          </a:p>
          <a:p>
            <a:pPr marL="742950" indent="-742950" defTabSz="914400">
              <a:lnSpc>
                <a:spcPct val="100000"/>
              </a:lnSpc>
              <a:spcBef>
                <a:spcPts val="0"/>
              </a:spcBef>
              <a:buFontTx/>
              <a:buAutoNum type="arabicPeriod"/>
              <a:defRPr/>
            </a:pPr>
            <a:r>
              <a:rPr lang="en-US" sz="4800" dirty="0"/>
              <a:t>Diaspora (Dispersion)</a:t>
            </a:r>
          </a:p>
          <a:p>
            <a:pPr marL="742950" indent="-742950" defTabSz="914400">
              <a:lnSpc>
                <a:spcPct val="100000"/>
              </a:lnSpc>
              <a:spcBef>
                <a:spcPts val="0"/>
              </a:spcBef>
              <a:buFontTx/>
              <a:buAutoNum type="arabicPeriod"/>
              <a:defRPr/>
            </a:pPr>
            <a:r>
              <a:rPr lang="en-US" sz="4800" dirty="0"/>
              <a:t>The Jews defined the OT during this time. 3 major divisions.</a:t>
            </a:r>
          </a:p>
        </p:txBody>
      </p:sp>
    </p:spTree>
    <p:extLst>
      <p:ext uri="{BB962C8B-B14F-4D97-AF65-F5344CB8AC3E}">
        <p14:creationId xmlns:p14="http://schemas.microsoft.com/office/powerpoint/2010/main" val="1244821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847" y="3"/>
            <a:ext cx="10845209" cy="1325563"/>
          </a:xfrm>
        </p:spPr>
        <p:txBody>
          <a:bodyPr>
            <a:no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Medes &amp; Persians</a:t>
            </a:r>
          </a:p>
        </p:txBody>
      </p:sp>
      <p:sp>
        <p:nvSpPr>
          <p:cNvPr id="3" name="Content Placeholder 2"/>
          <p:cNvSpPr>
            <a:spLocks noGrp="1"/>
          </p:cNvSpPr>
          <p:nvPr>
            <p:ph idx="1"/>
          </p:nvPr>
        </p:nvSpPr>
        <p:spPr>
          <a:xfrm>
            <a:off x="0" y="1325566"/>
            <a:ext cx="12192000" cy="5532434"/>
          </a:xfrm>
        </p:spPr>
        <p:txBody>
          <a:bodyPr>
            <a:normAutofit/>
          </a:bodyPr>
          <a:lstStyle/>
          <a:p>
            <a:pPr marL="0" indent="0" defTabSz="914400">
              <a:lnSpc>
                <a:spcPct val="100000"/>
              </a:lnSpc>
              <a:spcBef>
                <a:spcPts val="0"/>
              </a:spcBef>
              <a:buNone/>
              <a:defRPr/>
            </a:pPr>
            <a:r>
              <a:rPr lang="en-US" sz="6600" dirty="0"/>
              <a:t>Five Major Kings</a:t>
            </a:r>
          </a:p>
          <a:p>
            <a:pPr marL="742950" indent="-742950" defTabSz="914400">
              <a:lnSpc>
                <a:spcPct val="100000"/>
              </a:lnSpc>
              <a:spcBef>
                <a:spcPts val="0"/>
              </a:spcBef>
              <a:buFontTx/>
              <a:buAutoNum type="arabicPeriod"/>
              <a:defRPr/>
            </a:pPr>
            <a:r>
              <a:rPr lang="en-US" sz="5400" dirty="0"/>
              <a:t>Cyrus the Great (II) 555 </a:t>
            </a:r>
            <a:r>
              <a:rPr lang="mr-IN" sz="5400" dirty="0"/>
              <a:t>–</a:t>
            </a:r>
            <a:r>
              <a:rPr lang="en-US" sz="5400" dirty="0"/>
              <a:t> 529 BC</a:t>
            </a:r>
          </a:p>
          <a:p>
            <a:pPr marL="1200150" lvl="1" indent="-742950">
              <a:lnSpc>
                <a:spcPct val="100000"/>
              </a:lnSpc>
              <a:spcBef>
                <a:spcPts val="0"/>
              </a:spcBef>
              <a:buFont typeface="+mj-lt"/>
              <a:buAutoNum type="alphaUcPeriod"/>
            </a:pPr>
            <a:r>
              <a:rPr lang="en-US" sz="4800" dirty="0"/>
              <a:t>One of four major world powers</a:t>
            </a:r>
          </a:p>
          <a:p>
            <a:pPr marL="1200150" lvl="1" indent="-742950">
              <a:lnSpc>
                <a:spcPct val="100000"/>
              </a:lnSpc>
              <a:spcBef>
                <a:spcPts val="0"/>
              </a:spcBef>
              <a:buFont typeface="+mj-lt"/>
              <a:buAutoNum type="alphaUcPeriod"/>
            </a:pPr>
            <a:r>
              <a:rPr lang="en-US" sz="4800" dirty="0"/>
              <a:t>Lydia, Babylon, and Egypt are the others</a:t>
            </a:r>
          </a:p>
          <a:p>
            <a:pPr marL="1200150" lvl="1" indent="-742950">
              <a:lnSpc>
                <a:spcPct val="100000"/>
              </a:lnSpc>
              <a:spcBef>
                <a:spcPts val="0"/>
              </a:spcBef>
              <a:buFont typeface="+mj-lt"/>
              <a:buAutoNum type="alphaUcPeriod"/>
            </a:pPr>
            <a:r>
              <a:rPr lang="en-US" sz="4800" dirty="0"/>
              <a:t>One of his generals killed Belshazzar</a:t>
            </a:r>
          </a:p>
        </p:txBody>
      </p:sp>
    </p:spTree>
    <p:extLst>
      <p:ext uri="{BB962C8B-B14F-4D97-AF65-F5344CB8AC3E}">
        <p14:creationId xmlns:p14="http://schemas.microsoft.com/office/powerpoint/2010/main" val="1392479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581" y="49656"/>
            <a:ext cx="11022419" cy="1325563"/>
          </a:xfrm>
        </p:spPr>
        <p:txBody>
          <a:bodyPr>
            <a:norm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Medes &amp; Persians</a:t>
            </a:r>
          </a:p>
        </p:txBody>
      </p:sp>
      <p:sp>
        <p:nvSpPr>
          <p:cNvPr id="3" name="Content Placeholder 2"/>
          <p:cNvSpPr>
            <a:spLocks noGrp="1"/>
          </p:cNvSpPr>
          <p:nvPr>
            <p:ph idx="1"/>
          </p:nvPr>
        </p:nvSpPr>
        <p:spPr>
          <a:xfrm>
            <a:off x="0" y="1375219"/>
            <a:ext cx="12192000" cy="5167310"/>
          </a:xfrm>
        </p:spPr>
        <p:txBody>
          <a:bodyPr>
            <a:normAutofit/>
          </a:bodyPr>
          <a:lstStyle/>
          <a:p>
            <a:pPr marL="0" indent="0" defTabSz="914400">
              <a:lnSpc>
                <a:spcPct val="100000"/>
              </a:lnSpc>
              <a:spcBef>
                <a:spcPts val="0"/>
              </a:spcBef>
              <a:buNone/>
              <a:defRPr/>
            </a:pPr>
            <a:r>
              <a:rPr lang="en-US" sz="7200" dirty="0"/>
              <a:t>Five Major Kings</a:t>
            </a:r>
          </a:p>
          <a:p>
            <a:pPr marL="742950" indent="-742950" defTabSz="914400">
              <a:lnSpc>
                <a:spcPct val="100000"/>
              </a:lnSpc>
              <a:spcBef>
                <a:spcPts val="0"/>
              </a:spcBef>
              <a:buFont typeface="+mj-lt"/>
              <a:buAutoNum type="arabicPeriod" startAt="2"/>
              <a:defRPr/>
            </a:pPr>
            <a:r>
              <a:rPr lang="en-US" sz="6000" dirty="0"/>
              <a:t>Cambyses</a:t>
            </a:r>
          </a:p>
          <a:p>
            <a:pPr marL="1200150" lvl="1" indent="-742950">
              <a:lnSpc>
                <a:spcPct val="100000"/>
              </a:lnSpc>
              <a:spcBef>
                <a:spcPts val="0"/>
              </a:spcBef>
              <a:buFont typeface="+mj-lt"/>
              <a:buAutoNum type="alphaUcPeriod"/>
            </a:pPr>
            <a:r>
              <a:rPr lang="en-US" sz="5400" dirty="0"/>
              <a:t>Son of Cyrus</a:t>
            </a:r>
          </a:p>
          <a:p>
            <a:pPr marL="1200150" lvl="1" indent="-742950">
              <a:lnSpc>
                <a:spcPct val="100000"/>
              </a:lnSpc>
              <a:spcBef>
                <a:spcPts val="0"/>
              </a:spcBef>
              <a:buFont typeface="+mj-lt"/>
              <a:buAutoNum type="alphaUcPeriod"/>
            </a:pPr>
            <a:r>
              <a:rPr lang="en-US" sz="5400" dirty="0"/>
              <a:t>Conqueror of Egypt</a:t>
            </a:r>
          </a:p>
          <a:p>
            <a:pPr marL="1200150" lvl="1" indent="-742950">
              <a:lnSpc>
                <a:spcPct val="100000"/>
              </a:lnSpc>
              <a:spcBef>
                <a:spcPts val="0"/>
              </a:spcBef>
              <a:buFont typeface="+mj-lt"/>
              <a:buAutoNum type="alphaUcPeriod"/>
            </a:pPr>
            <a:r>
              <a:rPr lang="en-US" sz="5400" dirty="0"/>
              <a:t>At his death, THE world power</a:t>
            </a:r>
          </a:p>
        </p:txBody>
      </p:sp>
    </p:spTree>
    <p:extLst>
      <p:ext uri="{BB962C8B-B14F-4D97-AF65-F5344CB8AC3E}">
        <p14:creationId xmlns:p14="http://schemas.microsoft.com/office/powerpoint/2010/main" val="1648581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325" y="42532"/>
            <a:ext cx="10039350" cy="1325563"/>
          </a:xfrm>
        </p:spPr>
        <p:txBody>
          <a:bodyPr vert="horz" lIns="91440" tIns="45720" rIns="91440" bIns="45720" rtlCol="0" anchor="ctr">
            <a:noAutofit/>
          </a:bodyPr>
          <a:lstStyle/>
          <a:p>
            <a:r>
              <a:rPr lang="en-US" sz="5400" b="1" dirty="0">
                <a:ln w="0"/>
                <a:effectLst>
                  <a:outerShdw blurRad="38100" dist="19050" dir="2700000" algn="tl" rotWithShape="0">
                    <a:schemeClr val="dk1">
                      <a:alpha val="40000"/>
                    </a:schemeClr>
                  </a:outerShdw>
                </a:effectLst>
              </a:rPr>
              <a:t>World Empires </a:t>
            </a:r>
            <a:r>
              <a:rPr lang="mr-IN" sz="5400" b="1" dirty="0">
                <a:ln w="0"/>
                <a:effectLst>
                  <a:outerShdw blurRad="38100" dist="19050" dir="2700000" algn="tl" rotWithShape="0">
                    <a:schemeClr val="dk1">
                      <a:alpha val="40000"/>
                    </a:schemeClr>
                  </a:outerShdw>
                </a:effectLst>
              </a:rPr>
              <a:t>–</a:t>
            </a:r>
            <a:r>
              <a:rPr lang="en-US" sz="5400" b="1" dirty="0">
                <a:ln w="0"/>
                <a:effectLst>
                  <a:outerShdw blurRad="38100" dist="19050" dir="2700000" algn="tl" rotWithShape="0">
                    <a:schemeClr val="dk1">
                      <a:alpha val="40000"/>
                    </a:schemeClr>
                  </a:outerShdw>
                </a:effectLst>
              </a:rPr>
              <a:t> Medes &amp; Persians</a:t>
            </a:r>
          </a:p>
        </p:txBody>
      </p:sp>
      <p:sp>
        <p:nvSpPr>
          <p:cNvPr id="3" name="Content Placeholder 2"/>
          <p:cNvSpPr>
            <a:spLocks noGrp="1"/>
          </p:cNvSpPr>
          <p:nvPr>
            <p:ph idx="1"/>
          </p:nvPr>
        </p:nvSpPr>
        <p:spPr>
          <a:xfrm>
            <a:off x="0" y="1325565"/>
            <a:ext cx="12192000" cy="5532437"/>
          </a:xfrm>
        </p:spPr>
        <p:txBody>
          <a:bodyPr>
            <a:noAutofit/>
          </a:bodyPr>
          <a:lstStyle/>
          <a:p>
            <a:pPr marL="0" indent="0" defTabSz="914400">
              <a:lnSpc>
                <a:spcPct val="100000"/>
              </a:lnSpc>
              <a:spcBef>
                <a:spcPts val="0"/>
              </a:spcBef>
              <a:buNone/>
              <a:defRPr/>
            </a:pPr>
            <a:r>
              <a:rPr lang="en-US" sz="6000" dirty="0"/>
              <a:t>Five Major Kings</a:t>
            </a:r>
          </a:p>
          <a:p>
            <a:pPr marL="742950" indent="-742950" defTabSz="914400">
              <a:lnSpc>
                <a:spcPct val="100000"/>
              </a:lnSpc>
              <a:spcBef>
                <a:spcPts val="0"/>
              </a:spcBef>
              <a:buFont typeface="+mj-lt"/>
              <a:buAutoNum type="arabicPeriod" startAt="3"/>
              <a:defRPr/>
            </a:pPr>
            <a:r>
              <a:rPr lang="en-US" sz="4800" dirty="0"/>
              <a:t>Darius the Great (I) 522- 486 BC</a:t>
            </a:r>
          </a:p>
          <a:p>
            <a:pPr marL="1200150" lvl="1" indent="-742950">
              <a:lnSpc>
                <a:spcPct val="100000"/>
              </a:lnSpc>
              <a:spcBef>
                <a:spcPts val="0"/>
              </a:spcBef>
              <a:buFont typeface="+mj-lt"/>
              <a:buAutoNum type="alphaUcPeriod"/>
            </a:pPr>
            <a:r>
              <a:rPr lang="en-US" sz="4400" dirty="0"/>
              <a:t>Ruled for over 40 years</a:t>
            </a:r>
          </a:p>
          <a:p>
            <a:pPr marL="1200150" lvl="1" indent="-742950">
              <a:lnSpc>
                <a:spcPct val="100000"/>
              </a:lnSpc>
              <a:spcBef>
                <a:spcPts val="0"/>
              </a:spcBef>
              <a:buFont typeface="+mj-lt"/>
              <a:buAutoNum type="alphaUcPeriod"/>
            </a:pPr>
            <a:r>
              <a:rPr lang="en-US" sz="4400" dirty="0"/>
              <a:t>Haggai and Zechariah are during his reign</a:t>
            </a:r>
          </a:p>
          <a:p>
            <a:pPr marL="1200150" lvl="1" indent="-742950">
              <a:lnSpc>
                <a:spcPct val="100000"/>
              </a:lnSpc>
              <a:spcBef>
                <a:spcPts val="0"/>
              </a:spcBef>
              <a:buFont typeface="+mj-lt"/>
              <a:buAutoNum type="alphaUcPeriod"/>
            </a:pPr>
            <a:r>
              <a:rPr lang="en-US" sz="4400" dirty="0"/>
              <a:t>“Jump-Started” the rebuilding of the temple</a:t>
            </a:r>
          </a:p>
          <a:p>
            <a:pPr marL="1200150" lvl="1" indent="-742950">
              <a:lnSpc>
                <a:spcPct val="100000"/>
              </a:lnSpc>
              <a:spcBef>
                <a:spcPts val="0"/>
              </a:spcBef>
              <a:buFont typeface="+mj-lt"/>
              <a:buAutoNum type="alphaUcPeriod"/>
            </a:pPr>
            <a:r>
              <a:rPr lang="en-US" sz="4400" dirty="0"/>
              <a:t>Tried to conquer Greece, defeated at Athens</a:t>
            </a:r>
          </a:p>
        </p:txBody>
      </p:sp>
    </p:spTree>
    <p:extLst>
      <p:ext uri="{BB962C8B-B14F-4D97-AF65-F5344CB8AC3E}">
        <p14:creationId xmlns:p14="http://schemas.microsoft.com/office/powerpoint/2010/main" val="5450927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420</TotalTime>
  <Words>1881</Words>
  <Application>Microsoft Macintosh PowerPoint</Application>
  <PresentationFormat>Widescreen</PresentationFormat>
  <Paragraphs>241</Paragraphs>
  <Slides>39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Calibri</vt:lpstr>
      <vt:lpstr>Calibri Light</vt:lpstr>
      <vt:lpstr>Mangal</vt:lpstr>
      <vt:lpstr>Arial</vt:lpstr>
      <vt:lpstr>Office Theme</vt:lpstr>
      <vt:lpstr>PowerPoint Presentation</vt:lpstr>
      <vt:lpstr>World Empires – Babylon</vt:lpstr>
      <vt:lpstr>World Empires – Babylon</vt:lpstr>
      <vt:lpstr>World Empires – Babylon</vt:lpstr>
      <vt:lpstr>World Empires – Babylon</vt:lpstr>
      <vt:lpstr>World Empires – Babylon</vt:lpstr>
      <vt:lpstr>World Empires – Medes &amp; Persians</vt:lpstr>
      <vt:lpstr>World Empires – Medes &amp; Persians</vt:lpstr>
      <vt:lpstr>World Empires – Medes &amp; Persians</vt:lpstr>
      <vt:lpstr>World Empires – Medes &amp; Persians</vt:lpstr>
      <vt:lpstr>World Empires – Medes &amp; Persians</vt:lpstr>
      <vt:lpstr>World Empires – Medes &amp; Persians</vt:lpstr>
      <vt:lpstr>World Empires – Greece</vt:lpstr>
      <vt:lpstr>World Empires – Greece</vt:lpstr>
      <vt:lpstr>World Empires – Greece</vt:lpstr>
      <vt:lpstr>World Empires – Greece Divided</vt:lpstr>
      <vt:lpstr>World Empires – Greece Divided</vt:lpstr>
      <vt:lpstr>World Empires – Greece Divided</vt:lpstr>
      <vt:lpstr>World Empires – Maccabean Wars</vt:lpstr>
      <vt:lpstr>World Empires – Maccabean Wars</vt:lpstr>
      <vt:lpstr>World Empires – Maccabean Wars</vt:lpstr>
      <vt:lpstr>World Empires – Maccabean Wars</vt:lpstr>
      <vt:lpstr>World Empires – Maccabean Wars</vt:lpstr>
      <vt:lpstr>World Empires – Rome</vt:lpstr>
      <vt:lpstr>World Empires – Rome</vt:lpstr>
      <vt:lpstr>PowerPoint Presentation</vt:lpstr>
      <vt:lpstr>PowerPoint Presentation</vt:lpstr>
      <vt:lpstr>World Empires – Rome</vt:lpstr>
      <vt:lpstr>World Empires – Rome</vt:lpstr>
      <vt:lpstr>PowerPoint Presentation</vt:lpstr>
      <vt:lpstr>World Empires – Rome</vt:lpstr>
      <vt:lpstr>World Empires – Rome</vt:lpstr>
      <vt:lpstr>God’s Word</vt:lpstr>
      <vt:lpstr>God’s Word</vt:lpstr>
      <vt:lpstr>God’s Word</vt:lpstr>
      <vt:lpstr>God’s Word</vt:lpstr>
      <vt:lpstr>God’s Word</vt:lpstr>
      <vt:lpstr>God’s Word</vt:lpstr>
      <vt:lpstr>God’s Word</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Grandinetti</dc:creator>
  <cp:lastModifiedBy>James Grandinetti</cp:lastModifiedBy>
  <cp:revision>31</cp:revision>
  <dcterms:created xsi:type="dcterms:W3CDTF">2017-05-19T16:53:28Z</dcterms:created>
  <dcterms:modified xsi:type="dcterms:W3CDTF">2017-06-16T18:16:15Z</dcterms:modified>
</cp:coreProperties>
</file>