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1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2" r:id="rId46"/>
    <p:sldId id="303"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6" r:id="rId107"/>
    <p:sldId id="365" r:id="rId108"/>
    <p:sldId id="367" r:id="rId109"/>
    <p:sldId id="368" r:id="rId110"/>
    <p:sldId id="369" r:id="rId111"/>
    <p:sldId id="370" r:id="rId112"/>
    <p:sldId id="371" r:id="rId113"/>
    <p:sldId id="372" r:id="rId114"/>
    <p:sldId id="373" r:id="rId115"/>
    <p:sldId id="374" r:id="rId116"/>
    <p:sldId id="375" r:id="rId117"/>
    <p:sldId id="376" r:id="rId118"/>
    <p:sldId id="377" r:id="rId119"/>
    <p:sldId id="378" r:id="rId120"/>
    <p:sldId id="379" r:id="rId121"/>
    <p:sldId id="380" r:id="rId122"/>
    <p:sldId id="381" r:id="rId123"/>
    <p:sldId id="382" r:id="rId124"/>
    <p:sldId id="383" r:id="rId125"/>
    <p:sldId id="384" r:id="rId126"/>
    <p:sldId id="385" r:id="rId127"/>
    <p:sldId id="386" r:id="rId128"/>
    <p:sldId id="387" r:id="rId129"/>
    <p:sldId id="388" r:id="rId130"/>
    <p:sldId id="389" r:id="rId131"/>
    <p:sldId id="390" r:id="rId132"/>
    <p:sldId id="391" r:id="rId133"/>
    <p:sldId id="392" r:id="rId134"/>
    <p:sldId id="393" r:id="rId135"/>
    <p:sldId id="394" r:id="rId136"/>
    <p:sldId id="395" r:id="rId137"/>
    <p:sldId id="396" r:id="rId138"/>
    <p:sldId id="397" r:id="rId139"/>
    <p:sldId id="398" r:id="rId140"/>
    <p:sldId id="399" r:id="rId141"/>
    <p:sldId id="400" r:id="rId142"/>
    <p:sldId id="401" r:id="rId143"/>
    <p:sldId id="402" r:id="rId144"/>
    <p:sldId id="403" r:id="rId145"/>
    <p:sldId id="404" r:id="rId146"/>
    <p:sldId id="406" r:id="rId147"/>
    <p:sldId id="405" r:id="rId148"/>
    <p:sldId id="407" r:id="rId149"/>
    <p:sldId id="410" r:id="rId150"/>
    <p:sldId id="408" r:id="rId151"/>
    <p:sldId id="411" r:id="rId152"/>
    <p:sldId id="409" r:id="rId153"/>
    <p:sldId id="412" r:id="rId154"/>
    <p:sldId id="413" r:id="rId155"/>
    <p:sldId id="416" r:id="rId156"/>
    <p:sldId id="414" r:id="rId157"/>
    <p:sldId id="417" r:id="rId158"/>
    <p:sldId id="415" r:id="rId159"/>
    <p:sldId id="418" r:id="rId160"/>
    <p:sldId id="419" r:id="rId161"/>
    <p:sldId id="420" r:id="rId162"/>
    <p:sldId id="421" r:id="rId163"/>
    <p:sldId id="422" r:id="rId164"/>
    <p:sldId id="423" r:id="rId165"/>
    <p:sldId id="424" r:id="rId166"/>
    <p:sldId id="425" r:id="rId167"/>
    <p:sldId id="426" r:id="rId168"/>
    <p:sldId id="427" r:id="rId169"/>
    <p:sldId id="428" r:id="rId170"/>
    <p:sldId id="429" r:id="rId171"/>
    <p:sldId id="430" r:id="rId172"/>
    <p:sldId id="431" r:id="rId173"/>
    <p:sldId id="432" r:id="rId174"/>
    <p:sldId id="433" r:id="rId175"/>
    <p:sldId id="434" r:id="rId176"/>
    <p:sldId id="435" r:id="rId177"/>
    <p:sldId id="436" r:id="rId178"/>
    <p:sldId id="437" r:id="rId179"/>
    <p:sldId id="438" r:id="rId180"/>
    <p:sldId id="439" r:id="rId181"/>
    <p:sldId id="440" r:id="rId182"/>
    <p:sldId id="441" r:id="rId183"/>
    <p:sldId id="442" r:id="rId184"/>
    <p:sldId id="443" r:id="rId185"/>
    <p:sldId id="444" r:id="rId186"/>
    <p:sldId id="445" r:id="rId187"/>
    <p:sldId id="446" r:id="rId188"/>
    <p:sldId id="447" r:id="rId189"/>
    <p:sldId id="448" r:id="rId190"/>
    <p:sldId id="449" r:id="rId191"/>
    <p:sldId id="450" r:id="rId192"/>
    <p:sldId id="451" r:id="rId193"/>
    <p:sldId id="452" r:id="rId194"/>
    <p:sldId id="453" r:id="rId195"/>
    <p:sldId id="454" r:id="rId196"/>
    <p:sldId id="455" r:id="rId197"/>
    <p:sldId id="456" r:id="rId198"/>
    <p:sldId id="457" r:id="rId199"/>
    <p:sldId id="458" r:id="rId200"/>
    <p:sldId id="459" r:id="rId201"/>
    <p:sldId id="460" r:id="rId202"/>
    <p:sldId id="461" r:id="rId203"/>
    <p:sldId id="462" r:id="rId204"/>
    <p:sldId id="463" r:id="rId205"/>
    <p:sldId id="464" r:id="rId206"/>
    <p:sldId id="465" r:id="rId207"/>
    <p:sldId id="466" r:id="rId208"/>
    <p:sldId id="467" r:id="rId209"/>
    <p:sldId id="468" r:id="rId2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04"/>
    <p:restoredTop sz="94659"/>
  </p:normalViewPr>
  <p:slideViewPr>
    <p:cSldViewPr snapToGrid="0" snapToObjects="1" showGuides="1">
      <p:cViewPr>
        <p:scale>
          <a:sx n="48" d="100"/>
          <a:sy n="48" d="100"/>
        </p:scale>
        <p:origin x="144" y="944"/>
      </p:cViewPr>
      <p:guideLst>
        <p:guide orient="horz" pos="2136"/>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presProps" Target="pres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6F53F-2874-D347-95DD-B0118ABD2CCB}" type="datetimeFigureOut">
              <a:rPr lang="en-US" smtClean="0"/>
              <a:t>4/4/19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7A0001-4992-F548-852B-3838EE23D5EE}" type="slidenum">
              <a:rPr lang="en-US" smtClean="0"/>
              <a:t>‹#›</a:t>
            </a:fld>
            <a:endParaRPr lang="en-US"/>
          </a:p>
        </p:txBody>
      </p:sp>
    </p:spTree>
    <p:extLst>
      <p:ext uri="{BB962C8B-B14F-4D97-AF65-F5344CB8AC3E}">
        <p14:creationId xmlns:p14="http://schemas.microsoft.com/office/powerpoint/2010/main" val="2897394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6E0F33-EE0E-7240-B51F-1F30088C63E2}" type="datetime1">
              <a:rPr lang="en-US" smtClean="0"/>
              <a:t>4/4/19</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198EE0EF-5A81-0A44-ADB5-BE2AEA187555}" type="slidenum">
              <a:rPr lang="en-US" smtClean="0"/>
              <a:t>‹#›</a:t>
            </a:fld>
            <a:endParaRPr lang="en-US"/>
          </a:p>
        </p:txBody>
      </p:sp>
    </p:spTree>
    <p:extLst>
      <p:ext uri="{BB962C8B-B14F-4D97-AF65-F5344CB8AC3E}">
        <p14:creationId xmlns:p14="http://schemas.microsoft.com/office/powerpoint/2010/main" val="1344326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34C13-E3DF-124B-B5F5-E744A52324D3}" type="datetime1">
              <a:rPr lang="en-US" smtClean="0"/>
              <a:t>4/4/19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8EE0EF-5A81-0A44-ADB5-BE2AEA187555}"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9749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44868-87C4-964A-87FF-BC223D44ADD0}" type="datetime1">
              <a:rPr lang="en-US" smtClean="0"/>
              <a:t>4/4/19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8EE0EF-5A81-0A44-ADB5-BE2AEA187555}"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05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0D0AE5-4E2B-1040-8723-665BC1213E67}" type="datetime1">
              <a:rPr lang="en-US" smtClean="0"/>
              <a:t>4/4/19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054853" y="5466345"/>
            <a:ext cx="811019" cy="503578"/>
          </a:xfrm>
        </p:spPr>
        <p:txBody>
          <a:bodyPr/>
          <a:lstStyle/>
          <a:p>
            <a:fld id="{198EE0EF-5A81-0A44-ADB5-BE2AEA187555}" type="slidenum">
              <a:rPr lang="en-US" smtClean="0"/>
              <a:t>‹#›</a:t>
            </a:fld>
            <a:endParaRPr lang="en-US"/>
          </a:p>
        </p:txBody>
      </p:sp>
    </p:spTree>
    <p:extLst>
      <p:ext uri="{BB962C8B-B14F-4D97-AF65-F5344CB8AC3E}">
        <p14:creationId xmlns:p14="http://schemas.microsoft.com/office/powerpoint/2010/main" val="587534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744FEB-A58D-C94B-988F-B1F794E858C3}" type="datetime1">
              <a:rPr lang="en-US" smtClean="0"/>
              <a:t>4/4/19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8EE0EF-5A81-0A44-ADB5-BE2AEA187555}" type="slidenum">
              <a:rPr lang="en-US" smtClean="0"/>
              <a:t>‹#›</a:t>
            </a:fld>
            <a:endParaRPr lang="en-US"/>
          </a:p>
        </p:txBody>
      </p:sp>
    </p:spTree>
    <p:extLst>
      <p:ext uri="{BB962C8B-B14F-4D97-AF65-F5344CB8AC3E}">
        <p14:creationId xmlns:p14="http://schemas.microsoft.com/office/powerpoint/2010/main" val="2245682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2A0239-CAFA-A945-9136-B3180E77AC4A}" type="datetime1">
              <a:rPr lang="en-US" smtClean="0"/>
              <a:t>4/4/19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8EE0EF-5A81-0A44-ADB5-BE2AEA187555}"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6005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AC392-93BC-164F-8CE5-2BC002240507}" type="datetime1">
              <a:rPr lang="en-US" smtClean="0"/>
              <a:t>4/4/19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8EE0EF-5A81-0A44-ADB5-BE2AEA187555}"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0377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5C14A9-62A0-AF41-BC9B-59E95E2FEAE4}" type="datetime1">
              <a:rPr lang="en-US" smtClean="0"/>
              <a:t>4/4/19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8EE0EF-5A81-0A44-ADB5-BE2AEA187555}"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4589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1B33D-00AE-724C-A639-C6E98499A314}" type="datetime1">
              <a:rPr lang="en-US" smtClean="0"/>
              <a:t>4/4/19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8EE0EF-5A81-0A44-ADB5-BE2AEA187555}" type="slidenum">
              <a:rPr lang="en-US" smtClean="0"/>
              <a:t>‹#›</a:t>
            </a:fld>
            <a:endParaRPr lang="en-US"/>
          </a:p>
        </p:txBody>
      </p:sp>
    </p:spTree>
    <p:extLst>
      <p:ext uri="{BB962C8B-B14F-4D97-AF65-F5344CB8AC3E}">
        <p14:creationId xmlns:p14="http://schemas.microsoft.com/office/powerpoint/2010/main" val="417307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D49E0D-45EB-FE44-9E53-FDF7802E2A77}" type="datetime1">
              <a:rPr lang="en-US" smtClean="0"/>
              <a:t>4/4/19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8EE0EF-5A81-0A44-ADB5-BE2AEA187555}"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20783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EFE52F2-25EB-6C4C-B031-646394667F6D}" type="datetime1">
              <a:rPr lang="en-US" smtClean="0"/>
              <a:t>4/4/19</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198EE0EF-5A81-0A44-ADB5-BE2AEA187555}"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7272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862BBDC-31AA-844C-B878-FB41E3AEC3A8}" type="datetime1">
              <a:rPr lang="en-US" smtClean="0"/>
              <a:t>4/4/19</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98EE0EF-5A81-0A44-ADB5-BE2AEA187555}"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100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A8D44-CA43-E343-9381-999F681C0625}"/>
              </a:ext>
            </a:extLst>
          </p:cNvPr>
          <p:cNvSpPr>
            <a:spLocks noGrp="1"/>
          </p:cNvSpPr>
          <p:nvPr>
            <p:ph type="ctrTitle"/>
          </p:nvPr>
        </p:nvSpPr>
        <p:spPr>
          <a:xfrm>
            <a:off x="1547511" y="744744"/>
            <a:ext cx="8637073" cy="2541431"/>
          </a:xfrm>
        </p:spPr>
        <p:txBody>
          <a:bodyPr>
            <a:normAutofit/>
          </a:bodyPr>
          <a:lstStyle/>
          <a:p>
            <a:r>
              <a:rPr lang="en-US" sz="7200" dirty="0"/>
              <a:t>Convincing the lost</a:t>
            </a:r>
          </a:p>
        </p:txBody>
      </p:sp>
      <p:sp>
        <p:nvSpPr>
          <p:cNvPr id="3" name="Subtitle 2">
            <a:extLst>
              <a:ext uri="{FF2B5EF4-FFF2-40B4-BE49-F238E27FC236}">
                <a16:creationId xmlns:a16="http://schemas.microsoft.com/office/drawing/2014/main" id="{BCEAC5BB-0D89-D74C-9DCF-46882793D543}"/>
              </a:ext>
            </a:extLst>
          </p:cNvPr>
          <p:cNvSpPr>
            <a:spLocks noGrp="1"/>
          </p:cNvSpPr>
          <p:nvPr>
            <p:ph type="subTitle" idx="1"/>
          </p:nvPr>
        </p:nvSpPr>
        <p:spPr/>
        <p:txBody>
          <a:bodyPr/>
          <a:lstStyle/>
          <a:p>
            <a:r>
              <a:rPr lang="en-US" dirty="0"/>
              <a:t>Useful apologetics</a:t>
            </a:r>
          </a:p>
        </p:txBody>
      </p:sp>
      <p:grpSp>
        <p:nvGrpSpPr>
          <p:cNvPr id="4" name="Group 3" title="Title and subtitle with crop mark graphic">
            <a:extLst>
              <a:ext uri="{FF2B5EF4-FFF2-40B4-BE49-F238E27FC236}">
                <a16:creationId xmlns:a16="http://schemas.microsoft.com/office/drawing/2014/main" id="{9FD93280-A9B3-0A44-A60D-0703DE87BE26}"/>
              </a:ext>
            </a:extLst>
          </p:cNvPr>
          <p:cNvGrpSpPr/>
          <p:nvPr/>
        </p:nvGrpSpPr>
        <p:grpSpPr>
          <a:xfrm>
            <a:off x="339945" y="-43276"/>
            <a:ext cx="5413376" cy="3401060"/>
            <a:chOff x="0" y="0"/>
            <a:chExt cx="5413300" cy="3401568"/>
          </a:xfrm>
        </p:grpSpPr>
        <p:grpSp>
          <p:nvGrpSpPr>
            <p:cNvPr id="5" name="Group 4" title="Crop mark graphic">
              <a:extLst>
                <a:ext uri="{FF2B5EF4-FFF2-40B4-BE49-F238E27FC236}">
                  <a16:creationId xmlns:a16="http://schemas.microsoft.com/office/drawing/2014/main" id="{C6DA97C5-C126-3542-BB30-084A0B2BE5AE}"/>
                </a:ext>
              </a:extLst>
            </p:cNvPr>
            <p:cNvGrpSpPr/>
            <p:nvPr/>
          </p:nvGrpSpPr>
          <p:grpSpPr>
            <a:xfrm>
              <a:off x="0" y="0"/>
              <a:ext cx="2642616" cy="3401568"/>
              <a:chOff x="0" y="0"/>
              <a:chExt cx="2642616" cy="3401568"/>
            </a:xfrm>
          </p:grpSpPr>
          <p:sp>
            <p:nvSpPr>
              <p:cNvPr id="7" name="Freeform 6">
                <a:extLst>
                  <a:ext uri="{FF2B5EF4-FFF2-40B4-BE49-F238E27FC236}">
                    <a16:creationId xmlns:a16="http://schemas.microsoft.com/office/drawing/2014/main" id="{8A64137B-36DC-C140-9675-65C1A20FB785}"/>
                  </a:ext>
                </a:extLst>
              </p:cNvPr>
              <p:cNvSpPr>
                <a:spLocks/>
              </p:cNvSpPr>
              <p:nvPr/>
            </p:nvSpPr>
            <p:spPr bwMode="auto">
              <a:xfrm>
                <a:off x="504825" y="504825"/>
                <a:ext cx="2133600" cy="2867025"/>
              </a:xfrm>
              <a:custGeom>
                <a:avLst/>
                <a:gdLst>
                  <a:gd name="T0" fmla="*/ 168 w 1344"/>
                  <a:gd name="T1" fmla="*/ 1806 h 1806"/>
                  <a:gd name="T2" fmla="*/ 0 w 1344"/>
                  <a:gd name="T3" fmla="*/ 1806 h 1806"/>
                  <a:gd name="T4" fmla="*/ 0 w 1344"/>
                  <a:gd name="T5" fmla="*/ 0 h 1806"/>
                  <a:gd name="T6" fmla="*/ 1344 w 1344"/>
                  <a:gd name="T7" fmla="*/ 0 h 1806"/>
                  <a:gd name="T8" fmla="*/ 1344 w 1344"/>
                  <a:gd name="T9" fmla="*/ 165 h 1806"/>
                  <a:gd name="T10" fmla="*/ 168 w 1344"/>
                  <a:gd name="T11" fmla="*/ 165 h 1806"/>
                  <a:gd name="T12" fmla="*/ 168 w 1344"/>
                  <a:gd name="T13" fmla="*/ 1806 h 1806"/>
                </a:gdLst>
                <a:ahLst/>
                <a:cxnLst>
                  <a:cxn ang="0">
                    <a:pos x="T0" y="T1"/>
                  </a:cxn>
                  <a:cxn ang="0">
                    <a:pos x="T2" y="T3"/>
                  </a:cxn>
                  <a:cxn ang="0">
                    <a:pos x="T4" y="T5"/>
                  </a:cxn>
                  <a:cxn ang="0">
                    <a:pos x="T6" y="T7"/>
                  </a:cxn>
                  <a:cxn ang="0">
                    <a:pos x="T8" y="T9"/>
                  </a:cxn>
                  <a:cxn ang="0">
                    <a:pos x="T10" y="T11"/>
                  </a:cxn>
                  <a:cxn ang="0">
                    <a:pos x="T12" y="T13"/>
                  </a:cxn>
                </a:cxnLst>
                <a:rect l="0" t="0" r="r" b="b"/>
                <a:pathLst>
                  <a:path w="1344" h="1806">
                    <a:moveTo>
                      <a:pt x="168" y="1806"/>
                    </a:moveTo>
                    <a:lnTo>
                      <a:pt x="0" y="1806"/>
                    </a:lnTo>
                    <a:lnTo>
                      <a:pt x="0" y="0"/>
                    </a:lnTo>
                    <a:lnTo>
                      <a:pt x="1344" y="0"/>
                    </a:lnTo>
                    <a:lnTo>
                      <a:pt x="1344" y="165"/>
                    </a:lnTo>
                    <a:lnTo>
                      <a:pt x="168" y="165"/>
                    </a:lnTo>
                    <a:lnTo>
                      <a:pt x="168" y="180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Rectangle 7">
                <a:extLst>
                  <a:ext uri="{FF2B5EF4-FFF2-40B4-BE49-F238E27FC236}">
                    <a16:creationId xmlns:a16="http://schemas.microsoft.com/office/drawing/2014/main" id="{6301F5DB-5DD7-3642-A6B9-71816E996CEC}"/>
                  </a:ext>
                </a:extLst>
              </p:cNvPr>
              <p:cNvSpPr/>
              <p:nvPr/>
            </p:nvSpPr>
            <p:spPr>
              <a:xfrm>
                <a:off x="0" y="0"/>
                <a:ext cx="2642616" cy="3401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6" name="Text Box 463" title="Title and subtitle">
              <a:extLst>
                <a:ext uri="{FF2B5EF4-FFF2-40B4-BE49-F238E27FC236}">
                  <a16:creationId xmlns:a16="http://schemas.microsoft.com/office/drawing/2014/main" id="{C2112386-08B7-CE48-8756-79E871CCE69D}"/>
                </a:ext>
              </a:extLst>
            </p:cNvPr>
            <p:cNvSpPr txBox="1"/>
            <p:nvPr/>
          </p:nvSpPr>
          <p:spPr>
            <a:xfrm>
              <a:off x="617550" y="381452"/>
              <a:ext cx="4795750" cy="2470389"/>
            </a:xfrm>
            <a:prstGeom prst="rect">
              <a:avLst/>
            </a:prstGeom>
            <a:noFill/>
            <a:ln w="6350">
              <a:noFill/>
            </a:ln>
          </p:spPr>
          <p:txBody>
            <a:bodyPr rot="0" spcFirstLastPara="0" vert="horz" wrap="square" lIns="457200" tIns="457200" rIns="0" bIns="0" numCol="1" spcCol="0" rtlCol="0" fromWordArt="0" anchor="b" anchorCtr="0" forceAA="0" compatLnSpc="1">
              <a:prstTxWarp prst="textNoShape">
                <a:avLst/>
              </a:prstTxWarp>
              <a:noAutofit/>
            </a:bodyPr>
            <a:lstStyle/>
            <a:p>
              <a:pPr marL="0" marR="0">
                <a:lnSpc>
                  <a:spcPct val="90000"/>
                </a:lnSpc>
                <a:spcBef>
                  <a:spcPts val="0"/>
                </a:spcBef>
                <a:spcAft>
                  <a:spcPts val="1200"/>
                </a:spcAft>
              </a:pPr>
              <a:r>
                <a:rPr lang="en-US" sz="1800" spc="50">
                  <a:solidFill>
                    <a:srgbClr val="44546A"/>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4800" cap="all">
                  <a:solidFill>
                    <a:srgbClr val="44546A"/>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pic>
        <p:nvPicPr>
          <p:cNvPr id="9" name="Picture 8">
            <a:extLst>
              <a:ext uri="{FF2B5EF4-FFF2-40B4-BE49-F238E27FC236}">
                <a16:creationId xmlns:a16="http://schemas.microsoft.com/office/drawing/2014/main" id="{9134F166-06AF-F247-BEA2-DE547E506923}"/>
              </a:ext>
            </a:extLst>
          </p:cNvPr>
          <p:cNvPicPr/>
          <p:nvPr/>
        </p:nvPicPr>
        <p:blipFill>
          <a:blip r:embed="rId2">
            <a:extLst>
              <a:ext uri="{28A0092B-C50C-407E-A947-70E740481C1C}">
                <a14:useLocalDpi xmlns:a14="http://schemas.microsoft.com/office/drawing/2010/main" val="0"/>
              </a:ext>
            </a:extLst>
          </a:blip>
          <a:stretch>
            <a:fillRect/>
          </a:stretch>
        </p:blipFill>
        <p:spPr>
          <a:xfrm>
            <a:off x="8295504" y="1835895"/>
            <a:ext cx="3467100" cy="3467100"/>
          </a:xfrm>
          <a:prstGeom prst="rect">
            <a:avLst/>
          </a:prstGeom>
        </p:spPr>
      </p:pic>
      <p:sp>
        <p:nvSpPr>
          <p:cNvPr id="10" name="TextBox 9">
            <a:extLst>
              <a:ext uri="{FF2B5EF4-FFF2-40B4-BE49-F238E27FC236}">
                <a16:creationId xmlns:a16="http://schemas.microsoft.com/office/drawing/2014/main" id="{1E22479A-D745-7148-8DD4-E4F68B505801}"/>
              </a:ext>
            </a:extLst>
          </p:cNvPr>
          <p:cNvSpPr txBox="1"/>
          <p:nvPr/>
        </p:nvSpPr>
        <p:spPr>
          <a:xfrm>
            <a:off x="1911592" y="5602433"/>
            <a:ext cx="3051220" cy="369332"/>
          </a:xfrm>
          <a:prstGeom prst="rect">
            <a:avLst/>
          </a:prstGeom>
          <a:noFill/>
        </p:spPr>
        <p:txBody>
          <a:bodyPr wrap="none" rtlCol="0">
            <a:spAutoFit/>
          </a:bodyPr>
          <a:lstStyle/>
          <a:p>
            <a:r>
              <a:rPr lang="en-US" dirty="0"/>
              <a:t>SHARON BAPTIST CHURCH</a:t>
            </a:r>
          </a:p>
        </p:txBody>
      </p:sp>
      <p:pic>
        <p:nvPicPr>
          <p:cNvPr id="12" name="Picture 11">
            <a:extLst>
              <a:ext uri="{FF2B5EF4-FFF2-40B4-BE49-F238E27FC236}">
                <a16:creationId xmlns:a16="http://schemas.microsoft.com/office/drawing/2014/main" id="{8A9454EB-3D7F-0648-A0FE-12C813FD2F0D}"/>
              </a:ext>
            </a:extLst>
          </p:cNvPr>
          <p:cNvPicPr>
            <a:picLocks noChangeAspect="1"/>
          </p:cNvPicPr>
          <p:nvPr/>
        </p:nvPicPr>
        <p:blipFill>
          <a:blip r:embed="rId3"/>
          <a:stretch>
            <a:fillRect/>
          </a:stretch>
        </p:blipFill>
        <p:spPr>
          <a:xfrm>
            <a:off x="443925" y="4786252"/>
            <a:ext cx="1509828" cy="1636232"/>
          </a:xfrm>
          <a:prstGeom prst="rect">
            <a:avLst/>
          </a:prstGeom>
        </p:spPr>
      </p:pic>
      <p:grpSp>
        <p:nvGrpSpPr>
          <p:cNvPr id="13" name="Group 12" title="Author and company name with crop mark graphic">
            <a:extLst>
              <a:ext uri="{FF2B5EF4-FFF2-40B4-BE49-F238E27FC236}">
                <a16:creationId xmlns:a16="http://schemas.microsoft.com/office/drawing/2014/main" id="{22056AAA-D251-9145-A807-CEEEB4ACE082}"/>
              </a:ext>
            </a:extLst>
          </p:cNvPr>
          <p:cNvGrpSpPr/>
          <p:nvPr/>
        </p:nvGrpSpPr>
        <p:grpSpPr>
          <a:xfrm>
            <a:off x="7848419" y="3048729"/>
            <a:ext cx="4672329" cy="3373755"/>
            <a:chOff x="0" y="0"/>
            <a:chExt cx="4671822" cy="3374136"/>
          </a:xfrm>
        </p:grpSpPr>
        <p:grpSp>
          <p:nvGrpSpPr>
            <p:cNvPr id="14" name="Group 13" title="Crop mark graphic">
              <a:extLst>
                <a:ext uri="{FF2B5EF4-FFF2-40B4-BE49-F238E27FC236}">
                  <a16:creationId xmlns:a16="http://schemas.microsoft.com/office/drawing/2014/main" id="{6F811D16-417E-D948-9E24-5FFE7B18FC89}"/>
                </a:ext>
              </a:extLst>
            </p:cNvPr>
            <p:cNvGrpSpPr/>
            <p:nvPr/>
          </p:nvGrpSpPr>
          <p:grpSpPr>
            <a:xfrm>
              <a:off x="2038350" y="0"/>
              <a:ext cx="2633472" cy="3374136"/>
              <a:chOff x="0" y="0"/>
              <a:chExt cx="2628900" cy="3371850"/>
            </a:xfrm>
          </p:grpSpPr>
          <p:sp>
            <p:nvSpPr>
              <p:cNvPr id="16" name="Freeform 15">
                <a:extLst>
                  <a:ext uri="{FF2B5EF4-FFF2-40B4-BE49-F238E27FC236}">
                    <a16:creationId xmlns:a16="http://schemas.microsoft.com/office/drawing/2014/main" id="{6F0F34E8-68DC-0C44-ACBE-F3716A7ED58B}"/>
                  </a:ext>
                </a:extLst>
              </p:cNvPr>
              <p:cNvSpPr>
                <a:spLocks/>
              </p:cNvSpPr>
              <p:nvPr/>
            </p:nvSpPr>
            <p:spPr bwMode="auto">
              <a:xfrm>
                <a:off x="0" y="0"/>
                <a:ext cx="2133600" cy="2867025"/>
              </a:xfrm>
              <a:custGeom>
                <a:avLst/>
                <a:gdLst>
                  <a:gd name="T0" fmla="*/ 1344 w 1344"/>
                  <a:gd name="T1" fmla="*/ 1806 h 1806"/>
                  <a:gd name="T2" fmla="*/ 0 w 1344"/>
                  <a:gd name="T3" fmla="*/ 1806 h 1806"/>
                  <a:gd name="T4" fmla="*/ 0 w 1344"/>
                  <a:gd name="T5" fmla="*/ 1641 h 1806"/>
                  <a:gd name="T6" fmla="*/ 1176 w 1344"/>
                  <a:gd name="T7" fmla="*/ 1641 h 1806"/>
                  <a:gd name="T8" fmla="*/ 1176 w 1344"/>
                  <a:gd name="T9" fmla="*/ 0 h 1806"/>
                  <a:gd name="T10" fmla="*/ 1344 w 1344"/>
                  <a:gd name="T11" fmla="*/ 0 h 1806"/>
                  <a:gd name="T12" fmla="*/ 1344 w 1344"/>
                  <a:gd name="T13" fmla="*/ 1806 h 1806"/>
                </a:gdLst>
                <a:ahLst/>
                <a:cxnLst>
                  <a:cxn ang="0">
                    <a:pos x="T0" y="T1"/>
                  </a:cxn>
                  <a:cxn ang="0">
                    <a:pos x="T2" y="T3"/>
                  </a:cxn>
                  <a:cxn ang="0">
                    <a:pos x="T4" y="T5"/>
                  </a:cxn>
                  <a:cxn ang="0">
                    <a:pos x="T6" y="T7"/>
                  </a:cxn>
                  <a:cxn ang="0">
                    <a:pos x="T8" y="T9"/>
                  </a:cxn>
                  <a:cxn ang="0">
                    <a:pos x="T10" y="T11"/>
                  </a:cxn>
                  <a:cxn ang="0">
                    <a:pos x="T12" y="T13"/>
                  </a:cxn>
                </a:cxnLst>
                <a:rect l="0" t="0" r="r" b="b"/>
                <a:pathLst>
                  <a:path w="1344" h="1806">
                    <a:moveTo>
                      <a:pt x="1344" y="1806"/>
                    </a:moveTo>
                    <a:lnTo>
                      <a:pt x="0" y="1806"/>
                    </a:lnTo>
                    <a:lnTo>
                      <a:pt x="0" y="1641"/>
                    </a:lnTo>
                    <a:lnTo>
                      <a:pt x="1176" y="1641"/>
                    </a:lnTo>
                    <a:lnTo>
                      <a:pt x="1176" y="0"/>
                    </a:lnTo>
                    <a:lnTo>
                      <a:pt x="1344" y="0"/>
                    </a:lnTo>
                    <a:lnTo>
                      <a:pt x="1344" y="180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B4F967E4-5A13-A94F-837A-9A42350BF034}"/>
                  </a:ext>
                </a:extLst>
              </p:cNvPr>
              <p:cNvSpPr/>
              <p:nvPr/>
            </p:nvSpPr>
            <p:spPr>
              <a:xfrm>
                <a:off x="9525" y="0"/>
                <a:ext cx="2619375" cy="3371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5" name="Text Box 458" title="Title and subtitle">
              <a:extLst>
                <a:ext uri="{FF2B5EF4-FFF2-40B4-BE49-F238E27FC236}">
                  <a16:creationId xmlns:a16="http://schemas.microsoft.com/office/drawing/2014/main" id="{CE387982-56D1-394F-BBDB-0315981205EC}"/>
                </a:ext>
              </a:extLst>
            </p:cNvPr>
            <p:cNvSpPr txBox="1"/>
            <p:nvPr/>
          </p:nvSpPr>
          <p:spPr>
            <a:xfrm>
              <a:off x="0" y="1104900"/>
              <a:ext cx="3904218" cy="1504950"/>
            </a:xfrm>
            <a:prstGeom prst="rect">
              <a:avLst/>
            </a:prstGeom>
            <a:noFill/>
            <a:ln w="6350">
              <a:noFill/>
            </a:ln>
          </p:spPr>
          <p:txBody>
            <a:bodyPr rot="0" spcFirstLastPara="0" vert="horz" wrap="square" lIns="0" tIns="0" rIns="457200" bIns="457200" numCol="1" spcCol="0" rtlCol="0" fromWordArt="0" anchor="b" anchorCtr="0" forceAA="0" compatLnSpc="1">
              <a:prstTxWarp prst="textNoShape">
                <a:avLst/>
              </a:prstTxWarp>
              <a:noAutofit/>
            </a:bodyPr>
            <a:lstStyle/>
            <a:p>
              <a:pPr marL="0" marR="0" algn="r">
                <a:spcBef>
                  <a:spcPts val="0"/>
                </a:spcBef>
                <a:spcAft>
                  <a:spcPts val="1200"/>
                </a:spcAft>
              </a:pPr>
              <a:r>
                <a:rPr lang="en-US" sz="1800" spc="5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r">
                <a:spcBef>
                  <a:spcPts val="0"/>
                </a:spcBef>
                <a:spcAft>
                  <a:spcPts val="0"/>
                </a:spcAft>
              </a:pPr>
              <a:r>
                <a:rPr lang="en-US" sz="1400" spc="5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10828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9603275" cy="1049235"/>
          </a:xfrm>
        </p:spPr>
        <p:txBody>
          <a:bodyPr>
            <a:normAutofit/>
          </a:bodyPr>
          <a:lstStyle/>
          <a:p>
            <a:r>
              <a:rPr lang="en-US" sz="5400" dirty="0"/>
              <a:t>The two “main” ideas</a:t>
            </a:r>
          </a:p>
        </p:txBody>
      </p:sp>
      <p:sp>
        <p:nvSpPr>
          <p:cNvPr id="3" name="Content Placeholder 2">
            <a:extLst>
              <a:ext uri="{FF2B5EF4-FFF2-40B4-BE49-F238E27FC236}">
                <a16:creationId xmlns:a16="http://schemas.microsoft.com/office/drawing/2014/main" id="{9ABA8CC0-9B1C-404E-B1A9-C9CCC3BC8D26}"/>
              </a:ext>
            </a:extLst>
          </p:cNvPr>
          <p:cNvSpPr>
            <a:spLocks noGrp="1"/>
          </p:cNvSpPr>
          <p:nvPr>
            <p:ph idx="1"/>
          </p:nvPr>
        </p:nvSpPr>
        <p:spPr>
          <a:xfrm>
            <a:off x="246580" y="1288676"/>
            <a:ext cx="11585202" cy="4447106"/>
          </a:xfrm>
        </p:spPr>
        <p:txBody>
          <a:bodyPr numCol="1">
            <a:normAutofit/>
          </a:bodyPr>
          <a:lstStyle/>
          <a:p>
            <a:pPr marL="0" indent="0" algn="ctr">
              <a:buNone/>
            </a:pPr>
            <a:r>
              <a:rPr lang="en-US" sz="5400" dirty="0"/>
              <a:t>Worldview defined: </a:t>
            </a:r>
          </a:p>
          <a:p>
            <a:pPr marL="0" indent="0" algn="ctr">
              <a:buNone/>
            </a:pPr>
            <a:r>
              <a:rPr lang="en-US" sz="5400" dirty="0"/>
              <a:t>“is how someone views or interprets reality. It is the framework by which one makes sense of the data of life.”</a:t>
            </a:r>
            <a:endParaRPr lang="en-US" sz="49600" dirty="0"/>
          </a:p>
        </p:txBody>
      </p:sp>
      <p:sp>
        <p:nvSpPr>
          <p:cNvPr id="4" name="TextBox 3">
            <a:extLst>
              <a:ext uri="{FF2B5EF4-FFF2-40B4-BE49-F238E27FC236}">
                <a16:creationId xmlns:a16="http://schemas.microsoft.com/office/drawing/2014/main" id="{7627E42C-35CE-3442-AAB6-577A412AFDAB}"/>
              </a:ext>
            </a:extLst>
          </p:cNvPr>
          <p:cNvSpPr txBox="1"/>
          <p:nvPr/>
        </p:nvSpPr>
        <p:spPr>
          <a:xfrm>
            <a:off x="591815" y="5680362"/>
            <a:ext cx="11156837" cy="646331"/>
          </a:xfrm>
          <a:prstGeom prst="rect">
            <a:avLst/>
          </a:prstGeom>
          <a:noFill/>
        </p:spPr>
        <p:txBody>
          <a:bodyPr wrap="none" rtlCol="0">
            <a:spAutoFit/>
          </a:bodyPr>
          <a:lstStyle/>
          <a:p>
            <a:r>
              <a:rPr lang="en-US" dirty="0"/>
              <a:t>“Worldview” pg. 785 Geisler, Norman. Baker Encyclopedia of Christian Apologetics. Grand Rapids: Baker Books, 1999.</a:t>
            </a:r>
          </a:p>
          <a:p>
            <a:endParaRPr lang="en-US" dirty="0"/>
          </a:p>
        </p:txBody>
      </p:sp>
      <p:sp>
        <p:nvSpPr>
          <p:cNvPr id="6" name="Slide Number Placeholder 5">
            <a:extLst>
              <a:ext uri="{FF2B5EF4-FFF2-40B4-BE49-F238E27FC236}">
                <a16:creationId xmlns:a16="http://schemas.microsoft.com/office/drawing/2014/main" id="{5067BFFA-048D-714E-BE44-939BAC1FBF55}"/>
              </a:ext>
            </a:extLst>
          </p:cNvPr>
          <p:cNvSpPr>
            <a:spLocks noGrp="1"/>
          </p:cNvSpPr>
          <p:nvPr>
            <p:ph type="sldNum" sz="quarter" idx="12"/>
          </p:nvPr>
        </p:nvSpPr>
        <p:spPr/>
        <p:txBody>
          <a:bodyPr/>
          <a:lstStyle/>
          <a:p>
            <a:fld id="{198EE0EF-5A81-0A44-ADB5-BE2AEA187555}" type="slidenum">
              <a:rPr lang="en-US" smtClean="0"/>
              <a:t>10</a:t>
            </a:fld>
            <a:endParaRPr lang="en-US"/>
          </a:p>
        </p:txBody>
      </p:sp>
    </p:spTree>
    <p:extLst>
      <p:ext uri="{BB962C8B-B14F-4D97-AF65-F5344CB8AC3E}">
        <p14:creationId xmlns:p14="http://schemas.microsoft.com/office/powerpoint/2010/main" val="10483624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560329" y="1613018"/>
            <a:ext cx="11200017" cy="584775"/>
          </a:xfrm>
          <a:prstGeom prst="rect">
            <a:avLst/>
          </a:prstGeom>
          <a:noFill/>
        </p:spPr>
        <p:txBody>
          <a:bodyPr wrap="square" rtlCol="0">
            <a:spAutoFit/>
          </a:bodyPr>
          <a:lstStyle/>
          <a:p>
            <a:pPr algn="ctr"/>
            <a:r>
              <a:rPr lang="en-US" sz="3200" dirty="0">
                <a:latin typeface="Calibri" panose="020F0502020204030204" pitchFamily="34" charset="0"/>
                <a:ea typeface="Calibri" panose="020F0502020204030204" pitchFamily="34" charset="0"/>
                <a:cs typeface="Times New Roman" panose="02020603050405020304" pitchFamily="18" charset="0"/>
              </a:rPr>
              <a:t>Improbable that God would exist with suffering in the world</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100</a:t>
            </a:fld>
            <a:endParaRPr lang="en-US"/>
          </a:p>
        </p:txBody>
      </p:sp>
      <p:sp>
        <p:nvSpPr>
          <p:cNvPr id="3" name="TextBox 2">
            <a:extLst>
              <a:ext uri="{FF2B5EF4-FFF2-40B4-BE49-F238E27FC236}">
                <a16:creationId xmlns:a16="http://schemas.microsoft.com/office/drawing/2014/main" id="{4A792941-7766-1844-8DAB-EB9D5AE598C2}"/>
              </a:ext>
            </a:extLst>
          </p:cNvPr>
          <p:cNvSpPr txBox="1"/>
          <p:nvPr/>
        </p:nvSpPr>
        <p:spPr>
          <a:xfrm>
            <a:off x="-1903471" y="2293892"/>
            <a:ext cx="11117566" cy="769441"/>
          </a:xfrm>
          <a:prstGeom prst="rect">
            <a:avLst/>
          </a:prstGeom>
          <a:noFill/>
        </p:spPr>
        <p:txBody>
          <a:bodyPr wrap="square" rtlCol="0">
            <a:spAutoFit/>
          </a:bodyPr>
          <a:lstStyle/>
          <a:p>
            <a:pPr algn="ctr"/>
            <a:r>
              <a:rPr lang="en-US" sz="4400" b="1" dirty="0">
                <a:latin typeface="Calibri" panose="020F0502020204030204" pitchFamily="34" charset="0"/>
                <a:cs typeface="Calibri" panose="020F0502020204030204" pitchFamily="34" charset="0"/>
              </a:rPr>
              <a:t>The Full Scope of Evidence:</a:t>
            </a:r>
          </a:p>
        </p:txBody>
      </p:sp>
      <p:sp>
        <p:nvSpPr>
          <p:cNvPr id="4" name="TextBox 3">
            <a:extLst>
              <a:ext uri="{FF2B5EF4-FFF2-40B4-BE49-F238E27FC236}">
                <a16:creationId xmlns:a16="http://schemas.microsoft.com/office/drawing/2014/main" id="{93B35F19-1008-5C47-93E6-8A9D14094C34}"/>
              </a:ext>
            </a:extLst>
          </p:cNvPr>
          <p:cNvSpPr txBox="1"/>
          <p:nvPr/>
        </p:nvSpPr>
        <p:spPr>
          <a:xfrm>
            <a:off x="913075" y="3255512"/>
            <a:ext cx="10494524" cy="1446550"/>
          </a:xfrm>
          <a:prstGeom prst="rect">
            <a:avLst/>
          </a:prstGeom>
          <a:noFill/>
        </p:spPr>
        <p:txBody>
          <a:bodyPr wrap="square" rtlCol="0">
            <a:spAutoFit/>
          </a:bodyPr>
          <a:lstStyle/>
          <a:p>
            <a:r>
              <a:rPr lang="en-US" sz="4400" dirty="0">
                <a:latin typeface="Calibri" panose="020F0502020204030204" pitchFamily="34" charset="0"/>
                <a:ea typeface="Calibri" panose="020F0502020204030204" pitchFamily="34" charset="0"/>
                <a:cs typeface="Times New Roman" panose="02020603050405020304" pitchFamily="18" charset="0"/>
              </a:rPr>
              <a:t>Statistics show that </a:t>
            </a:r>
            <a:r>
              <a:rPr lang="en-US" sz="4400" b="1" dirty="0">
                <a:latin typeface="Calibri" panose="020F0502020204030204" pitchFamily="34" charset="0"/>
                <a:ea typeface="Calibri" panose="020F0502020204030204" pitchFamily="34" charset="0"/>
                <a:cs typeface="Times New Roman" panose="02020603050405020304" pitchFamily="18" charset="0"/>
              </a:rPr>
              <a:t>90% of all college students</a:t>
            </a:r>
            <a:r>
              <a:rPr lang="en-US" sz="4400" dirty="0">
                <a:latin typeface="Calibri" panose="020F0502020204030204" pitchFamily="34" charset="0"/>
                <a:ea typeface="Calibri" panose="020F0502020204030204" pitchFamily="34" charset="0"/>
                <a:cs typeface="Times New Roman" panose="02020603050405020304" pitchFamily="18" charset="0"/>
              </a:rPr>
              <a:t> drink alcohol. </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D96F657-0B30-F54C-9D8A-1FD9382204AB}"/>
              </a:ext>
            </a:extLst>
          </p:cNvPr>
          <p:cNvSpPr txBox="1"/>
          <p:nvPr/>
        </p:nvSpPr>
        <p:spPr>
          <a:xfrm>
            <a:off x="886838" y="3225800"/>
            <a:ext cx="10494524" cy="2308324"/>
          </a:xfrm>
          <a:prstGeom prst="rect">
            <a:avLst/>
          </a:prstGeom>
          <a:noFill/>
        </p:spPr>
        <p:txBody>
          <a:bodyPr wrap="square" rtlCol="0">
            <a:spAutoFit/>
          </a:bodyPr>
          <a:lstStyle/>
          <a:p>
            <a:r>
              <a:rPr lang="en-US" sz="4800" dirty="0">
                <a:latin typeface="Calibri" panose="020F0502020204030204" pitchFamily="34" charset="0"/>
                <a:ea typeface="Calibri" panose="020F0502020204030204" pitchFamily="34" charset="0"/>
                <a:cs typeface="Times New Roman" panose="02020603050405020304" pitchFamily="18" charset="0"/>
              </a:rPr>
              <a:t>Statistics also show that </a:t>
            </a:r>
            <a:r>
              <a:rPr lang="en-US" sz="4800" b="1" dirty="0">
                <a:latin typeface="Calibri" panose="020F0502020204030204" pitchFamily="34" charset="0"/>
                <a:ea typeface="Calibri" panose="020F0502020204030204" pitchFamily="34" charset="0"/>
                <a:cs typeface="Times New Roman" panose="02020603050405020304" pitchFamily="18" charset="0"/>
              </a:rPr>
              <a:t>90% of all college students that go to Wheaton college do not drink alcohol.</a:t>
            </a:r>
            <a:endParaRPr lang="en-US" sz="4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7507B5D-CA04-7A41-A55C-4EB43E0788F5}"/>
              </a:ext>
            </a:extLst>
          </p:cNvPr>
          <p:cNvSpPr txBox="1"/>
          <p:nvPr/>
        </p:nvSpPr>
        <p:spPr>
          <a:xfrm>
            <a:off x="837606" y="3193957"/>
            <a:ext cx="10494524" cy="1569660"/>
          </a:xfrm>
          <a:prstGeom prst="rect">
            <a:avLst/>
          </a:prstGeom>
          <a:noFill/>
        </p:spPr>
        <p:txBody>
          <a:bodyPr wrap="square" rtlCol="0">
            <a:spAutoFit/>
          </a:bodyPr>
          <a:lstStyle/>
          <a:p>
            <a:r>
              <a:rPr lang="en-US" sz="4800" dirty="0">
                <a:latin typeface="Calibri" panose="020F0502020204030204" pitchFamily="34" charset="0"/>
                <a:cs typeface="Calibri" panose="020F0502020204030204" pitchFamily="34" charset="0"/>
              </a:rPr>
              <a:t>Joe is a college student at Wheaton College.</a:t>
            </a:r>
          </a:p>
        </p:txBody>
      </p:sp>
      <p:sp>
        <p:nvSpPr>
          <p:cNvPr id="10" name="TextBox 9">
            <a:extLst>
              <a:ext uri="{FF2B5EF4-FFF2-40B4-BE49-F238E27FC236}">
                <a16:creationId xmlns:a16="http://schemas.microsoft.com/office/drawing/2014/main" id="{177290BD-9E35-0943-8BDB-B447E0771805}"/>
              </a:ext>
            </a:extLst>
          </p:cNvPr>
          <p:cNvSpPr txBox="1"/>
          <p:nvPr/>
        </p:nvSpPr>
        <p:spPr>
          <a:xfrm>
            <a:off x="965838" y="3284138"/>
            <a:ext cx="10494524" cy="1569660"/>
          </a:xfrm>
          <a:prstGeom prst="rect">
            <a:avLst/>
          </a:prstGeom>
          <a:noFill/>
        </p:spPr>
        <p:txBody>
          <a:bodyPr wrap="square" rtlCol="0">
            <a:spAutoFit/>
          </a:bodyPr>
          <a:lstStyle/>
          <a:p>
            <a:r>
              <a:rPr lang="en-US" sz="4800" dirty="0">
                <a:latin typeface="Calibri" panose="020F0502020204030204" pitchFamily="34" charset="0"/>
                <a:cs typeface="Calibri" panose="020F0502020204030204" pitchFamily="34" charset="0"/>
              </a:rPr>
              <a:t>It is probable that Joe </a:t>
            </a:r>
            <a:r>
              <a:rPr lang="en-US" sz="4800" b="1" u="sng" dirty="0">
                <a:latin typeface="Calibri" panose="020F0502020204030204" pitchFamily="34" charset="0"/>
                <a:cs typeface="Calibri" panose="020F0502020204030204" pitchFamily="34" charset="0"/>
              </a:rPr>
              <a:t>does not </a:t>
            </a:r>
            <a:r>
              <a:rPr lang="en-US" sz="4800" dirty="0">
                <a:latin typeface="Calibri" panose="020F0502020204030204" pitchFamily="34" charset="0"/>
                <a:cs typeface="Calibri" panose="020F0502020204030204" pitchFamily="34" charset="0"/>
              </a:rPr>
              <a:t>drink alcohol.</a:t>
            </a:r>
          </a:p>
        </p:txBody>
      </p:sp>
    </p:spTree>
    <p:extLst>
      <p:ext uri="{BB962C8B-B14F-4D97-AF65-F5344CB8AC3E}">
        <p14:creationId xmlns:p14="http://schemas.microsoft.com/office/powerpoint/2010/main" val="239006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P spid="9" grpId="1"/>
      <p:bldP spid="11" grpId="0"/>
      <p:bldP spid="11" grpId="1"/>
      <p:bldP spid="10" grpId="0"/>
      <p:bldP spid="10" grpId="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101</a:t>
            </a:fld>
            <a:endParaRPr lang="en-US"/>
          </a:p>
        </p:txBody>
      </p:sp>
      <p:pic>
        <p:nvPicPr>
          <p:cNvPr id="12" name="Picture 11">
            <a:extLst>
              <a:ext uri="{FF2B5EF4-FFF2-40B4-BE49-F238E27FC236}">
                <a16:creationId xmlns:a16="http://schemas.microsoft.com/office/drawing/2014/main" id="{09F90604-7548-1145-9C68-C4FFE097FDDA}"/>
              </a:ext>
            </a:extLst>
          </p:cNvPr>
          <p:cNvPicPr/>
          <p:nvPr/>
        </p:nvPicPr>
        <p:blipFill rotWithShape="1">
          <a:blip r:embed="rId2">
            <a:extLst>
              <a:ext uri="{28A0092B-C50C-407E-A947-70E740481C1C}">
                <a14:useLocalDpi xmlns:a14="http://schemas.microsoft.com/office/drawing/2010/main" val="0"/>
              </a:ext>
            </a:extLst>
          </a:blip>
          <a:srcRect l="19217" t="8430" r="20893"/>
          <a:stretch/>
        </p:blipFill>
        <p:spPr bwMode="auto">
          <a:xfrm>
            <a:off x="0" y="6480"/>
            <a:ext cx="12192000" cy="68515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03595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560329" y="1613018"/>
            <a:ext cx="11200017" cy="584775"/>
          </a:xfrm>
          <a:prstGeom prst="rect">
            <a:avLst/>
          </a:prstGeom>
          <a:noFill/>
        </p:spPr>
        <p:txBody>
          <a:bodyPr wrap="square" rtlCol="0">
            <a:spAutoFit/>
          </a:bodyPr>
          <a:lstStyle/>
          <a:p>
            <a:pPr algn="ctr"/>
            <a:r>
              <a:rPr lang="en-US" sz="3200" dirty="0">
                <a:latin typeface="Calibri" panose="020F0502020204030204" pitchFamily="34" charset="0"/>
                <a:ea typeface="Calibri" panose="020F0502020204030204" pitchFamily="34" charset="0"/>
                <a:cs typeface="Times New Roman" panose="02020603050405020304" pitchFamily="18" charset="0"/>
              </a:rPr>
              <a:t>Improbable that God would exist with suffering in the world</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102</a:t>
            </a:fld>
            <a:endParaRPr lang="en-US"/>
          </a:p>
        </p:txBody>
      </p:sp>
      <p:sp>
        <p:nvSpPr>
          <p:cNvPr id="3" name="TextBox 2">
            <a:extLst>
              <a:ext uri="{FF2B5EF4-FFF2-40B4-BE49-F238E27FC236}">
                <a16:creationId xmlns:a16="http://schemas.microsoft.com/office/drawing/2014/main" id="{4A792941-7766-1844-8DAB-EB9D5AE598C2}"/>
              </a:ext>
            </a:extLst>
          </p:cNvPr>
          <p:cNvSpPr txBox="1"/>
          <p:nvPr/>
        </p:nvSpPr>
        <p:spPr>
          <a:xfrm>
            <a:off x="-3071871" y="2522136"/>
            <a:ext cx="11117566" cy="769441"/>
          </a:xfrm>
          <a:prstGeom prst="rect">
            <a:avLst/>
          </a:prstGeom>
          <a:noFill/>
        </p:spPr>
        <p:txBody>
          <a:bodyPr wrap="square" rtlCol="0">
            <a:spAutoFit/>
          </a:bodyPr>
          <a:lstStyle/>
          <a:p>
            <a:pPr algn="ctr"/>
            <a:r>
              <a:rPr lang="en-US" sz="4400" b="1" dirty="0">
                <a:latin typeface="Calibri" panose="020F0502020204030204" pitchFamily="34" charset="0"/>
                <a:cs typeface="Calibri" panose="020F0502020204030204" pitchFamily="34" charset="0"/>
              </a:rPr>
              <a:t>Third Response:</a:t>
            </a:r>
          </a:p>
        </p:txBody>
      </p:sp>
      <p:sp>
        <p:nvSpPr>
          <p:cNvPr id="4" name="TextBox 3">
            <a:extLst>
              <a:ext uri="{FF2B5EF4-FFF2-40B4-BE49-F238E27FC236}">
                <a16:creationId xmlns:a16="http://schemas.microsoft.com/office/drawing/2014/main" id="{93B35F19-1008-5C47-93E6-8A9D14094C34}"/>
              </a:ext>
            </a:extLst>
          </p:cNvPr>
          <p:cNvSpPr txBox="1"/>
          <p:nvPr/>
        </p:nvSpPr>
        <p:spPr>
          <a:xfrm>
            <a:off x="837606" y="3431254"/>
            <a:ext cx="10494524" cy="2123658"/>
          </a:xfrm>
          <a:prstGeom prst="rect">
            <a:avLst/>
          </a:prstGeom>
          <a:noFill/>
        </p:spPr>
        <p:txBody>
          <a:bodyPr wrap="square" rtlCol="0">
            <a:spAutoFit/>
          </a:bodyPr>
          <a:lstStyle/>
          <a:p>
            <a:pPr algn="ctr"/>
            <a:r>
              <a:rPr lang="en-US" sz="4400" dirty="0">
                <a:latin typeface="Calibri" panose="020F0502020204030204" pitchFamily="34" charset="0"/>
                <a:cs typeface="Calibri" panose="020F0502020204030204" pitchFamily="34" charset="0"/>
              </a:rPr>
              <a:t>Within the framework of Biblical Christianity, non-suffering is not the goal, </a:t>
            </a:r>
            <a:r>
              <a:rPr lang="en-US" sz="4400" b="1" dirty="0">
                <a:latin typeface="Calibri" panose="020F0502020204030204" pitchFamily="34" charset="0"/>
                <a:cs typeface="Calibri" panose="020F0502020204030204" pitchFamily="34" charset="0"/>
              </a:rPr>
              <a:t>but rather knowledge of God</a:t>
            </a:r>
            <a:r>
              <a:rPr lang="en-US" sz="4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6128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560329" y="1613018"/>
            <a:ext cx="11200017" cy="584775"/>
          </a:xfrm>
          <a:prstGeom prst="rect">
            <a:avLst/>
          </a:prstGeom>
          <a:noFill/>
        </p:spPr>
        <p:txBody>
          <a:bodyPr wrap="square" rtlCol="0">
            <a:spAutoFit/>
          </a:bodyPr>
          <a:lstStyle/>
          <a:p>
            <a:pPr algn="ctr"/>
            <a:r>
              <a:rPr lang="en-US" sz="3200" dirty="0">
                <a:latin typeface="Calibri" panose="020F0502020204030204" pitchFamily="34" charset="0"/>
                <a:ea typeface="Calibri" panose="020F0502020204030204" pitchFamily="34" charset="0"/>
                <a:cs typeface="Times New Roman" panose="02020603050405020304" pitchFamily="18" charset="0"/>
              </a:rPr>
              <a:t>Improbable that God would exist with suffering in the world</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103</a:t>
            </a:fld>
            <a:endParaRPr lang="en-US"/>
          </a:p>
        </p:txBody>
      </p:sp>
      <p:sp>
        <p:nvSpPr>
          <p:cNvPr id="4" name="TextBox 3">
            <a:extLst>
              <a:ext uri="{FF2B5EF4-FFF2-40B4-BE49-F238E27FC236}">
                <a16:creationId xmlns:a16="http://schemas.microsoft.com/office/drawing/2014/main" id="{93B35F19-1008-5C47-93E6-8A9D14094C34}"/>
              </a:ext>
            </a:extLst>
          </p:cNvPr>
          <p:cNvSpPr txBox="1"/>
          <p:nvPr/>
        </p:nvSpPr>
        <p:spPr>
          <a:xfrm>
            <a:off x="837606" y="2602078"/>
            <a:ext cx="10494524" cy="2800767"/>
          </a:xfrm>
          <a:prstGeom prst="rect">
            <a:avLst/>
          </a:prstGeom>
          <a:noFill/>
        </p:spPr>
        <p:txBody>
          <a:bodyPr wrap="square" rtlCol="0">
            <a:spAutoFit/>
          </a:bodyPr>
          <a:lstStyle/>
          <a:p>
            <a:pPr algn="ctr"/>
            <a:r>
              <a:rPr lang="en-US" sz="4400" dirty="0">
                <a:latin typeface="Calibri" panose="020F0502020204030204" pitchFamily="34" charset="0"/>
                <a:cs typeface="Calibri" panose="020F0502020204030204" pitchFamily="34" charset="0"/>
              </a:rPr>
              <a:t>“One reason that the problem of suffering seems so puzzling is that people naturally assume that if God exists, then His purpose for human life is happiness in this life.”</a:t>
            </a:r>
            <a:endParaRPr lang="en-US" sz="8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437836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560329" y="1613018"/>
            <a:ext cx="11200017" cy="584775"/>
          </a:xfrm>
          <a:prstGeom prst="rect">
            <a:avLst/>
          </a:prstGeom>
          <a:noFill/>
        </p:spPr>
        <p:txBody>
          <a:bodyPr wrap="square" rtlCol="0">
            <a:spAutoFit/>
          </a:bodyPr>
          <a:lstStyle/>
          <a:p>
            <a:pPr algn="ctr"/>
            <a:r>
              <a:rPr lang="en-US" sz="3200" dirty="0">
                <a:latin typeface="Calibri" panose="020F0502020204030204" pitchFamily="34" charset="0"/>
                <a:ea typeface="Calibri" panose="020F0502020204030204" pitchFamily="34" charset="0"/>
                <a:cs typeface="Times New Roman" panose="02020603050405020304" pitchFamily="18" charset="0"/>
              </a:rPr>
              <a:t>Improbable that God would exist with suffering in the world</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104</a:t>
            </a:fld>
            <a:endParaRPr lang="en-US"/>
          </a:p>
        </p:txBody>
      </p:sp>
      <p:sp>
        <p:nvSpPr>
          <p:cNvPr id="4" name="TextBox 3">
            <a:extLst>
              <a:ext uri="{FF2B5EF4-FFF2-40B4-BE49-F238E27FC236}">
                <a16:creationId xmlns:a16="http://schemas.microsoft.com/office/drawing/2014/main" id="{93B35F19-1008-5C47-93E6-8A9D14094C34}"/>
              </a:ext>
            </a:extLst>
          </p:cNvPr>
          <p:cNvSpPr txBox="1"/>
          <p:nvPr/>
        </p:nvSpPr>
        <p:spPr>
          <a:xfrm>
            <a:off x="837606" y="2602078"/>
            <a:ext cx="10494524" cy="2554545"/>
          </a:xfrm>
          <a:prstGeom prst="rect">
            <a:avLst/>
          </a:prstGeom>
          <a:noFill/>
        </p:spPr>
        <p:txBody>
          <a:bodyPr wrap="square" rtlCol="0">
            <a:spAutoFit/>
          </a:bodyPr>
          <a:lstStyle/>
          <a:p>
            <a:pPr algn="ctr"/>
            <a:r>
              <a:rPr lang="en-US" sz="4000" dirty="0">
                <a:latin typeface="Calibri" panose="020F0502020204030204" pitchFamily="34" charset="0"/>
                <a:cs typeface="Calibri" panose="020F0502020204030204" pitchFamily="34" charset="0"/>
              </a:rPr>
              <a:t>Because of the fall of man and the presence of sin, God’s plan is redemptive. Knowledge of Him and reconciliation will result in eventual everlasting fulfillment. </a:t>
            </a:r>
          </a:p>
        </p:txBody>
      </p:sp>
    </p:spTree>
    <p:extLst>
      <p:ext uri="{BB962C8B-B14F-4D97-AF65-F5344CB8AC3E}">
        <p14:creationId xmlns:p14="http://schemas.microsoft.com/office/powerpoint/2010/main" val="29929554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560329" y="1613018"/>
            <a:ext cx="11200017" cy="584775"/>
          </a:xfrm>
          <a:prstGeom prst="rect">
            <a:avLst/>
          </a:prstGeom>
          <a:noFill/>
        </p:spPr>
        <p:txBody>
          <a:bodyPr wrap="square" rtlCol="0">
            <a:spAutoFit/>
          </a:bodyPr>
          <a:lstStyle/>
          <a:p>
            <a:pPr algn="ctr"/>
            <a:r>
              <a:rPr lang="en-US" sz="3200" dirty="0">
                <a:latin typeface="Calibri" panose="020F0502020204030204" pitchFamily="34" charset="0"/>
                <a:ea typeface="Calibri" panose="020F0502020204030204" pitchFamily="34" charset="0"/>
                <a:cs typeface="Times New Roman" panose="02020603050405020304" pitchFamily="18" charset="0"/>
              </a:rPr>
              <a:t>Improbable that God would exist with suffering in the world</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105</a:t>
            </a:fld>
            <a:endParaRPr lang="en-US"/>
          </a:p>
        </p:txBody>
      </p:sp>
      <p:sp>
        <p:nvSpPr>
          <p:cNvPr id="4" name="TextBox 3">
            <a:extLst>
              <a:ext uri="{FF2B5EF4-FFF2-40B4-BE49-F238E27FC236}">
                <a16:creationId xmlns:a16="http://schemas.microsoft.com/office/drawing/2014/main" id="{93B35F19-1008-5C47-93E6-8A9D14094C34}"/>
              </a:ext>
            </a:extLst>
          </p:cNvPr>
          <p:cNvSpPr txBox="1"/>
          <p:nvPr/>
        </p:nvSpPr>
        <p:spPr>
          <a:xfrm>
            <a:off x="1955503" y="2906878"/>
            <a:ext cx="8357194" cy="1938992"/>
          </a:xfrm>
          <a:prstGeom prst="rect">
            <a:avLst/>
          </a:prstGeom>
          <a:noFill/>
        </p:spPr>
        <p:txBody>
          <a:bodyPr wrap="square" numCol="2" rtlCol="0">
            <a:spAutoFit/>
          </a:bodyPr>
          <a:lstStyle/>
          <a:p>
            <a:pPr algn="ctr"/>
            <a:r>
              <a:rPr lang="en-US" sz="4000" dirty="0">
                <a:latin typeface="Calibri" panose="020F0502020204030204" pitchFamily="34" charset="0"/>
                <a:cs typeface="Calibri" panose="020F0502020204030204" pitchFamily="34" charset="0"/>
              </a:rPr>
              <a:t>Leviticus 10: 1-3</a:t>
            </a:r>
          </a:p>
          <a:p>
            <a:pPr algn="ctr"/>
            <a:r>
              <a:rPr lang="en-US" sz="4000" dirty="0">
                <a:latin typeface="Calibri" panose="020F0502020204030204" pitchFamily="34" charset="0"/>
                <a:cs typeface="Calibri" panose="020F0502020204030204" pitchFamily="34" charset="0"/>
              </a:rPr>
              <a:t>Isaiah 49:3</a:t>
            </a:r>
          </a:p>
          <a:p>
            <a:pPr algn="ctr"/>
            <a:r>
              <a:rPr lang="en-US" sz="4000" dirty="0">
                <a:latin typeface="Calibri" panose="020F0502020204030204" pitchFamily="34" charset="0"/>
                <a:cs typeface="Calibri" panose="020F0502020204030204" pitchFamily="34" charset="0"/>
              </a:rPr>
              <a:t>Isaiah 66:5</a:t>
            </a:r>
          </a:p>
          <a:p>
            <a:pPr algn="ctr"/>
            <a:r>
              <a:rPr lang="en-US" sz="4000" dirty="0">
                <a:latin typeface="Calibri" panose="020F0502020204030204" pitchFamily="34" charset="0"/>
                <a:cs typeface="Calibri" panose="020F0502020204030204" pitchFamily="34" charset="0"/>
              </a:rPr>
              <a:t>Luke 23:47</a:t>
            </a:r>
          </a:p>
          <a:p>
            <a:pPr algn="ctr"/>
            <a:r>
              <a:rPr lang="en-US" sz="4000" dirty="0">
                <a:latin typeface="Calibri" panose="020F0502020204030204" pitchFamily="34" charset="0"/>
                <a:cs typeface="Calibri" panose="020F0502020204030204" pitchFamily="34" charset="0"/>
              </a:rPr>
              <a:t>John 11:4</a:t>
            </a:r>
          </a:p>
          <a:p>
            <a:pPr algn="ctr"/>
            <a:r>
              <a:rPr lang="en-US" sz="4000" dirty="0">
                <a:latin typeface="Calibri" panose="020F0502020204030204" pitchFamily="34" charset="0"/>
                <a:cs typeface="Calibri" panose="020F0502020204030204" pitchFamily="34" charset="0"/>
              </a:rPr>
              <a:t>John 17:4</a:t>
            </a:r>
          </a:p>
        </p:txBody>
      </p:sp>
    </p:spTree>
    <p:extLst>
      <p:ext uri="{BB962C8B-B14F-4D97-AF65-F5344CB8AC3E}">
        <p14:creationId xmlns:p14="http://schemas.microsoft.com/office/powerpoint/2010/main" val="36069704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560329" y="1613018"/>
            <a:ext cx="11200017" cy="584775"/>
          </a:xfrm>
          <a:prstGeom prst="rect">
            <a:avLst/>
          </a:prstGeom>
          <a:noFill/>
        </p:spPr>
        <p:txBody>
          <a:bodyPr wrap="square" rtlCol="0">
            <a:spAutoFit/>
          </a:bodyPr>
          <a:lstStyle/>
          <a:p>
            <a:pPr algn="ctr"/>
            <a:r>
              <a:rPr lang="en-US" sz="3200" dirty="0">
                <a:latin typeface="Calibri" panose="020F0502020204030204" pitchFamily="34" charset="0"/>
                <a:ea typeface="Calibri" panose="020F0502020204030204" pitchFamily="34" charset="0"/>
                <a:cs typeface="Times New Roman" panose="02020603050405020304" pitchFamily="18" charset="0"/>
              </a:rPr>
              <a:t>Improbable that God would exist with suffering in the world</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106</a:t>
            </a:fld>
            <a:endParaRPr lang="en-US"/>
          </a:p>
        </p:txBody>
      </p:sp>
      <p:sp>
        <p:nvSpPr>
          <p:cNvPr id="4" name="TextBox 3">
            <a:extLst>
              <a:ext uri="{FF2B5EF4-FFF2-40B4-BE49-F238E27FC236}">
                <a16:creationId xmlns:a16="http://schemas.microsoft.com/office/drawing/2014/main" id="{93B35F19-1008-5C47-93E6-8A9D14094C34}"/>
              </a:ext>
            </a:extLst>
          </p:cNvPr>
          <p:cNvSpPr txBox="1"/>
          <p:nvPr/>
        </p:nvSpPr>
        <p:spPr>
          <a:xfrm>
            <a:off x="837606" y="2677907"/>
            <a:ext cx="10494524" cy="2308324"/>
          </a:xfrm>
          <a:prstGeom prst="rect">
            <a:avLst/>
          </a:prstGeom>
          <a:noFill/>
        </p:spPr>
        <p:txBody>
          <a:bodyPr wrap="square" rtlCol="0">
            <a:spAutoFit/>
          </a:bodyPr>
          <a:lstStyle/>
          <a:p>
            <a:pPr algn="ctr"/>
            <a:r>
              <a:rPr lang="en-US" sz="4800" dirty="0">
                <a:latin typeface="Calibri" panose="020F0502020204030204" pitchFamily="34" charset="0"/>
                <a:cs typeface="Calibri" panose="020F0502020204030204" pitchFamily="34" charset="0"/>
              </a:rPr>
              <a:t>Secondly, Within the Christian worldview </a:t>
            </a:r>
            <a:r>
              <a:rPr lang="en-US" sz="4800" b="1" dirty="0">
                <a:latin typeface="Calibri" panose="020F0502020204030204" pitchFamily="34" charset="0"/>
                <a:cs typeface="Calibri" panose="020F0502020204030204" pitchFamily="34" charset="0"/>
              </a:rPr>
              <a:t>man is in a state of rebellion against God.</a:t>
            </a:r>
            <a:endParaRPr lang="en-US" sz="8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08028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560329" y="1613018"/>
            <a:ext cx="11200017" cy="584775"/>
          </a:xfrm>
          <a:prstGeom prst="rect">
            <a:avLst/>
          </a:prstGeom>
          <a:noFill/>
        </p:spPr>
        <p:txBody>
          <a:bodyPr wrap="square" rtlCol="0">
            <a:spAutoFit/>
          </a:bodyPr>
          <a:lstStyle/>
          <a:p>
            <a:pPr algn="ctr"/>
            <a:r>
              <a:rPr lang="en-US" sz="3200" dirty="0">
                <a:latin typeface="Calibri" panose="020F0502020204030204" pitchFamily="34" charset="0"/>
                <a:ea typeface="Calibri" panose="020F0502020204030204" pitchFamily="34" charset="0"/>
                <a:cs typeface="Times New Roman" panose="02020603050405020304" pitchFamily="18" charset="0"/>
              </a:rPr>
              <a:t>Improbable that God would exist with suffering in the world</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107</a:t>
            </a:fld>
            <a:endParaRPr lang="en-US"/>
          </a:p>
        </p:txBody>
      </p:sp>
      <p:sp>
        <p:nvSpPr>
          <p:cNvPr id="4" name="TextBox 3">
            <a:extLst>
              <a:ext uri="{FF2B5EF4-FFF2-40B4-BE49-F238E27FC236}">
                <a16:creationId xmlns:a16="http://schemas.microsoft.com/office/drawing/2014/main" id="{93B35F19-1008-5C47-93E6-8A9D14094C34}"/>
              </a:ext>
            </a:extLst>
          </p:cNvPr>
          <p:cNvSpPr txBox="1"/>
          <p:nvPr/>
        </p:nvSpPr>
        <p:spPr>
          <a:xfrm>
            <a:off x="1955503" y="2906878"/>
            <a:ext cx="8357194" cy="1323439"/>
          </a:xfrm>
          <a:prstGeom prst="rect">
            <a:avLst/>
          </a:prstGeom>
          <a:noFill/>
        </p:spPr>
        <p:txBody>
          <a:bodyPr wrap="square" numCol="2" rtlCol="0">
            <a:spAutoFit/>
          </a:bodyPr>
          <a:lstStyle/>
          <a:p>
            <a:pPr algn="ctr"/>
            <a:r>
              <a:rPr lang="en-US" sz="4000" dirty="0">
                <a:latin typeface="Calibri" panose="020F0502020204030204" pitchFamily="34" charset="0"/>
                <a:cs typeface="Calibri" panose="020F0502020204030204" pitchFamily="34" charset="0"/>
              </a:rPr>
              <a:t>John 3: 19-21</a:t>
            </a:r>
          </a:p>
          <a:p>
            <a:pPr algn="ctr"/>
            <a:r>
              <a:rPr lang="en-US" sz="4000" dirty="0">
                <a:latin typeface="Calibri" panose="020F0502020204030204" pitchFamily="34" charset="0"/>
                <a:cs typeface="Calibri" panose="020F0502020204030204" pitchFamily="34" charset="0"/>
              </a:rPr>
              <a:t>Romans 1: 18-25</a:t>
            </a:r>
          </a:p>
          <a:p>
            <a:pPr algn="ctr"/>
            <a:r>
              <a:rPr lang="en-US" sz="4000" dirty="0">
                <a:latin typeface="Calibri" panose="020F0502020204030204" pitchFamily="34" charset="0"/>
                <a:cs typeface="Calibri" panose="020F0502020204030204" pitchFamily="34" charset="0"/>
              </a:rPr>
              <a:t>James 4:4</a:t>
            </a:r>
          </a:p>
          <a:p>
            <a:pPr algn="ctr"/>
            <a:r>
              <a:rPr lang="en-US" sz="4000" dirty="0">
                <a:latin typeface="Calibri" panose="020F0502020204030204" pitchFamily="34" charset="0"/>
                <a:cs typeface="Calibri" panose="020F0502020204030204" pitchFamily="34" charset="0"/>
              </a:rPr>
              <a:t>Romans 8:7</a:t>
            </a:r>
          </a:p>
        </p:txBody>
      </p:sp>
    </p:spTree>
    <p:extLst>
      <p:ext uri="{BB962C8B-B14F-4D97-AF65-F5344CB8AC3E}">
        <p14:creationId xmlns:p14="http://schemas.microsoft.com/office/powerpoint/2010/main" val="59484360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560329" y="1613018"/>
            <a:ext cx="11200017" cy="584775"/>
          </a:xfrm>
          <a:prstGeom prst="rect">
            <a:avLst/>
          </a:prstGeom>
          <a:noFill/>
        </p:spPr>
        <p:txBody>
          <a:bodyPr wrap="square" rtlCol="0">
            <a:spAutoFit/>
          </a:bodyPr>
          <a:lstStyle/>
          <a:p>
            <a:pPr algn="ctr"/>
            <a:r>
              <a:rPr lang="en-US" sz="3200" dirty="0">
                <a:latin typeface="Calibri" panose="020F0502020204030204" pitchFamily="34" charset="0"/>
                <a:ea typeface="Calibri" panose="020F0502020204030204" pitchFamily="34" charset="0"/>
                <a:cs typeface="Times New Roman" panose="02020603050405020304" pitchFamily="18" charset="0"/>
              </a:rPr>
              <a:t>Improbable that God would exist with suffering in the world</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108</a:t>
            </a:fld>
            <a:endParaRPr lang="en-US"/>
          </a:p>
        </p:txBody>
      </p:sp>
      <p:sp>
        <p:nvSpPr>
          <p:cNvPr id="4" name="TextBox 3">
            <a:extLst>
              <a:ext uri="{FF2B5EF4-FFF2-40B4-BE49-F238E27FC236}">
                <a16:creationId xmlns:a16="http://schemas.microsoft.com/office/drawing/2014/main" id="{93B35F19-1008-5C47-93E6-8A9D14094C34}"/>
              </a:ext>
            </a:extLst>
          </p:cNvPr>
          <p:cNvSpPr txBox="1"/>
          <p:nvPr/>
        </p:nvSpPr>
        <p:spPr>
          <a:xfrm>
            <a:off x="837606" y="2522136"/>
            <a:ext cx="10494524" cy="2800767"/>
          </a:xfrm>
          <a:prstGeom prst="rect">
            <a:avLst/>
          </a:prstGeom>
          <a:noFill/>
        </p:spPr>
        <p:txBody>
          <a:bodyPr wrap="square" rtlCol="0">
            <a:spAutoFit/>
          </a:bodyPr>
          <a:lstStyle/>
          <a:p>
            <a:pPr algn="ctr"/>
            <a:r>
              <a:rPr lang="en-US" sz="4400" dirty="0">
                <a:latin typeface="Calibri" panose="020F0502020204030204" pitchFamily="34" charset="0"/>
                <a:cs typeface="Calibri" panose="020F0502020204030204" pitchFamily="34" charset="0"/>
              </a:rPr>
              <a:t>Thirdly, according to the Christian worldview </a:t>
            </a:r>
            <a:r>
              <a:rPr lang="en-US" sz="4400" b="1" dirty="0">
                <a:latin typeface="Calibri" panose="020F0502020204030204" pitchFamily="34" charset="0"/>
                <a:cs typeface="Calibri" panose="020F0502020204030204" pitchFamily="34" charset="0"/>
              </a:rPr>
              <a:t>man does not cease to exist upon physical death. Therefore, there is more to this life than right now.</a:t>
            </a: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838637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560329" y="1613018"/>
            <a:ext cx="11200017" cy="584775"/>
          </a:xfrm>
          <a:prstGeom prst="rect">
            <a:avLst/>
          </a:prstGeom>
          <a:noFill/>
        </p:spPr>
        <p:txBody>
          <a:bodyPr wrap="square" rtlCol="0">
            <a:spAutoFit/>
          </a:bodyPr>
          <a:lstStyle/>
          <a:p>
            <a:pPr algn="ctr"/>
            <a:r>
              <a:rPr lang="en-US" sz="3200" dirty="0">
                <a:latin typeface="Calibri" panose="020F0502020204030204" pitchFamily="34" charset="0"/>
                <a:ea typeface="Calibri" panose="020F0502020204030204" pitchFamily="34" charset="0"/>
                <a:cs typeface="Times New Roman" panose="02020603050405020304" pitchFamily="18" charset="0"/>
              </a:rPr>
              <a:t>Improbable that God would exist with suffering in the world</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109</a:t>
            </a:fld>
            <a:endParaRPr lang="en-US"/>
          </a:p>
        </p:txBody>
      </p:sp>
      <p:sp>
        <p:nvSpPr>
          <p:cNvPr id="4" name="TextBox 3">
            <a:extLst>
              <a:ext uri="{FF2B5EF4-FFF2-40B4-BE49-F238E27FC236}">
                <a16:creationId xmlns:a16="http://schemas.microsoft.com/office/drawing/2014/main" id="{93B35F19-1008-5C47-93E6-8A9D14094C34}"/>
              </a:ext>
            </a:extLst>
          </p:cNvPr>
          <p:cNvSpPr txBox="1"/>
          <p:nvPr/>
        </p:nvSpPr>
        <p:spPr>
          <a:xfrm>
            <a:off x="1955503" y="2906878"/>
            <a:ext cx="8357194" cy="1323439"/>
          </a:xfrm>
          <a:prstGeom prst="rect">
            <a:avLst/>
          </a:prstGeom>
          <a:noFill/>
        </p:spPr>
        <p:txBody>
          <a:bodyPr wrap="square" numCol="2" rtlCol="0">
            <a:spAutoFit/>
          </a:bodyPr>
          <a:lstStyle/>
          <a:p>
            <a:pPr algn="ctr"/>
            <a:r>
              <a:rPr lang="en-US" sz="4000" dirty="0">
                <a:latin typeface="Calibri" panose="020F0502020204030204" pitchFamily="34" charset="0"/>
                <a:cs typeface="Calibri" panose="020F0502020204030204" pitchFamily="34" charset="0"/>
              </a:rPr>
              <a:t>Romans 8:18 </a:t>
            </a:r>
          </a:p>
          <a:p>
            <a:pPr algn="ctr"/>
            <a:r>
              <a:rPr lang="en-US" sz="4000" dirty="0">
                <a:latin typeface="Calibri" panose="020F0502020204030204" pitchFamily="34" charset="0"/>
                <a:cs typeface="Calibri" panose="020F0502020204030204" pitchFamily="34" charset="0"/>
              </a:rPr>
              <a:t>II Corinthians 5: 1-4</a:t>
            </a:r>
          </a:p>
          <a:p>
            <a:pPr algn="ctr"/>
            <a:r>
              <a:rPr lang="en-US" sz="4000" dirty="0">
                <a:latin typeface="Calibri" panose="020F0502020204030204" pitchFamily="34" charset="0"/>
                <a:cs typeface="Calibri" panose="020F0502020204030204" pitchFamily="34" charset="0"/>
              </a:rPr>
              <a:t>Romans 8: 19-23</a:t>
            </a:r>
          </a:p>
        </p:txBody>
      </p:sp>
    </p:spTree>
    <p:extLst>
      <p:ext uri="{BB962C8B-B14F-4D97-AF65-F5344CB8AC3E}">
        <p14:creationId xmlns:p14="http://schemas.microsoft.com/office/powerpoint/2010/main" val="4215752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9603275" cy="1049235"/>
          </a:xfrm>
        </p:spPr>
        <p:txBody>
          <a:bodyPr>
            <a:normAutofit/>
          </a:bodyPr>
          <a:lstStyle/>
          <a:p>
            <a:r>
              <a:rPr lang="en-US" sz="5400" dirty="0"/>
              <a:t>The two “main” ideas</a:t>
            </a:r>
          </a:p>
        </p:txBody>
      </p:sp>
      <p:sp>
        <p:nvSpPr>
          <p:cNvPr id="3" name="Content Placeholder 2">
            <a:extLst>
              <a:ext uri="{FF2B5EF4-FFF2-40B4-BE49-F238E27FC236}">
                <a16:creationId xmlns:a16="http://schemas.microsoft.com/office/drawing/2014/main" id="{9ABA8CC0-9B1C-404E-B1A9-C9CCC3BC8D26}"/>
              </a:ext>
            </a:extLst>
          </p:cNvPr>
          <p:cNvSpPr>
            <a:spLocks noGrp="1"/>
          </p:cNvSpPr>
          <p:nvPr>
            <p:ph idx="1"/>
          </p:nvPr>
        </p:nvSpPr>
        <p:spPr>
          <a:xfrm>
            <a:off x="159327" y="1288675"/>
            <a:ext cx="11873346" cy="5056909"/>
          </a:xfrm>
        </p:spPr>
        <p:txBody>
          <a:bodyPr numCol="1">
            <a:normAutofit lnSpcReduction="10000"/>
          </a:bodyPr>
          <a:lstStyle/>
          <a:p>
            <a:pPr marL="0" indent="0">
              <a:buNone/>
            </a:pPr>
            <a:r>
              <a:rPr lang="en-US" sz="3600" dirty="0"/>
              <a:t>If I go to the store and run into someone who needs to hear the Gospel. I present the Gospel to them and they get saved, my worldview dictates that God directed my path (</a:t>
            </a:r>
            <a:r>
              <a:rPr lang="en-US" sz="3600" b="1" dirty="0"/>
              <a:t>Monotheism, Christianity</a:t>
            </a:r>
            <a:r>
              <a:rPr lang="en-US" sz="3600" dirty="0"/>
              <a:t>). A naturalist (</a:t>
            </a:r>
            <a:r>
              <a:rPr lang="en-US" sz="3600" b="1" dirty="0"/>
              <a:t>Atheist, Humanist</a:t>
            </a:r>
            <a:r>
              <a:rPr lang="en-US" sz="3600" dirty="0"/>
              <a:t>) would say 1. It was just by chance that you ran into someone and 2. That you presented a philosophy of life to someone who is scared of life and therefore needs a crutch to cope with life. </a:t>
            </a:r>
          </a:p>
        </p:txBody>
      </p:sp>
      <p:sp>
        <p:nvSpPr>
          <p:cNvPr id="5" name="Slide Number Placeholder 4">
            <a:extLst>
              <a:ext uri="{FF2B5EF4-FFF2-40B4-BE49-F238E27FC236}">
                <a16:creationId xmlns:a16="http://schemas.microsoft.com/office/drawing/2014/main" id="{B7AA8975-3429-4C4C-9923-99E990A9C680}"/>
              </a:ext>
            </a:extLst>
          </p:cNvPr>
          <p:cNvSpPr>
            <a:spLocks noGrp="1"/>
          </p:cNvSpPr>
          <p:nvPr>
            <p:ph type="sldNum" sz="quarter" idx="12"/>
          </p:nvPr>
        </p:nvSpPr>
        <p:spPr/>
        <p:txBody>
          <a:bodyPr/>
          <a:lstStyle/>
          <a:p>
            <a:fld id="{198EE0EF-5A81-0A44-ADB5-BE2AEA187555}" type="slidenum">
              <a:rPr lang="en-US" smtClean="0"/>
              <a:t>11</a:t>
            </a:fld>
            <a:endParaRPr lang="en-US"/>
          </a:p>
        </p:txBody>
      </p:sp>
    </p:spTree>
    <p:extLst>
      <p:ext uri="{BB962C8B-B14F-4D97-AF65-F5344CB8AC3E}">
        <p14:creationId xmlns:p14="http://schemas.microsoft.com/office/powerpoint/2010/main" val="219592766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560329" y="1613018"/>
            <a:ext cx="11200017" cy="584775"/>
          </a:xfrm>
          <a:prstGeom prst="rect">
            <a:avLst/>
          </a:prstGeom>
          <a:noFill/>
        </p:spPr>
        <p:txBody>
          <a:bodyPr wrap="square" rtlCol="0">
            <a:spAutoFit/>
          </a:bodyPr>
          <a:lstStyle/>
          <a:p>
            <a:pPr algn="ctr"/>
            <a:r>
              <a:rPr lang="en-US" sz="3200" dirty="0">
                <a:latin typeface="Calibri" panose="020F0502020204030204" pitchFamily="34" charset="0"/>
                <a:ea typeface="Calibri" panose="020F0502020204030204" pitchFamily="34" charset="0"/>
                <a:cs typeface="Times New Roman" panose="02020603050405020304" pitchFamily="18" charset="0"/>
              </a:rPr>
              <a:t>Improbable that God would exist with suffering in the world</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110</a:t>
            </a:fld>
            <a:endParaRPr lang="en-US"/>
          </a:p>
        </p:txBody>
      </p:sp>
      <p:sp>
        <p:nvSpPr>
          <p:cNvPr id="4" name="TextBox 3">
            <a:extLst>
              <a:ext uri="{FF2B5EF4-FFF2-40B4-BE49-F238E27FC236}">
                <a16:creationId xmlns:a16="http://schemas.microsoft.com/office/drawing/2014/main" id="{93B35F19-1008-5C47-93E6-8A9D14094C34}"/>
              </a:ext>
            </a:extLst>
          </p:cNvPr>
          <p:cNvSpPr txBox="1"/>
          <p:nvPr/>
        </p:nvSpPr>
        <p:spPr>
          <a:xfrm>
            <a:off x="837606" y="2522136"/>
            <a:ext cx="10494524" cy="2123658"/>
          </a:xfrm>
          <a:prstGeom prst="rect">
            <a:avLst/>
          </a:prstGeom>
          <a:noFill/>
        </p:spPr>
        <p:txBody>
          <a:bodyPr wrap="square" rtlCol="0">
            <a:spAutoFit/>
          </a:bodyPr>
          <a:lstStyle/>
          <a:p>
            <a:pPr algn="ctr"/>
            <a:r>
              <a:rPr lang="en-US" sz="4400" dirty="0">
                <a:latin typeface="Calibri" panose="020F0502020204030204" pitchFamily="34" charset="0"/>
                <a:cs typeface="Calibri" panose="020F0502020204030204" pitchFamily="34" charset="0"/>
              </a:rPr>
              <a:t>Lastly, </a:t>
            </a:r>
            <a:r>
              <a:rPr lang="en-US" sz="4400" b="1" dirty="0">
                <a:latin typeface="Calibri" panose="020F0502020204030204" pitchFamily="34" charset="0"/>
                <a:cs typeface="Calibri" panose="020F0502020204030204" pitchFamily="34" charset="0"/>
              </a:rPr>
              <a:t>knowledge of God and reconciliation to Him far outweighs the sufferings of this present world. </a:t>
            </a:r>
            <a:endParaRPr lang="en-US" sz="44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22B2BD5F-884C-7449-98B2-9B2D9FC5DC15}"/>
              </a:ext>
            </a:extLst>
          </p:cNvPr>
          <p:cNvSpPr txBox="1"/>
          <p:nvPr/>
        </p:nvSpPr>
        <p:spPr>
          <a:xfrm>
            <a:off x="3272014" y="4878874"/>
            <a:ext cx="5776646" cy="830997"/>
          </a:xfrm>
          <a:prstGeom prst="rect">
            <a:avLst/>
          </a:prstGeom>
          <a:noFill/>
        </p:spPr>
        <p:txBody>
          <a:bodyPr wrap="none" rtlCol="0">
            <a:spAutoFit/>
          </a:bodyPr>
          <a:lstStyle/>
          <a:p>
            <a:r>
              <a:rPr lang="en-US" sz="4800" dirty="0">
                <a:latin typeface="Calibri" panose="020F0502020204030204" pitchFamily="34" charset="0"/>
                <a:cs typeface="Calibri" panose="020F0502020204030204" pitchFamily="34" charset="0"/>
              </a:rPr>
              <a:t>II Corinthians 4: 16-18</a:t>
            </a:r>
          </a:p>
        </p:txBody>
      </p:sp>
    </p:spTree>
    <p:extLst>
      <p:ext uri="{BB962C8B-B14F-4D97-AF65-F5344CB8AC3E}">
        <p14:creationId xmlns:p14="http://schemas.microsoft.com/office/powerpoint/2010/main" val="229108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111</a:t>
            </a:fld>
            <a:endParaRPr lang="en-US"/>
          </a:p>
        </p:txBody>
      </p:sp>
      <p:sp>
        <p:nvSpPr>
          <p:cNvPr id="4" name="TextBox 3">
            <a:extLst>
              <a:ext uri="{FF2B5EF4-FFF2-40B4-BE49-F238E27FC236}">
                <a16:creationId xmlns:a16="http://schemas.microsoft.com/office/drawing/2014/main" id="{93B35F19-1008-5C47-93E6-8A9D14094C34}"/>
              </a:ext>
            </a:extLst>
          </p:cNvPr>
          <p:cNvSpPr txBox="1"/>
          <p:nvPr/>
        </p:nvSpPr>
        <p:spPr>
          <a:xfrm>
            <a:off x="837606" y="2522136"/>
            <a:ext cx="10494524" cy="1754326"/>
          </a:xfrm>
          <a:prstGeom prst="rect">
            <a:avLst/>
          </a:prstGeom>
          <a:noFill/>
        </p:spPr>
        <p:txBody>
          <a:bodyPr wrap="square" rtlCol="0">
            <a:spAutoFit/>
          </a:bodyPr>
          <a:lstStyle/>
          <a:p>
            <a:r>
              <a:rPr lang="en-US" sz="5400" i="1" dirty="0">
                <a:latin typeface="Calibri" panose="020F0502020204030204" pitchFamily="34" charset="0"/>
                <a:cs typeface="Calibri" panose="020F0502020204030204" pitchFamily="34" charset="0"/>
              </a:rPr>
              <a:t>What about the emotional problem of suffering?</a:t>
            </a:r>
          </a:p>
        </p:txBody>
      </p:sp>
    </p:spTree>
    <p:extLst>
      <p:ext uri="{BB962C8B-B14F-4D97-AF65-F5344CB8AC3E}">
        <p14:creationId xmlns:p14="http://schemas.microsoft.com/office/powerpoint/2010/main" val="35097311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112</a:t>
            </a:fld>
            <a:endParaRPr lang="en-US"/>
          </a:p>
        </p:txBody>
      </p:sp>
      <p:sp>
        <p:nvSpPr>
          <p:cNvPr id="4" name="TextBox 3">
            <a:extLst>
              <a:ext uri="{FF2B5EF4-FFF2-40B4-BE49-F238E27FC236}">
                <a16:creationId xmlns:a16="http://schemas.microsoft.com/office/drawing/2014/main" id="{93B35F19-1008-5C47-93E6-8A9D14094C34}"/>
              </a:ext>
            </a:extLst>
          </p:cNvPr>
          <p:cNvSpPr txBox="1"/>
          <p:nvPr/>
        </p:nvSpPr>
        <p:spPr>
          <a:xfrm>
            <a:off x="837606" y="2426886"/>
            <a:ext cx="10494524" cy="2308324"/>
          </a:xfrm>
          <a:prstGeom prst="rect">
            <a:avLst/>
          </a:prstGeom>
          <a:noFill/>
        </p:spPr>
        <p:txBody>
          <a:bodyPr wrap="square" rtlCol="0">
            <a:spAutoFit/>
          </a:bodyPr>
          <a:lstStyle/>
          <a:p>
            <a:pPr algn="ctr"/>
            <a:r>
              <a:rPr lang="en-US" sz="4800" dirty="0">
                <a:latin typeface="Calibri" panose="020F0502020204030204" pitchFamily="34" charset="0"/>
                <a:ea typeface="Calibri" panose="020F0502020204030204" pitchFamily="34" charset="0"/>
                <a:cs typeface="Times New Roman" panose="02020603050405020304" pitchFamily="18" charset="0"/>
              </a:rPr>
              <a:t>Intellectual answers do not necessarily deal with the emotional problem of suffering.</a:t>
            </a:r>
            <a:r>
              <a:rPr lang="en-US" sz="4800" dirty="0"/>
              <a:t> </a:t>
            </a:r>
            <a:endParaRPr lang="en-US" sz="4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382578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113</a:t>
            </a:fld>
            <a:endParaRPr lang="en-US"/>
          </a:p>
        </p:txBody>
      </p:sp>
      <p:sp>
        <p:nvSpPr>
          <p:cNvPr id="4" name="TextBox 3">
            <a:extLst>
              <a:ext uri="{FF2B5EF4-FFF2-40B4-BE49-F238E27FC236}">
                <a16:creationId xmlns:a16="http://schemas.microsoft.com/office/drawing/2014/main" id="{93B35F19-1008-5C47-93E6-8A9D14094C34}"/>
              </a:ext>
            </a:extLst>
          </p:cNvPr>
          <p:cNvSpPr txBox="1"/>
          <p:nvPr/>
        </p:nvSpPr>
        <p:spPr>
          <a:xfrm>
            <a:off x="344039" y="1722041"/>
            <a:ext cx="11580122" cy="3970318"/>
          </a:xfrm>
          <a:prstGeom prst="rect">
            <a:avLst/>
          </a:prstGeom>
          <a:noFill/>
        </p:spPr>
        <p:txBody>
          <a:bodyPr wrap="square" rtlCol="0">
            <a:spAutoFit/>
          </a:bodyPr>
          <a:lstStyle/>
          <a:p>
            <a:pPr lvl="0"/>
            <a:r>
              <a:rPr lang="en-US" sz="3600" dirty="0">
                <a:latin typeface="Calibri" panose="020F0502020204030204" pitchFamily="34" charset="0"/>
                <a:cs typeface="Calibri" panose="020F0502020204030204" pitchFamily="34" charset="0"/>
              </a:rPr>
              <a:t>1. Most need a loving friend and a ready listener, not an intellectual answer.</a:t>
            </a:r>
          </a:p>
          <a:p>
            <a:pPr lvl="0"/>
            <a:r>
              <a:rPr lang="en-US" sz="3600" dirty="0">
                <a:latin typeface="Calibri" panose="020F0502020204030204" pitchFamily="34" charset="0"/>
                <a:cs typeface="Calibri" panose="020F0502020204030204" pitchFamily="34" charset="0"/>
              </a:rPr>
              <a:t>2. Unlike other “worldviews” we have real resources to help us in and through suffering, our Savior Jesus Christ!</a:t>
            </a:r>
          </a:p>
          <a:p>
            <a:pPr lvl="0"/>
            <a:r>
              <a:rPr lang="en-US" sz="3600" dirty="0">
                <a:latin typeface="Calibri" panose="020F0502020204030204" pitchFamily="34" charset="0"/>
                <a:cs typeface="Calibri" panose="020F0502020204030204" pitchFamily="34" charset="0"/>
              </a:rPr>
              <a:t>3. As noted earlier, our knowledge of God is an immeasurable good. It provides purpose and hope that cannot be found elsewhere.</a:t>
            </a:r>
          </a:p>
        </p:txBody>
      </p:sp>
    </p:spTree>
    <p:extLst>
      <p:ext uri="{BB962C8B-B14F-4D97-AF65-F5344CB8AC3E}">
        <p14:creationId xmlns:p14="http://schemas.microsoft.com/office/powerpoint/2010/main" val="360054437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114</a:t>
            </a:fld>
            <a:endParaRPr lang="en-US"/>
          </a:p>
        </p:txBody>
      </p:sp>
      <p:sp>
        <p:nvSpPr>
          <p:cNvPr id="4" name="TextBox 3">
            <a:extLst>
              <a:ext uri="{FF2B5EF4-FFF2-40B4-BE49-F238E27FC236}">
                <a16:creationId xmlns:a16="http://schemas.microsoft.com/office/drawing/2014/main" id="{93B35F19-1008-5C47-93E6-8A9D14094C34}"/>
              </a:ext>
            </a:extLst>
          </p:cNvPr>
          <p:cNvSpPr txBox="1"/>
          <p:nvPr/>
        </p:nvSpPr>
        <p:spPr>
          <a:xfrm>
            <a:off x="344039" y="1722041"/>
            <a:ext cx="11580122" cy="1107996"/>
          </a:xfrm>
          <a:prstGeom prst="rect">
            <a:avLst/>
          </a:prstGeom>
          <a:noFill/>
        </p:spPr>
        <p:txBody>
          <a:bodyPr wrap="square" rtlCol="0">
            <a:spAutoFit/>
          </a:bodyPr>
          <a:lstStyle/>
          <a:p>
            <a:pPr lvl="0"/>
            <a:r>
              <a:rPr lang="en-US" sz="4000" dirty="0">
                <a:latin typeface="Calibri" panose="020F0502020204030204" pitchFamily="34" charset="0"/>
                <a:cs typeface="Calibri" panose="020F0502020204030204" pitchFamily="34" charset="0"/>
              </a:rPr>
              <a:t>4. Story of Mabel</a:t>
            </a:r>
            <a:r>
              <a:rPr lang="en-US" sz="6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9470115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475446" y="2032711"/>
            <a:ext cx="11157111" cy="2123658"/>
          </a:xfrm>
          <a:prstGeom prst="rect">
            <a:avLst/>
          </a:prstGeom>
          <a:noFill/>
        </p:spPr>
        <p:txBody>
          <a:bodyPr wrap="square" rtlCol="0">
            <a:spAutoFit/>
          </a:bodyPr>
          <a:lstStyle/>
          <a:p>
            <a:pPr algn="ctr"/>
            <a:r>
              <a:rPr lang="en-US" sz="6600" dirty="0">
                <a:latin typeface="Calibri" panose="020F0502020204030204" pitchFamily="34" charset="0"/>
                <a:ea typeface="Calibri" panose="020F0502020204030204" pitchFamily="34" charset="0"/>
                <a:cs typeface="Times New Roman" panose="02020603050405020304" pitchFamily="18" charset="0"/>
              </a:rPr>
              <a:t>How do you know the Bible is true?</a:t>
            </a:r>
            <a:endParaRPr lang="en-US" sz="6600" dirty="0"/>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115</a:t>
            </a:fld>
            <a:endParaRPr lang="en-US"/>
          </a:p>
        </p:txBody>
      </p:sp>
    </p:spTree>
    <p:extLst>
      <p:ext uri="{BB962C8B-B14F-4D97-AF65-F5344CB8AC3E}">
        <p14:creationId xmlns:p14="http://schemas.microsoft.com/office/powerpoint/2010/main" val="206976057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708761" y="1652429"/>
            <a:ext cx="11157111" cy="830997"/>
          </a:xfrm>
          <a:prstGeom prst="rect">
            <a:avLst/>
          </a:prstGeom>
          <a:noFill/>
        </p:spPr>
        <p:txBody>
          <a:bodyPr wrap="square" rtlCol="0">
            <a:spAutoFit/>
          </a:bodyPr>
          <a:lstStyle/>
          <a:p>
            <a:r>
              <a:rPr lang="en-US" sz="4800" b="1" dirty="0">
                <a:latin typeface="Calibri" panose="020F0502020204030204" pitchFamily="34" charset="0"/>
                <a:cs typeface="Calibri" panose="020F0502020204030204" pitchFamily="34" charset="0"/>
              </a:rPr>
              <a:t>Internal Evidence:</a:t>
            </a:r>
            <a:r>
              <a:rPr lang="en-US" sz="4800" dirty="0">
                <a:latin typeface="Calibri" panose="020F0502020204030204" pitchFamily="34" charset="0"/>
                <a:cs typeface="Calibri" panose="020F0502020204030204" pitchFamily="34" charset="0"/>
              </a:rPr>
              <a:t>  </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116</a:t>
            </a:fld>
            <a:endParaRPr lang="en-US"/>
          </a:p>
        </p:txBody>
      </p:sp>
      <p:sp>
        <p:nvSpPr>
          <p:cNvPr id="4" name="TextBox 3">
            <a:extLst>
              <a:ext uri="{FF2B5EF4-FFF2-40B4-BE49-F238E27FC236}">
                <a16:creationId xmlns:a16="http://schemas.microsoft.com/office/drawing/2014/main" id="{19CD28FF-BA96-FE41-A96F-57C9DB87A61E}"/>
              </a:ext>
            </a:extLst>
          </p:cNvPr>
          <p:cNvSpPr txBox="1"/>
          <p:nvPr/>
        </p:nvSpPr>
        <p:spPr>
          <a:xfrm>
            <a:off x="1123146" y="2810403"/>
            <a:ext cx="9433993" cy="2308324"/>
          </a:xfrm>
          <a:prstGeom prst="rect">
            <a:avLst/>
          </a:prstGeom>
          <a:noFill/>
        </p:spPr>
        <p:txBody>
          <a:bodyPr wrap="none" rtlCol="0">
            <a:spAutoFit/>
          </a:bodyPr>
          <a:lstStyle/>
          <a:p>
            <a:r>
              <a:rPr lang="en-US" sz="4800" dirty="0">
                <a:latin typeface="Calibri" panose="020F0502020204030204" pitchFamily="34" charset="0"/>
                <a:cs typeface="Calibri" panose="020F0502020204030204" pitchFamily="34" charset="0"/>
              </a:rPr>
              <a:t>What is found </a:t>
            </a:r>
            <a:r>
              <a:rPr lang="en-US" sz="4800" u="sng" dirty="0">
                <a:latin typeface="Calibri" panose="020F0502020204030204" pitchFamily="34" charset="0"/>
                <a:cs typeface="Calibri" panose="020F0502020204030204" pitchFamily="34" charset="0"/>
              </a:rPr>
              <a:t>in the Bible itself</a:t>
            </a:r>
            <a:r>
              <a:rPr lang="en-US" sz="4800" dirty="0">
                <a:latin typeface="Calibri" panose="020F0502020204030204" pitchFamily="34" charset="0"/>
                <a:cs typeface="Calibri" panose="020F0502020204030204" pitchFamily="34" charset="0"/>
              </a:rPr>
              <a:t> or </a:t>
            </a:r>
            <a:r>
              <a:rPr lang="en-US" sz="4800" u="sng" dirty="0">
                <a:latin typeface="Calibri" panose="020F0502020204030204" pitchFamily="34" charset="0"/>
                <a:cs typeface="Calibri" panose="020F0502020204030204" pitchFamily="34" charset="0"/>
              </a:rPr>
              <a:t>in </a:t>
            </a:r>
          </a:p>
          <a:p>
            <a:r>
              <a:rPr lang="en-US" sz="4800" u="sng" dirty="0">
                <a:latin typeface="Calibri" panose="020F0502020204030204" pitchFamily="34" charset="0"/>
                <a:cs typeface="Calibri" panose="020F0502020204030204" pitchFamily="34" charset="0"/>
              </a:rPr>
              <a:t>comparison to itself.</a:t>
            </a:r>
            <a:endParaRPr lang="en-US" sz="4800" dirty="0">
              <a:latin typeface="Calibri" panose="020F0502020204030204" pitchFamily="34" charset="0"/>
              <a:cs typeface="Calibri" panose="020F0502020204030204" pitchFamily="34" charset="0"/>
            </a:endParaRPr>
          </a:p>
          <a:p>
            <a:endParaRPr lang="en-US" sz="48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F141B1D-7932-8845-8B69-4791154224F6}"/>
              </a:ext>
            </a:extLst>
          </p:cNvPr>
          <p:cNvSpPr txBox="1"/>
          <p:nvPr/>
        </p:nvSpPr>
        <p:spPr>
          <a:xfrm>
            <a:off x="560329" y="764057"/>
            <a:ext cx="5621667" cy="584775"/>
          </a:xfrm>
          <a:prstGeom prst="rect">
            <a:avLst/>
          </a:prstGeom>
          <a:noFill/>
        </p:spPr>
        <p:txBody>
          <a:bodyPr wrap="none" rtlCol="0">
            <a:spAutoFit/>
          </a:bodyPr>
          <a:lstStyle/>
          <a:p>
            <a:r>
              <a:rPr lang="en-US" sz="3200" i="1" dirty="0"/>
              <a:t>How do you know the Bible is true?</a:t>
            </a:r>
          </a:p>
        </p:txBody>
      </p:sp>
    </p:spTree>
    <p:extLst>
      <p:ext uri="{BB962C8B-B14F-4D97-AF65-F5344CB8AC3E}">
        <p14:creationId xmlns:p14="http://schemas.microsoft.com/office/powerpoint/2010/main" val="89114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708761" y="1652429"/>
            <a:ext cx="11157111" cy="830997"/>
          </a:xfrm>
          <a:prstGeom prst="rect">
            <a:avLst/>
          </a:prstGeom>
          <a:noFill/>
        </p:spPr>
        <p:txBody>
          <a:bodyPr wrap="square" rtlCol="0">
            <a:spAutoFit/>
          </a:bodyPr>
          <a:lstStyle/>
          <a:p>
            <a:r>
              <a:rPr lang="en-US" sz="4800" b="1" dirty="0">
                <a:latin typeface="Calibri" panose="020F0502020204030204" pitchFamily="34" charset="0"/>
                <a:cs typeface="Calibri" panose="020F0502020204030204" pitchFamily="34" charset="0"/>
              </a:rPr>
              <a:t>External Evidence:</a:t>
            </a:r>
            <a:endParaRPr lang="en-US" sz="48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117</a:t>
            </a:fld>
            <a:endParaRPr lang="en-US"/>
          </a:p>
        </p:txBody>
      </p:sp>
      <p:sp>
        <p:nvSpPr>
          <p:cNvPr id="4" name="TextBox 3">
            <a:extLst>
              <a:ext uri="{FF2B5EF4-FFF2-40B4-BE49-F238E27FC236}">
                <a16:creationId xmlns:a16="http://schemas.microsoft.com/office/drawing/2014/main" id="{19CD28FF-BA96-FE41-A96F-57C9DB87A61E}"/>
              </a:ext>
            </a:extLst>
          </p:cNvPr>
          <p:cNvSpPr txBox="1"/>
          <p:nvPr/>
        </p:nvSpPr>
        <p:spPr>
          <a:xfrm>
            <a:off x="1123146" y="2810403"/>
            <a:ext cx="9543254" cy="1569660"/>
          </a:xfrm>
          <a:prstGeom prst="rect">
            <a:avLst/>
          </a:prstGeom>
          <a:noFill/>
        </p:spPr>
        <p:txBody>
          <a:bodyPr wrap="none" rtlCol="0">
            <a:spAutoFit/>
          </a:bodyPr>
          <a:lstStyle/>
          <a:p>
            <a:r>
              <a:rPr lang="en-US" sz="4800" dirty="0">
                <a:latin typeface="Calibri" panose="020F0502020204030204" pitchFamily="34" charset="0"/>
                <a:cs typeface="Calibri" panose="020F0502020204030204" pitchFamily="34" charset="0"/>
              </a:rPr>
              <a:t>What is found </a:t>
            </a:r>
            <a:r>
              <a:rPr lang="en-US" sz="4800" u="sng" dirty="0">
                <a:latin typeface="Calibri" panose="020F0502020204030204" pitchFamily="34" charset="0"/>
                <a:cs typeface="Calibri" panose="020F0502020204030204" pitchFamily="34" charset="0"/>
              </a:rPr>
              <a:t>outside the Bible</a:t>
            </a:r>
            <a:r>
              <a:rPr lang="en-US" sz="4800" dirty="0">
                <a:latin typeface="Calibri" panose="020F0502020204030204" pitchFamily="34" charset="0"/>
                <a:cs typeface="Calibri" panose="020F0502020204030204" pitchFamily="34" charset="0"/>
              </a:rPr>
              <a:t> from </a:t>
            </a:r>
          </a:p>
          <a:p>
            <a:r>
              <a:rPr lang="en-US" sz="4800" dirty="0">
                <a:latin typeface="Calibri" panose="020F0502020204030204" pitchFamily="34" charset="0"/>
                <a:cs typeface="Calibri" panose="020F0502020204030204" pitchFamily="34" charset="0"/>
              </a:rPr>
              <a:t>other sources. </a:t>
            </a:r>
          </a:p>
        </p:txBody>
      </p:sp>
      <p:sp>
        <p:nvSpPr>
          <p:cNvPr id="6" name="TextBox 5">
            <a:extLst>
              <a:ext uri="{FF2B5EF4-FFF2-40B4-BE49-F238E27FC236}">
                <a16:creationId xmlns:a16="http://schemas.microsoft.com/office/drawing/2014/main" id="{A8F0EB03-2118-6E49-B745-FF40BB844AD3}"/>
              </a:ext>
            </a:extLst>
          </p:cNvPr>
          <p:cNvSpPr txBox="1"/>
          <p:nvPr/>
        </p:nvSpPr>
        <p:spPr>
          <a:xfrm>
            <a:off x="560329" y="764057"/>
            <a:ext cx="5621667" cy="584775"/>
          </a:xfrm>
          <a:prstGeom prst="rect">
            <a:avLst/>
          </a:prstGeom>
          <a:noFill/>
        </p:spPr>
        <p:txBody>
          <a:bodyPr wrap="none" rtlCol="0">
            <a:spAutoFit/>
          </a:bodyPr>
          <a:lstStyle/>
          <a:p>
            <a:r>
              <a:rPr lang="en-US" sz="3200" i="1" dirty="0"/>
              <a:t>How do you know the Bible is true?</a:t>
            </a:r>
          </a:p>
        </p:txBody>
      </p:sp>
    </p:spTree>
    <p:extLst>
      <p:ext uri="{BB962C8B-B14F-4D97-AF65-F5344CB8AC3E}">
        <p14:creationId xmlns:p14="http://schemas.microsoft.com/office/powerpoint/2010/main" val="220757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708761" y="1652429"/>
            <a:ext cx="11157111" cy="830997"/>
          </a:xfrm>
          <a:prstGeom prst="rect">
            <a:avLst/>
          </a:prstGeom>
          <a:noFill/>
        </p:spPr>
        <p:txBody>
          <a:bodyPr wrap="square" rtlCol="0">
            <a:spAutoFit/>
          </a:bodyPr>
          <a:lstStyle/>
          <a:p>
            <a:r>
              <a:rPr lang="en-US" sz="4800" dirty="0"/>
              <a:t>What does the internal evidence say?</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118</a:t>
            </a:fld>
            <a:endParaRPr lang="en-US"/>
          </a:p>
        </p:txBody>
      </p:sp>
      <p:sp>
        <p:nvSpPr>
          <p:cNvPr id="4" name="TextBox 3">
            <a:extLst>
              <a:ext uri="{FF2B5EF4-FFF2-40B4-BE49-F238E27FC236}">
                <a16:creationId xmlns:a16="http://schemas.microsoft.com/office/drawing/2014/main" id="{19CD28FF-BA96-FE41-A96F-57C9DB87A61E}"/>
              </a:ext>
            </a:extLst>
          </p:cNvPr>
          <p:cNvSpPr txBox="1"/>
          <p:nvPr/>
        </p:nvSpPr>
        <p:spPr>
          <a:xfrm>
            <a:off x="2484114" y="2975401"/>
            <a:ext cx="6857134" cy="830997"/>
          </a:xfrm>
          <a:prstGeom prst="rect">
            <a:avLst/>
          </a:prstGeom>
          <a:noFill/>
        </p:spPr>
        <p:txBody>
          <a:bodyPr wrap="none" rtlCol="0">
            <a:spAutoFit/>
          </a:bodyPr>
          <a:lstStyle/>
          <a:p>
            <a:r>
              <a:rPr lang="en-US" sz="4800" dirty="0">
                <a:latin typeface="Calibri" panose="020F0502020204030204" pitchFamily="34" charset="0"/>
                <a:cs typeface="Calibri" panose="020F0502020204030204" pitchFamily="34" charset="0"/>
              </a:rPr>
              <a:t> Facts concerning the Bible</a:t>
            </a:r>
          </a:p>
        </p:txBody>
      </p:sp>
      <p:sp>
        <p:nvSpPr>
          <p:cNvPr id="6" name="TextBox 5">
            <a:extLst>
              <a:ext uri="{FF2B5EF4-FFF2-40B4-BE49-F238E27FC236}">
                <a16:creationId xmlns:a16="http://schemas.microsoft.com/office/drawing/2014/main" id="{8DF3CECF-51A5-0A49-A572-440E86D3326F}"/>
              </a:ext>
            </a:extLst>
          </p:cNvPr>
          <p:cNvSpPr txBox="1"/>
          <p:nvPr/>
        </p:nvSpPr>
        <p:spPr>
          <a:xfrm>
            <a:off x="560329" y="764057"/>
            <a:ext cx="5621667" cy="584775"/>
          </a:xfrm>
          <a:prstGeom prst="rect">
            <a:avLst/>
          </a:prstGeom>
          <a:noFill/>
        </p:spPr>
        <p:txBody>
          <a:bodyPr wrap="none" rtlCol="0">
            <a:spAutoFit/>
          </a:bodyPr>
          <a:lstStyle/>
          <a:p>
            <a:r>
              <a:rPr lang="en-US" sz="3200" i="1" dirty="0"/>
              <a:t>How do you know the Bible is true?</a:t>
            </a:r>
          </a:p>
        </p:txBody>
      </p:sp>
    </p:spTree>
    <p:extLst>
      <p:ext uri="{BB962C8B-B14F-4D97-AF65-F5344CB8AC3E}">
        <p14:creationId xmlns:p14="http://schemas.microsoft.com/office/powerpoint/2010/main" val="13040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708761" y="1873449"/>
            <a:ext cx="11157111" cy="3477875"/>
          </a:xfrm>
          <a:prstGeom prst="rect">
            <a:avLst/>
          </a:prstGeom>
          <a:noFill/>
        </p:spPr>
        <p:txBody>
          <a:bodyPr wrap="square" rtlCol="0">
            <a:spAutoFit/>
          </a:bodyPr>
          <a:lstStyle/>
          <a:p>
            <a:pPr algn="ctr"/>
            <a:r>
              <a:rPr lang="en-US" sz="4400" dirty="0">
                <a:latin typeface="Calibri" panose="020F0502020204030204" pitchFamily="34" charset="0"/>
                <a:cs typeface="Calibri" panose="020F0502020204030204" pitchFamily="34" charset="0"/>
              </a:rPr>
              <a:t>1. The Bible is comprised of 66 different </a:t>
            </a:r>
            <a:r>
              <a:rPr lang="en-US" sz="4400" u="sng" dirty="0">
                <a:latin typeface="Calibri" panose="020F0502020204030204" pitchFamily="34" charset="0"/>
                <a:cs typeface="Calibri" panose="020F0502020204030204" pitchFamily="34" charset="0"/>
              </a:rPr>
              <a:t>books</a:t>
            </a:r>
            <a:r>
              <a:rPr lang="en-US" sz="4400" dirty="0">
                <a:latin typeface="Calibri" panose="020F0502020204030204" pitchFamily="34" charset="0"/>
                <a:cs typeface="Calibri" panose="020F0502020204030204" pitchFamily="34" charset="0"/>
              </a:rPr>
              <a:t>, written by at least 40 different penman and written over a 1500-year period. With such diversity, how can there be a semblance of unity? </a:t>
            </a:r>
            <a:endParaRPr lang="en-US" sz="96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119</a:t>
            </a:fld>
            <a:endParaRPr lang="en-US"/>
          </a:p>
        </p:txBody>
      </p:sp>
      <p:sp>
        <p:nvSpPr>
          <p:cNvPr id="6" name="TextBox 5">
            <a:extLst>
              <a:ext uri="{FF2B5EF4-FFF2-40B4-BE49-F238E27FC236}">
                <a16:creationId xmlns:a16="http://schemas.microsoft.com/office/drawing/2014/main" id="{8DF3CECF-51A5-0A49-A572-440E86D3326F}"/>
              </a:ext>
            </a:extLst>
          </p:cNvPr>
          <p:cNvSpPr txBox="1"/>
          <p:nvPr/>
        </p:nvSpPr>
        <p:spPr>
          <a:xfrm>
            <a:off x="560329" y="764057"/>
            <a:ext cx="5621667" cy="584775"/>
          </a:xfrm>
          <a:prstGeom prst="rect">
            <a:avLst/>
          </a:prstGeom>
          <a:noFill/>
        </p:spPr>
        <p:txBody>
          <a:bodyPr wrap="none" rtlCol="0">
            <a:spAutoFit/>
          </a:bodyPr>
          <a:lstStyle/>
          <a:p>
            <a:r>
              <a:rPr lang="en-US" sz="3200" i="1" dirty="0"/>
              <a:t>How do you know the Bible is true?</a:t>
            </a:r>
          </a:p>
        </p:txBody>
      </p:sp>
    </p:spTree>
    <p:extLst>
      <p:ext uri="{BB962C8B-B14F-4D97-AF65-F5344CB8AC3E}">
        <p14:creationId xmlns:p14="http://schemas.microsoft.com/office/powerpoint/2010/main" val="1772928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9603275" cy="1049235"/>
          </a:xfrm>
        </p:spPr>
        <p:txBody>
          <a:bodyPr>
            <a:normAutofit/>
          </a:bodyPr>
          <a:lstStyle/>
          <a:p>
            <a:r>
              <a:rPr lang="en-US" sz="5400" dirty="0"/>
              <a:t>The two “main” ideas</a:t>
            </a:r>
          </a:p>
        </p:txBody>
      </p:sp>
      <p:sp>
        <p:nvSpPr>
          <p:cNvPr id="3" name="Content Placeholder 2">
            <a:extLst>
              <a:ext uri="{FF2B5EF4-FFF2-40B4-BE49-F238E27FC236}">
                <a16:creationId xmlns:a16="http://schemas.microsoft.com/office/drawing/2014/main" id="{9ABA8CC0-9B1C-404E-B1A9-C9CCC3BC8D26}"/>
              </a:ext>
            </a:extLst>
          </p:cNvPr>
          <p:cNvSpPr>
            <a:spLocks noGrp="1"/>
          </p:cNvSpPr>
          <p:nvPr>
            <p:ph idx="1"/>
          </p:nvPr>
        </p:nvSpPr>
        <p:spPr>
          <a:xfrm>
            <a:off x="159327" y="1288675"/>
            <a:ext cx="9220200" cy="1676198"/>
          </a:xfrm>
        </p:spPr>
        <p:txBody>
          <a:bodyPr numCol="1">
            <a:normAutofit/>
          </a:bodyPr>
          <a:lstStyle/>
          <a:p>
            <a:pPr marL="0" indent="0">
              <a:buNone/>
            </a:pPr>
            <a:r>
              <a:rPr lang="en-US" sz="4800" dirty="0"/>
              <a:t>God Exists (Belief Structures):</a:t>
            </a:r>
          </a:p>
        </p:txBody>
      </p:sp>
      <p:sp>
        <p:nvSpPr>
          <p:cNvPr id="4" name="TextBox 3">
            <a:extLst>
              <a:ext uri="{FF2B5EF4-FFF2-40B4-BE49-F238E27FC236}">
                <a16:creationId xmlns:a16="http://schemas.microsoft.com/office/drawing/2014/main" id="{A8A70CA0-7BE1-9647-8454-97A97D4F8F1B}"/>
              </a:ext>
            </a:extLst>
          </p:cNvPr>
          <p:cNvSpPr txBox="1"/>
          <p:nvPr/>
        </p:nvSpPr>
        <p:spPr>
          <a:xfrm>
            <a:off x="159327" y="2505669"/>
            <a:ext cx="11889919" cy="3046988"/>
          </a:xfrm>
          <a:prstGeom prst="rect">
            <a:avLst/>
          </a:prstGeom>
          <a:noFill/>
        </p:spPr>
        <p:txBody>
          <a:bodyPr wrap="square" rtlCol="0">
            <a:spAutoFit/>
          </a:bodyPr>
          <a:lstStyle/>
          <a:p>
            <a:r>
              <a:rPr lang="en-US" sz="4800" b="1" dirty="0"/>
              <a:t>Monotheism</a:t>
            </a:r>
            <a:r>
              <a:rPr lang="en-US" sz="4800" dirty="0"/>
              <a:t> – One God.</a:t>
            </a:r>
          </a:p>
          <a:p>
            <a:r>
              <a:rPr lang="en-US" sz="4800" b="1" dirty="0"/>
              <a:t>Polytheism</a:t>
            </a:r>
            <a:r>
              <a:rPr lang="en-US" sz="4800" dirty="0"/>
              <a:t> – Many Gods.</a:t>
            </a:r>
          </a:p>
          <a:p>
            <a:r>
              <a:rPr lang="en-US" sz="4800" b="1" dirty="0"/>
              <a:t>Pantheism</a:t>
            </a:r>
            <a:r>
              <a:rPr lang="en-US" sz="4800" dirty="0"/>
              <a:t> – Everything is God or We all make up God.</a:t>
            </a:r>
          </a:p>
        </p:txBody>
      </p:sp>
      <p:sp>
        <p:nvSpPr>
          <p:cNvPr id="6" name="Slide Number Placeholder 5">
            <a:extLst>
              <a:ext uri="{FF2B5EF4-FFF2-40B4-BE49-F238E27FC236}">
                <a16:creationId xmlns:a16="http://schemas.microsoft.com/office/drawing/2014/main" id="{95EA54FC-BA3E-7B43-9A8E-9A1C15B4A138}"/>
              </a:ext>
            </a:extLst>
          </p:cNvPr>
          <p:cNvSpPr>
            <a:spLocks noGrp="1"/>
          </p:cNvSpPr>
          <p:nvPr>
            <p:ph type="sldNum" sz="quarter" idx="12"/>
          </p:nvPr>
        </p:nvSpPr>
        <p:spPr/>
        <p:txBody>
          <a:bodyPr/>
          <a:lstStyle/>
          <a:p>
            <a:fld id="{198EE0EF-5A81-0A44-ADB5-BE2AEA187555}" type="slidenum">
              <a:rPr lang="en-US" smtClean="0"/>
              <a:t>12</a:t>
            </a:fld>
            <a:endParaRPr lang="en-US"/>
          </a:p>
        </p:txBody>
      </p:sp>
    </p:spTree>
    <p:extLst>
      <p:ext uri="{BB962C8B-B14F-4D97-AF65-F5344CB8AC3E}">
        <p14:creationId xmlns:p14="http://schemas.microsoft.com/office/powerpoint/2010/main" val="279267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708761" y="1873449"/>
            <a:ext cx="11157111" cy="3785652"/>
          </a:xfrm>
          <a:prstGeom prst="rect">
            <a:avLst/>
          </a:prstGeom>
          <a:noFill/>
        </p:spPr>
        <p:txBody>
          <a:bodyPr wrap="square" rtlCol="0">
            <a:spAutoFit/>
          </a:bodyPr>
          <a:lstStyle/>
          <a:p>
            <a:pPr algn="ctr"/>
            <a:r>
              <a:rPr lang="en-US" sz="4800" dirty="0">
                <a:latin typeface="Calibri" panose="020F0502020204030204" pitchFamily="34" charset="0"/>
                <a:cs typeface="Calibri" panose="020F0502020204030204" pitchFamily="34" charset="0"/>
              </a:rPr>
              <a:t>2. </a:t>
            </a:r>
            <a:r>
              <a:rPr lang="en-US" sz="4800" b="1" dirty="0">
                <a:latin typeface="Calibri" panose="020F0502020204030204" pitchFamily="34" charset="0"/>
                <a:ea typeface="Calibri" panose="020F0502020204030204" pitchFamily="34" charset="0"/>
                <a:cs typeface="Calibri" panose="020F0502020204030204" pitchFamily="34" charset="0"/>
              </a:rPr>
              <a:t>Concerning just the New Testament alone which is comprised of 27 individual books, there was insufficient time to erase core facts.</a:t>
            </a:r>
            <a:r>
              <a:rPr lang="en-US" sz="4800" dirty="0">
                <a:latin typeface="Calibri" panose="020F0502020204030204" pitchFamily="34" charset="0"/>
                <a:ea typeface="Calibri" panose="020F0502020204030204" pitchFamily="34" charset="0"/>
                <a:cs typeface="Calibri" panose="020F0502020204030204" pitchFamily="34" charset="0"/>
              </a:rPr>
              <a:t>  I.E. the so-called “legend hypothesis.”</a:t>
            </a:r>
            <a:r>
              <a:rPr lang="en-US" sz="4800" dirty="0">
                <a:latin typeface="Calibri" panose="020F0502020204030204" pitchFamily="34" charset="0"/>
                <a:cs typeface="Calibri" panose="020F0502020204030204" pitchFamily="34" charset="0"/>
              </a:rPr>
              <a:t> </a:t>
            </a:r>
            <a:endParaRPr lang="en-US" sz="115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120</a:t>
            </a:fld>
            <a:endParaRPr lang="en-US"/>
          </a:p>
        </p:txBody>
      </p:sp>
      <p:sp>
        <p:nvSpPr>
          <p:cNvPr id="6" name="TextBox 5">
            <a:extLst>
              <a:ext uri="{FF2B5EF4-FFF2-40B4-BE49-F238E27FC236}">
                <a16:creationId xmlns:a16="http://schemas.microsoft.com/office/drawing/2014/main" id="{8DF3CECF-51A5-0A49-A572-440E86D3326F}"/>
              </a:ext>
            </a:extLst>
          </p:cNvPr>
          <p:cNvSpPr txBox="1"/>
          <p:nvPr/>
        </p:nvSpPr>
        <p:spPr>
          <a:xfrm>
            <a:off x="560329" y="764057"/>
            <a:ext cx="5621667" cy="584775"/>
          </a:xfrm>
          <a:prstGeom prst="rect">
            <a:avLst/>
          </a:prstGeom>
          <a:noFill/>
        </p:spPr>
        <p:txBody>
          <a:bodyPr wrap="none" rtlCol="0">
            <a:spAutoFit/>
          </a:bodyPr>
          <a:lstStyle/>
          <a:p>
            <a:r>
              <a:rPr lang="en-US" sz="3200" i="1" dirty="0"/>
              <a:t>How do you know the Bible is true?</a:t>
            </a:r>
          </a:p>
        </p:txBody>
      </p:sp>
    </p:spTree>
    <p:extLst>
      <p:ext uri="{BB962C8B-B14F-4D97-AF65-F5344CB8AC3E}">
        <p14:creationId xmlns:p14="http://schemas.microsoft.com/office/powerpoint/2010/main" val="15724541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708761" y="1873449"/>
            <a:ext cx="11157111" cy="3785652"/>
          </a:xfrm>
          <a:prstGeom prst="rect">
            <a:avLst/>
          </a:prstGeom>
          <a:noFill/>
        </p:spPr>
        <p:txBody>
          <a:bodyPr wrap="square" rtlCol="0">
            <a:spAutoFit/>
          </a:bodyPr>
          <a:lstStyle/>
          <a:p>
            <a:pPr algn="ctr"/>
            <a:r>
              <a:rPr lang="en-US" sz="4800" dirty="0">
                <a:latin typeface="Calibri" panose="020F0502020204030204" pitchFamily="34" charset="0"/>
                <a:cs typeface="Calibri" panose="020F0502020204030204" pitchFamily="34" charset="0"/>
              </a:rPr>
              <a:t>3. </a:t>
            </a:r>
            <a:r>
              <a:rPr lang="en-US" sz="4800" b="1" dirty="0">
                <a:latin typeface="Calibri" panose="020F0502020204030204" pitchFamily="34" charset="0"/>
                <a:ea typeface="Calibri" panose="020F0502020204030204" pitchFamily="34" charset="0"/>
                <a:cs typeface="Times New Roman" panose="02020603050405020304" pitchFamily="18" charset="0"/>
              </a:rPr>
              <a:t>The subject matter of the Bible includes embarrassing accounts, which is an evidence of authenticity</a:t>
            </a:r>
            <a:r>
              <a:rPr lang="en-US" sz="4800" dirty="0">
                <a:latin typeface="Calibri" panose="020F0502020204030204" pitchFamily="34" charset="0"/>
                <a:ea typeface="Calibri" panose="020F0502020204030204" pitchFamily="34" charset="0"/>
                <a:cs typeface="Times New Roman" panose="02020603050405020304" pitchFamily="18" charset="0"/>
              </a:rPr>
              <a:t>. This is one criterion of six used to prove authenticity of ancient documents. </a:t>
            </a:r>
            <a:endParaRPr lang="en-US" sz="115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121</a:t>
            </a:fld>
            <a:endParaRPr lang="en-US"/>
          </a:p>
        </p:txBody>
      </p:sp>
      <p:sp>
        <p:nvSpPr>
          <p:cNvPr id="6" name="TextBox 5">
            <a:extLst>
              <a:ext uri="{FF2B5EF4-FFF2-40B4-BE49-F238E27FC236}">
                <a16:creationId xmlns:a16="http://schemas.microsoft.com/office/drawing/2014/main" id="{8DF3CECF-51A5-0A49-A572-440E86D3326F}"/>
              </a:ext>
            </a:extLst>
          </p:cNvPr>
          <p:cNvSpPr txBox="1"/>
          <p:nvPr/>
        </p:nvSpPr>
        <p:spPr>
          <a:xfrm>
            <a:off x="560329" y="764057"/>
            <a:ext cx="5621667" cy="584775"/>
          </a:xfrm>
          <a:prstGeom prst="rect">
            <a:avLst/>
          </a:prstGeom>
          <a:noFill/>
        </p:spPr>
        <p:txBody>
          <a:bodyPr wrap="none" rtlCol="0">
            <a:spAutoFit/>
          </a:bodyPr>
          <a:lstStyle/>
          <a:p>
            <a:r>
              <a:rPr lang="en-US" sz="3200" i="1" dirty="0"/>
              <a:t>How do you know the Bible is true?</a:t>
            </a:r>
          </a:p>
        </p:txBody>
      </p:sp>
    </p:spTree>
    <p:extLst>
      <p:ext uri="{BB962C8B-B14F-4D97-AF65-F5344CB8AC3E}">
        <p14:creationId xmlns:p14="http://schemas.microsoft.com/office/powerpoint/2010/main" val="11067385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708761" y="2592680"/>
            <a:ext cx="11157111" cy="1569660"/>
          </a:xfrm>
          <a:prstGeom prst="rect">
            <a:avLst/>
          </a:prstGeom>
          <a:noFill/>
        </p:spPr>
        <p:txBody>
          <a:bodyPr wrap="square" rtlCol="0">
            <a:spAutoFit/>
          </a:bodyPr>
          <a:lstStyle/>
          <a:p>
            <a:pPr algn="ctr"/>
            <a:r>
              <a:rPr lang="en-US" sz="4800" dirty="0">
                <a:latin typeface="Calibri" panose="020F0502020204030204" pitchFamily="34" charset="0"/>
                <a:cs typeface="Calibri" panose="020F0502020204030204" pitchFamily="34" charset="0"/>
              </a:rPr>
              <a:t>Name some notable embarrassing passages in the Bible</a:t>
            </a:r>
            <a:endParaRPr lang="en-US" sz="115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122</a:t>
            </a:fld>
            <a:endParaRPr lang="en-US"/>
          </a:p>
        </p:txBody>
      </p:sp>
      <p:sp>
        <p:nvSpPr>
          <p:cNvPr id="6" name="TextBox 5">
            <a:extLst>
              <a:ext uri="{FF2B5EF4-FFF2-40B4-BE49-F238E27FC236}">
                <a16:creationId xmlns:a16="http://schemas.microsoft.com/office/drawing/2014/main" id="{8DF3CECF-51A5-0A49-A572-440E86D3326F}"/>
              </a:ext>
            </a:extLst>
          </p:cNvPr>
          <p:cNvSpPr txBox="1"/>
          <p:nvPr/>
        </p:nvSpPr>
        <p:spPr>
          <a:xfrm>
            <a:off x="560329" y="764057"/>
            <a:ext cx="5621667" cy="584775"/>
          </a:xfrm>
          <a:prstGeom prst="rect">
            <a:avLst/>
          </a:prstGeom>
          <a:noFill/>
        </p:spPr>
        <p:txBody>
          <a:bodyPr wrap="none" rtlCol="0">
            <a:spAutoFit/>
          </a:bodyPr>
          <a:lstStyle/>
          <a:p>
            <a:r>
              <a:rPr lang="en-US" sz="3200" i="1" dirty="0"/>
              <a:t>How do you know the Bible is true?</a:t>
            </a:r>
          </a:p>
        </p:txBody>
      </p:sp>
    </p:spTree>
    <p:extLst>
      <p:ext uri="{BB962C8B-B14F-4D97-AF65-F5344CB8AC3E}">
        <p14:creationId xmlns:p14="http://schemas.microsoft.com/office/powerpoint/2010/main" val="280785344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708761" y="1873449"/>
            <a:ext cx="11157111" cy="2308324"/>
          </a:xfrm>
          <a:prstGeom prst="rect">
            <a:avLst/>
          </a:prstGeom>
          <a:noFill/>
        </p:spPr>
        <p:txBody>
          <a:bodyPr wrap="square" rtlCol="0">
            <a:spAutoFit/>
          </a:bodyPr>
          <a:lstStyle/>
          <a:p>
            <a:pPr algn="ctr"/>
            <a:r>
              <a:rPr lang="en-US" sz="4800" dirty="0">
                <a:latin typeface="Calibri" panose="020F0502020204030204" pitchFamily="34" charset="0"/>
                <a:cs typeface="Calibri" panose="020F0502020204030204" pitchFamily="34" charset="0"/>
              </a:rPr>
              <a:t>4. </a:t>
            </a:r>
            <a:r>
              <a:rPr lang="en-US" sz="4800" b="1" dirty="0">
                <a:latin typeface="Calibri" panose="020F0502020204030204" pitchFamily="34" charset="0"/>
                <a:ea typeface="Calibri" panose="020F0502020204030204" pitchFamily="34" charset="0"/>
                <a:cs typeface="Calibri" panose="020F0502020204030204" pitchFamily="34" charset="0"/>
              </a:rPr>
              <a:t>Jesus’ own explicit claims</a:t>
            </a:r>
            <a:r>
              <a:rPr lang="en-US" sz="4800" dirty="0">
                <a:latin typeface="Calibri" panose="020F0502020204030204" pitchFamily="34" charset="0"/>
                <a:ea typeface="Calibri" panose="020F0502020204030204" pitchFamily="34" charset="0"/>
                <a:cs typeface="Calibri" panose="020F0502020204030204" pitchFamily="34" charset="0"/>
              </a:rPr>
              <a:t>. He claimed to be the Son of God. He claimed to be the Messiah. He claimed deity</a:t>
            </a:r>
            <a:r>
              <a:rPr lang="en-US" sz="4800" dirty="0">
                <a:latin typeface="Calibri" panose="020F0502020204030204" pitchFamily="34" charset="0"/>
                <a:cs typeface="Calibri" panose="020F0502020204030204" pitchFamily="34" charset="0"/>
              </a:rPr>
              <a:t> </a:t>
            </a:r>
            <a:endParaRPr lang="en-US" sz="115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123</a:t>
            </a:fld>
            <a:endParaRPr lang="en-US"/>
          </a:p>
        </p:txBody>
      </p:sp>
      <p:sp>
        <p:nvSpPr>
          <p:cNvPr id="6" name="TextBox 5">
            <a:extLst>
              <a:ext uri="{FF2B5EF4-FFF2-40B4-BE49-F238E27FC236}">
                <a16:creationId xmlns:a16="http://schemas.microsoft.com/office/drawing/2014/main" id="{8DF3CECF-51A5-0A49-A572-440E86D3326F}"/>
              </a:ext>
            </a:extLst>
          </p:cNvPr>
          <p:cNvSpPr txBox="1"/>
          <p:nvPr/>
        </p:nvSpPr>
        <p:spPr>
          <a:xfrm>
            <a:off x="560329" y="764057"/>
            <a:ext cx="5621667" cy="584775"/>
          </a:xfrm>
          <a:prstGeom prst="rect">
            <a:avLst/>
          </a:prstGeom>
          <a:noFill/>
        </p:spPr>
        <p:txBody>
          <a:bodyPr wrap="none" rtlCol="0">
            <a:spAutoFit/>
          </a:bodyPr>
          <a:lstStyle/>
          <a:p>
            <a:r>
              <a:rPr lang="en-US" sz="3200" i="1" dirty="0"/>
              <a:t>How do you know the Bible is true?</a:t>
            </a:r>
          </a:p>
        </p:txBody>
      </p:sp>
    </p:spTree>
    <p:extLst>
      <p:ext uri="{BB962C8B-B14F-4D97-AF65-F5344CB8AC3E}">
        <p14:creationId xmlns:p14="http://schemas.microsoft.com/office/powerpoint/2010/main" val="11973794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708761" y="1873449"/>
            <a:ext cx="11157111" cy="3046988"/>
          </a:xfrm>
          <a:prstGeom prst="rect">
            <a:avLst/>
          </a:prstGeom>
          <a:noFill/>
        </p:spPr>
        <p:txBody>
          <a:bodyPr wrap="square" rtlCol="0">
            <a:spAutoFit/>
          </a:bodyPr>
          <a:lstStyle/>
          <a:p>
            <a:pPr algn="ctr"/>
            <a:r>
              <a:rPr lang="en-US" sz="4800" dirty="0">
                <a:latin typeface="Calibri" panose="020F0502020204030204" pitchFamily="34" charset="0"/>
                <a:cs typeface="Calibri" panose="020F0502020204030204" pitchFamily="34" charset="0"/>
              </a:rPr>
              <a:t>5. </a:t>
            </a:r>
            <a:r>
              <a:rPr lang="en-US" sz="4800" b="1" dirty="0">
                <a:latin typeface="Calibri" panose="020F0502020204030204" pitchFamily="34" charset="0"/>
                <a:ea typeface="Calibri" panose="020F0502020204030204" pitchFamily="34" charset="0"/>
                <a:cs typeface="Times New Roman" panose="02020603050405020304" pitchFamily="18" charset="0"/>
              </a:rPr>
              <a:t>Fulfillment of Prophecy. </a:t>
            </a:r>
            <a:r>
              <a:rPr lang="en-US" sz="4800" dirty="0">
                <a:latin typeface="Calibri" panose="020F0502020204030204" pitchFamily="34" charset="0"/>
                <a:ea typeface="Calibri" panose="020F0502020204030204" pitchFamily="34" charset="0"/>
                <a:cs typeface="Times New Roman" panose="02020603050405020304" pitchFamily="18" charset="0"/>
              </a:rPr>
              <a:t>Beside the uncanny unity of the Bible, the fulfillment of prophecy is impossible from mere guesswork. </a:t>
            </a:r>
            <a:endParaRPr lang="en-US" sz="115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124</a:t>
            </a:fld>
            <a:endParaRPr lang="en-US"/>
          </a:p>
        </p:txBody>
      </p:sp>
      <p:sp>
        <p:nvSpPr>
          <p:cNvPr id="6" name="TextBox 5">
            <a:extLst>
              <a:ext uri="{FF2B5EF4-FFF2-40B4-BE49-F238E27FC236}">
                <a16:creationId xmlns:a16="http://schemas.microsoft.com/office/drawing/2014/main" id="{8DF3CECF-51A5-0A49-A572-440E86D3326F}"/>
              </a:ext>
            </a:extLst>
          </p:cNvPr>
          <p:cNvSpPr txBox="1"/>
          <p:nvPr/>
        </p:nvSpPr>
        <p:spPr>
          <a:xfrm>
            <a:off x="560329" y="764057"/>
            <a:ext cx="5621667" cy="584775"/>
          </a:xfrm>
          <a:prstGeom prst="rect">
            <a:avLst/>
          </a:prstGeom>
          <a:noFill/>
        </p:spPr>
        <p:txBody>
          <a:bodyPr wrap="none" rtlCol="0">
            <a:spAutoFit/>
          </a:bodyPr>
          <a:lstStyle/>
          <a:p>
            <a:r>
              <a:rPr lang="en-US" sz="3200" i="1" dirty="0"/>
              <a:t>How do you know the Bible is true?</a:t>
            </a:r>
          </a:p>
        </p:txBody>
      </p:sp>
    </p:spTree>
    <p:extLst>
      <p:ext uri="{BB962C8B-B14F-4D97-AF65-F5344CB8AC3E}">
        <p14:creationId xmlns:p14="http://schemas.microsoft.com/office/powerpoint/2010/main" val="154837500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626590" y="1347707"/>
            <a:ext cx="11157111" cy="4370427"/>
          </a:xfrm>
          <a:prstGeom prst="rect">
            <a:avLst/>
          </a:prstGeom>
          <a:noFill/>
        </p:spPr>
        <p:txBody>
          <a:bodyPr wrap="square" rtlCol="0">
            <a:spAutoFit/>
          </a:bodyPr>
          <a:lstStyle/>
          <a:p>
            <a:pPr algn="ctr"/>
            <a:r>
              <a:rPr lang="en-US" sz="5400" dirty="0">
                <a:latin typeface="Calibri" panose="020F0502020204030204" pitchFamily="34" charset="0"/>
                <a:cs typeface="Calibri" panose="020F0502020204030204" pitchFamily="34" charset="0"/>
              </a:rPr>
              <a:t>Stoner’s probability quote:</a:t>
            </a:r>
          </a:p>
          <a:p>
            <a:pPr algn="ctr"/>
            <a:r>
              <a:rPr lang="en-US" sz="3200" dirty="0">
                <a:latin typeface="Calibri" panose="020F0502020204030204" pitchFamily="34" charset="0"/>
                <a:cs typeface="Calibri" panose="020F0502020204030204" pitchFamily="34" charset="0"/>
              </a:rPr>
              <a:t>“Multiplying all these probabilities together produces a number (rounded off) of 1×1028. Dividing this number by an estimate of the number of people who have lived since the time of these prophecies (88 billion) produces a probability of all 8 prophecies being fulfilled accidently in the life of one person. </a:t>
            </a:r>
            <a:r>
              <a:rPr lang="en-US" sz="3200" b="1" dirty="0">
                <a:latin typeface="Calibri" panose="020F0502020204030204" pitchFamily="34" charset="0"/>
                <a:cs typeface="Calibri" panose="020F0502020204030204" pitchFamily="34" charset="0"/>
              </a:rPr>
              <a:t>That probability is 1 in 1017 or 1 in 100,000,000,000,000,000. That’s one in one hundred quadrillion!”</a:t>
            </a:r>
            <a:endParaRPr lang="en-US" sz="32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125</a:t>
            </a:fld>
            <a:endParaRPr lang="en-US"/>
          </a:p>
        </p:txBody>
      </p:sp>
      <p:sp>
        <p:nvSpPr>
          <p:cNvPr id="6" name="TextBox 5">
            <a:extLst>
              <a:ext uri="{FF2B5EF4-FFF2-40B4-BE49-F238E27FC236}">
                <a16:creationId xmlns:a16="http://schemas.microsoft.com/office/drawing/2014/main" id="{8DF3CECF-51A5-0A49-A572-440E86D3326F}"/>
              </a:ext>
            </a:extLst>
          </p:cNvPr>
          <p:cNvSpPr txBox="1"/>
          <p:nvPr/>
        </p:nvSpPr>
        <p:spPr>
          <a:xfrm>
            <a:off x="560329" y="764057"/>
            <a:ext cx="5621667" cy="584775"/>
          </a:xfrm>
          <a:prstGeom prst="rect">
            <a:avLst/>
          </a:prstGeom>
          <a:noFill/>
        </p:spPr>
        <p:txBody>
          <a:bodyPr wrap="none" rtlCol="0">
            <a:spAutoFit/>
          </a:bodyPr>
          <a:lstStyle/>
          <a:p>
            <a:r>
              <a:rPr lang="en-US" sz="3200" i="1" dirty="0"/>
              <a:t>How do you know the Bible is true?</a:t>
            </a:r>
          </a:p>
        </p:txBody>
      </p:sp>
    </p:spTree>
    <p:extLst>
      <p:ext uri="{BB962C8B-B14F-4D97-AF65-F5344CB8AC3E}">
        <p14:creationId xmlns:p14="http://schemas.microsoft.com/office/powerpoint/2010/main" val="31575285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626590" y="1347707"/>
            <a:ext cx="11157111" cy="4370427"/>
          </a:xfrm>
          <a:prstGeom prst="rect">
            <a:avLst/>
          </a:prstGeom>
          <a:noFill/>
        </p:spPr>
        <p:txBody>
          <a:bodyPr wrap="square" rtlCol="0">
            <a:spAutoFit/>
          </a:bodyPr>
          <a:lstStyle/>
          <a:p>
            <a:pPr algn="ctr"/>
            <a:r>
              <a:rPr lang="en-US" sz="5400" dirty="0">
                <a:latin typeface="Calibri" panose="020F0502020204030204" pitchFamily="34" charset="0"/>
                <a:cs typeface="Calibri" panose="020F0502020204030204" pitchFamily="34" charset="0"/>
              </a:rPr>
              <a:t>Stoner’s probability quote:</a:t>
            </a:r>
          </a:p>
          <a:p>
            <a:pPr algn="ctr"/>
            <a:r>
              <a:rPr lang="en-US" sz="3200" dirty="0">
                <a:latin typeface="Calibri" panose="020F0502020204030204" pitchFamily="34" charset="0"/>
                <a:cs typeface="Calibri" panose="020F0502020204030204" pitchFamily="34" charset="0"/>
              </a:rPr>
              <a:t>“Multiplying all these probabilities together produces a number (rounded off) of 1×1028. Dividing this number by an estimate of the number of people who have lived since the time of these prophecies (88 billion) produces a probability of all 8 prophecies being fulfilled accidently in the life of one person. </a:t>
            </a:r>
            <a:r>
              <a:rPr lang="en-US" sz="3200" b="1" dirty="0">
                <a:latin typeface="Calibri" panose="020F0502020204030204" pitchFamily="34" charset="0"/>
                <a:cs typeface="Calibri" panose="020F0502020204030204" pitchFamily="34" charset="0"/>
              </a:rPr>
              <a:t>That probability is 1 in 1017 or 1 in 100,000,000,000,000,000. That’s one in one hundred quadrillion!”</a:t>
            </a:r>
            <a:endParaRPr lang="en-US" sz="32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126</a:t>
            </a:fld>
            <a:endParaRPr lang="en-US"/>
          </a:p>
        </p:txBody>
      </p:sp>
      <p:sp>
        <p:nvSpPr>
          <p:cNvPr id="6" name="TextBox 5">
            <a:extLst>
              <a:ext uri="{FF2B5EF4-FFF2-40B4-BE49-F238E27FC236}">
                <a16:creationId xmlns:a16="http://schemas.microsoft.com/office/drawing/2014/main" id="{8DF3CECF-51A5-0A49-A572-440E86D3326F}"/>
              </a:ext>
            </a:extLst>
          </p:cNvPr>
          <p:cNvSpPr txBox="1"/>
          <p:nvPr/>
        </p:nvSpPr>
        <p:spPr>
          <a:xfrm>
            <a:off x="560329" y="764057"/>
            <a:ext cx="5621667" cy="584775"/>
          </a:xfrm>
          <a:prstGeom prst="rect">
            <a:avLst/>
          </a:prstGeom>
          <a:noFill/>
        </p:spPr>
        <p:txBody>
          <a:bodyPr wrap="none" rtlCol="0">
            <a:spAutoFit/>
          </a:bodyPr>
          <a:lstStyle/>
          <a:p>
            <a:r>
              <a:rPr lang="en-US" sz="3200" i="1" dirty="0"/>
              <a:t>How do you know the Bible is true?</a:t>
            </a:r>
          </a:p>
        </p:txBody>
      </p:sp>
    </p:spTree>
    <p:extLst>
      <p:ext uri="{BB962C8B-B14F-4D97-AF65-F5344CB8AC3E}">
        <p14:creationId xmlns:p14="http://schemas.microsoft.com/office/powerpoint/2010/main" val="57651081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1034889" y="2865633"/>
            <a:ext cx="11157111" cy="2600712"/>
          </a:xfrm>
          <a:prstGeom prst="rect">
            <a:avLst/>
          </a:prstGeom>
          <a:noFill/>
        </p:spPr>
        <p:txBody>
          <a:bodyPr wrap="square" rtlCol="0">
            <a:spAutoFit/>
          </a:bodyPr>
          <a:lstStyle/>
          <a:p>
            <a:pPr marR="0" lvl="0">
              <a:spcBef>
                <a:spcPts val="0"/>
              </a:spcBef>
              <a:spcAft>
                <a:spcPts val="0"/>
              </a:spcAft>
            </a:pPr>
            <a:r>
              <a:rPr lang="en-US" sz="4800" dirty="0">
                <a:latin typeface="Calibri" panose="020F0502020204030204" pitchFamily="34" charset="0"/>
                <a:cs typeface="Calibri" panose="020F0502020204030204" pitchFamily="34" charset="0"/>
              </a:rPr>
              <a:t>6. </a:t>
            </a:r>
            <a:r>
              <a:rPr lang="en-US" sz="4800" b="1" dirty="0">
                <a:latin typeface="Calibri" panose="020F0502020204030204" pitchFamily="34" charset="0"/>
                <a:ea typeface="Calibri" panose="020F0502020204030204" pitchFamily="34" charset="0"/>
                <a:cs typeface="Times New Roman" panose="02020603050405020304" pitchFamily="18" charset="0"/>
              </a:rPr>
              <a:t>Fantastic claims that could be verified.</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115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127</a:t>
            </a:fld>
            <a:endParaRPr lang="en-US"/>
          </a:p>
        </p:txBody>
      </p:sp>
      <p:sp>
        <p:nvSpPr>
          <p:cNvPr id="6" name="TextBox 5">
            <a:extLst>
              <a:ext uri="{FF2B5EF4-FFF2-40B4-BE49-F238E27FC236}">
                <a16:creationId xmlns:a16="http://schemas.microsoft.com/office/drawing/2014/main" id="{8DF3CECF-51A5-0A49-A572-440E86D3326F}"/>
              </a:ext>
            </a:extLst>
          </p:cNvPr>
          <p:cNvSpPr txBox="1"/>
          <p:nvPr/>
        </p:nvSpPr>
        <p:spPr>
          <a:xfrm>
            <a:off x="560329" y="764057"/>
            <a:ext cx="5621667" cy="584775"/>
          </a:xfrm>
          <a:prstGeom prst="rect">
            <a:avLst/>
          </a:prstGeom>
          <a:noFill/>
        </p:spPr>
        <p:txBody>
          <a:bodyPr wrap="none" rtlCol="0">
            <a:spAutoFit/>
          </a:bodyPr>
          <a:lstStyle/>
          <a:p>
            <a:r>
              <a:rPr lang="en-US" sz="3200" i="1" dirty="0"/>
              <a:t>How do you know the Bible is true?</a:t>
            </a:r>
          </a:p>
        </p:txBody>
      </p:sp>
    </p:spTree>
    <p:extLst>
      <p:ext uri="{BB962C8B-B14F-4D97-AF65-F5344CB8AC3E}">
        <p14:creationId xmlns:p14="http://schemas.microsoft.com/office/powerpoint/2010/main" val="321002928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708761" y="1873449"/>
            <a:ext cx="11157111" cy="5555367"/>
          </a:xfrm>
          <a:prstGeom prst="rect">
            <a:avLst/>
          </a:prstGeom>
          <a:noFill/>
        </p:spPr>
        <p:txBody>
          <a:bodyPr wrap="square" rtlCol="0">
            <a:spAutoFit/>
          </a:bodyPr>
          <a:lstStyle/>
          <a:p>
            <a:pPr marR="0" lvl="0">
              <a:spcBef>
                <a:spcPts val="0"/>
              </a:spcBef>
              <a:spcAft>
                <a:spcPts val="0"/>
              </a:spcAft>
            </a:pPr>
            <a:r>
              <a:rPr lang="en-US" sz="4800" dirty="0">
                <a:latin typeface="Calibri" panose="020F0502020204030204" pitchFamily="34" charset="0"/>
                <a:cs typeface="Calibri" panose="020F0502020204030204" pitchFamily="34" charset="0"/>
              </a:rPr>
              <a:t>7. </a:t>
            </a:r>
            <a:r>
              <a:rPr lang="en-US" sz="4800" b="1" dirty="0">
                <a:latin typeface="Calibri" panose="020F0502020204030204" pitchFamily="34" charset="0"/>
                <a:ea typeface="Calibri" panose="020F0502020204030204" pitchFamily="34" charset="0"/>
                <a:cs typeface="Times New Roman" panose="02020603050405020304" pitchFamily="18" charset="0"/>
              </a:rPr>
              <a:t>The Disciples and early believers’ commitment to the truth. </a:t>
            </a:r>
            <a:r>
              <a:rPr lang="en-US" sz="4800" dirty="0">
                <a:latin typeface="Calibri" panose="020F0502020204030204" pitchFamily="34" charset="0"/>
                <a:ea typeface="Calibri" panose="020F0502020204030204" pitchFamily="34" charset="0"/>
                <a:cs typeface="Times New Roman" panose="02020603050405020304" pitchFamily="18" charset="0"/>
              </a:rPr>
              <a:t>(This is noted both internally and verified with external sources. Most gave their lives for what they believed.)</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115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128</a:t>
            </a:fld>
            <a:endParaRPr lang="en-US"/>
          </a:p>
        </p:txBody>
      </p:sp>
      <p:sp>
        <p:nvSpPr>
          <p:cNvPr id="6" name="TextBox 5">
            <a:extLst>
              <a:ext uri="{FF2B5EF4-FFF2-40B4-BE49-F238E27FC236}">
                <a16:creationId xmlns:a16="http://schemas.microsoft.com/office/drawing/2014/main" id="{8DF3CECF-51A5-0A49-A572-440E86D3326F}"/>
              </a:ext>
            </a:extLst>
          </p:cNvPr>
          <p:cNvSpPr txBox="1"/>
          <p:nvPr/>
        </p:nvSpPr>
        <p:spPr>
          <a:xfrm>
            <a:off x="560329" y="764057"/>
            <a:ext cx="5621667" cy="584775"/>
          </a:xfrm>
          <a:prstGeom prst="rect">
            <a:avLst/>
          </a:prstGeom>
          <a:noFill/>
        </p:spPr>
        <p:txBody>
          <a:bodyPr wrap="none" rtlCol="0">
            <a:spAutoFit/>
          </a:bodyPr>
          <a:lstStyle/>
          <a:p>
            <a:r>
              <a:rPr lang="en-US" sz="3200" i="1" dirty="0"/>
              <a:t>How do you know the Bible is true?</a:t>
            </a:r>
          </a:p>
        </p:txBody>
      </p:sp>
    </p:spTree>
    <p:extLst>
      <p:ext uri="{BB962C8B-B14F-4D97-AF65-F5344CB8AC3E}">
        <p14:creationId xmlns:p14="http://schemas.microsoft.com/office/powerpoint/2010/main" val="52266719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1034889" y="2962011"/>
            <a:ext cx="11157111" cy="830997"/>
          </a:xfrm>
          <a:prstGeom prst="rect">
            <a:avLst/>
          </a:prstGeom>
          <a:noFill/>
        </p:spPr>
        <p:txBody>
          <a:bodyPr wrap="square" rtlCol="0">
            <a:spAutoFit/>
          </a:bodyPr>
          <a:lstStyle/>
          <a:p>
            <a:r>
              <a:rPr lang="en-US" sz="4800" dirty="0"/>
              <a:t>What does the external evidence say?</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129</a:t>
            </a:fld>
            <a:endParaRPr lang="en-US"/>
          </a:p>
        </p:txBody>
      </p:sp>
      <p:sp>
        <p:nvSpPr>
          <p:cNvPr id="6" name="TextBox 5">
            <a:extLst>
              <a:ext uri="{FF2B5EF4-FFF2-40B4-BE49-F238E27FC236}">
                <a16:creationId xmlns:a16="http://schemas.microsoft.com/office/drawing/2014/main" id="{8DF3CECF-51A5-0A49-A572-440E86D3326F}"/>
              </a:ext>
            </a:extLst>
          </p:cNvPr>
          <p:cNvSpPr txBox="1"/>
          <p:nvPr/>
        </p:nvSpPr>
        <p:spPr>
          <a:xfrm>
            <a:off x="560329" y="764057"/>
            <a:ext cx="5621667" cy="584775"/>
          </a:xfrm>
          <a:prstGeom prst="rect">
            <a:avLst/>
          </a:prstGeom>
          <a:noFill/>
        </p:spPr>
        <p:txBody>
          <a:bodyPr wrap="none" rtlCol="0">
            <a:spAutoFit/>
          </a:bodyPr>
          <a:lstStyle/>
          <a:p>
            <a:r>
              <a:rPr lang="en-US" sz="3200" i="1" dirty="0"/>
              <a:t>How do you know the Bible is true?</a:t>
            </a:r>
          </a:p>
        </p:txBody>
      </p:sp>
    </p:spTree>
    <p:extLst>
      <p:ext uri="{BB962C8B-B14F-4D97-AF65-F5344CB8AC3E}">
        <p14:creationId xmlns:p14="http://schemas.microsoft.com/office/powerpoint/2010/main" val="4018778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9603275" cy="1049235"/>
          </a:xfrm>
        </p:spPr>
        <p:txBody>
          <a:bodyPr>
            <a:normAutofit/>
          </a:bodyPr>
          <a:lstStyle/>
          <a:p>
            <a:r>
              <a:rPr lang="en-US" sz="5400" dirty="0"/>
              <a:t>The two “main” ideas</a:t>
            </a:r>
          </a:p>
        </p:txBody>
      </p:sp>
      <p:sp>
        <p:nvSpPr>
          <p:cNvPr id="3" name="Content Placeholder 2">
            <a:extLst>
              <a:ext uri="{FF2B5EF4-FFF2-40B4-BE49-F238E27FC236}">
                <a16:creationId xmlns:a16="http://schemas.microsoft.com/office/drawing/2014/main" id="{9ABA8CC0-9B1C-404E-B1A9-C9CCC3BC8D26}"/>
              </a:ext>
            </a:extLst>
          </p:cNvPr>
          <p:cNvSpPr>
            <a:spLocks noGrp="1"/>
          </p:cNvSpPr>
          <p:nvPr>
            <p:ph idx="1"/>
          </p:nvPr>
        </p:nvSpPr>
        <p:spPr>
          <a:xfrm>
            <a:off x="159327" y="1288675"/>
            <a:ext cx="9220200" cy="1676198"/>
          </a:xfrm>
        </p:spPr>
        <p:txBody>
          <a:bodyPr numCol="1">
            <a:normAutofit/>
          </a:bodyPr>
          <a:lstStyle/>
          <a:p>
            <a:pPr marL="0" indent="0">
              <a:buNone/>
            </a:pPr>
            <a:r>
              <a:rPr lang="en-US" sz="4800" dirty="0"/>
              <a:t>God Does Not Exist:</a:t>
            </a:r>
          </a:p>
        </p:txBody>
      </p:sp>
      <p:sp>
        <p:nvSpPr>
          <p:cNvPr id="4" name="TextBox 3">
            <a:extLst>
              <a:ext uri="{FF2B5EF4-FFF2-40B4-BE49-F238E27FC236}">
                <a16:creationId xmlns:a16="http://schemas.microsoft.com/office/drawing/2014/main" id="{A8A70CA0-7BE1-9647-8454-97A97D4F8F1B}"/>
              </a:ext>
            </a:extLst>
          </p:cNvPr>
          <p:cNvSpPr txBox="1"/>
          <p:nvPr/>
        </p:nvSpPr>
        <p:spPr>
          <a:xfrm>
            <a:off x="159327" y="2505669"/>
            <a:ext cx="11739448" cy="3477875"/>
          </a:xfrm>
          <a:prstGeom prst="rect">
            <a:avLst/>
          </a:prstGeom>
          <a:noFill/>
        </p:spPr>
        <p:txBody>
          <a:bodyPr wrap="square" rtlCol="0">
            <a:spAutoFit/>
          </a:bodyPr>
          <a:lstStyle/>
          <a:p>
            <a:r>
              <a:rPr lang="en-US" sz="4400" b="1" dirty="0"/>
              <a:t>Atheism</a:t>
            </a:r>
            <a:r>
              <a:rPr lang="en-US" sz="4400" dirty="0"/>
              <a:t> – ‘A’ – without or no, ‘theism’ – God.</a:t>
            </a:r>
          </a:p>
          <a:p>
            <a:r>
              <a:rPr lang="en-US" sz="4400" b="1" dirty="0"/>
              <a:t>Agnosticism</a:t>
            </a:r>
            <a:r>
              <a:rPr lang="en-US" sz="4400" dirty="0"/>
              <a:t> – Is a weak form of Atheism. It is the “I don’t know what to believe” position. It is trying to straddle the road between ‘God exists’ and ‘God does not exist.’ </a:t>
            </a:r>
          </a:p>
        </p:txBody>
      </p:sp>
      <p:sp>
        <p:nvSpPr>
          <p:cNvPr id="6" name="Slide Number Placeholder 5">
            <a:extLst>
              <a:ext uri="{FF2B5EF4-FFF2-40B4-BE49-F238E27FC236}">
                <a16:creationId xmlns:a16="http://schemas.microsoft.com/office/drawing/2014/main" id="{151C4834-BE5A-4248-BA51-82A2B3AC817E}"/>
              </a:ext>
            </a:extLst>
          </p:cNvPr>
          <p:cNvSpPr>
            <a:spLocks noGrp="1"/>
          </p:cNvSpPr>
          <p:nvPr>
            <p:ph type="sldNum" sz="quarter" idx="12"/>
          </p:nvPr>
        </p:nvSpPr>
        <p:spPr/>
        <p:txBody>
          <a:bodyPr/>
          <a:lstStyle/>
          <a:p>
            <a:fld id="{198EE0EF-5A81-0A44-ADB5-BE2AEA187555}" type="slidenum">
              <a:rPr lang="en-US" smtClean="0"/>
              <a:t>13</a:t>
            </a:fld>
            <a:endParaRPr lang="en-US"/>
          </a:p>
        </p:txBody>
      </p:sp>
    </p:spTree>
    <p:extLst>
      <p:ext uri="{BB962C8B-B14F-4D97-AF65-F5344CB8AC3E}">
        <p14:creationId xmlns:p14="http://schemas.microsoft.com/office/powerpoint/2010/main" val="256361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708761" y="1813292"/>
            <a:ext cx="11157111" cy="3477875"/>
          </a:xfrm>
          <a:prstGeom prst="rect">
            <a:avLst/>
          </a:prstGeom>
          <a:noFill/>
        </p:spPr>
        <p:txBody>
          <a:bodyPr wrap="square" rtlCol="0">
            <a:spAutoFit/>
          </a:bodyPr>
          <a:lstStyle/>
          <a:p>
            <a:pPr lvl="0"/>
            <a:r>
              <a:rPr lang="en-US" sz="4400" b="1" dirty="0">
                <a:latin typeface="Calibri" panose="020F0502020204030204" pitchFamily="34" charset="0"/>
                <a:cs typeface="Calibri" panose="020F0502020204030204" pitchFamily="34" charset="0"/>
              </a:rPr>
              <a:t>Concerning Historical Accuracy</a:t>
            </a:r>
            <a:r>
              <a:rPr lang="en-US" sz="4400" dirty="0">
                <a:latin typeface="Calibri" panose="020F0502020204030204" pitchFamily="34" charset="0"/>
                <a:cs typeface="Calibri" panose="020F0502020204030204" pitchFamily="34" charset="0"/>
              </a:rPr>
              <a:t> – just the book of Acts alone contains at least 84 precise facts as found by historian and explorer Sir William Ramsey. (See the </a:t>
            </a:r>
            <a:r>
              <a:rPr lang="en-US" sz="4400" b="1" dirty="0">
                <a:latin typeface="Calibri" panose="020F0502020204030204" pitchFamily="34" charset="0"/>
                <a:cs typeface="Calibri" panose="020F0502020204030204" pitchFamily="34" charset="0"/>
              </a:rPr>
              <a:t>Evidence to Support</a:t>
            </a:r>
            <a:r>
              <a:rPr lang="en-US" sz="4400" dirty="0">
                <a:latin typeface="Calibri" panose="020F0502020204030204" pitchFamily="34" charset="0"/>
                <a:cs typeface="Calibri" panose="020F0502020204030204" pitchFamily="34" charset="0"/>
              </a:rPr>
              <a:t> the truth for these facts.)</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130</a:t>
            </a:fld>
            <a:endParaRPr lang="en-US"/>
          </a:p>
        </p:txBody>
      </p:sp>
      <p:sp>
        <p:nvSpPr>
          <p:cNvPr id="6" name="TextBox 5">
            <a:extLst>
              <a:ext uri="{FF2B5EF4-FFF2-40B4-BE49-F238E27FC236}">
                <a16:creationId xmlns:a16="http://schemas.microsoft.com/office/drawing/2014/main" id="{8DF3CECF-51A5-0A49-A572-440E86D3326F}"/>
              </a:ext>
            </a:extLst>
          </p:cNvPr>
          <p:cNvSpPr txBox="1"/>
          <p:nvPr/>
        </p:nvSpPr>
        <p:spPr>
          <a:xfrm>
            <a:off x="560329" y="764057"/>
            <a:ext cx="5621667" cy="584775"/>
          </a:xfrm>
          <a:prstGeom prst="rect">
            <a:avLst/>
          </a:prstGeom>
          <a:noFill/>
        </p:spPr>
        <p:txBody>
          <a:bodyPr wrap="none" rtlCol="0">
            <a:spAutoFit/>
          </a:bodyPr>
          <a:lstStyle/>
          <a:p>
            <a:r>
              <a:rPr lang="en-US" sz="3200" i="1" dirty="0"/>
              <a:t>How do you know the Bible is true?</a:t>
            </a:r>
          </a:p>
        </p:txBody>
      </p:sp>
    </p:spTree>
    <p:extLst>
      <p:ext uri="{BB962C8B-B14F-4D97-AF65-F5344CB8AC3E}">
        <p14:creationId xmlns:p14="http://schemas.microsoft.com/office/powerpoint/2010/main" val="38602617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708761" y="1813292"/>
            <a:ext cx="11157111" cy="3785652"/>
          </a:xfrm>
          <a:prstGeom prst="rect">
            <a:avLst/>
          </a:prstGeom>
          <a:noFill/>
        </p:spPr>
        <p:txBody>
          <a:bodyPr wrap="square" rtlCol="0">
            <a:spAutoFit/>
          </a:bodyPr>
          <a:lstStyle/>
          <a:p>
            <a:pPr lvl="0"/>
            <a:r>
              <a:rPr lang="en-US" sz="6000" b="1" dirty="0">
                <a:latin typeface="Calibri" panose="020F0502020204030204" pitchFamily="34" charset="0"/>
                <a:cs typeface="Calibri" panose="020F0502020204030204" pitchFamily="34" charset="0"/>
              </a:rPr>
              <a:t>Archeological Evidence</a:t>
            </a:r>
            <a:r>
              <a:rPr lang="en-US" sz="6000" dirty="0">
                <a:latin typeface="Calibri" panose="020F0502020204030204" pitchFamily="34" charset="0"/>
                <a:cs typeface="Calibri" panose="020F0502020204030204" pitchFamily="34" charset="0"/>
              </a:rPr>
              <a:t> – There is a vast amount of evidence that supports many different details in the Bible.</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131</a:t>
            </a:fld>
            <a:endParaRPr lang="en-US"/>
          </a:p>
        </p:txBody>
      </p:sp>
      <p:sp>
        <p:nvSpPr>
          <p:cNvPr id="6" name="TextBox 5">
            <a:extLst>
              <a:ext uri="{FF2B5EF4-FFF2-40B4-BE49-F238E27FC236}">
                <a16:creationId xmlns:a16="http://schemas.microsoft.com/office/drawing/2014/main" id="{8DF3CECF-51A5-0A49-A572-440E86D3326F}"/>
              </a:ext>
            </a:extLst>
          </p:cNvPr>
          <p:cNvSpPr txBox="1"/>
          <p:nvPr/>
        </p:nvSpPr>
        <p:spPr>
          <a:xfrm>
            <a:off x="560329" y="764057"/>
            <a:ext cx="5621667" cy="584775"/>
          </a:xfrm>
          <a:prstGeom prst="rect">
            <a:avLst/>
          </a:prstGeom>
          <a:noFill/>
        </p:spPr>
        <p:txBody>
          <a:bodyPr wrap="none" rtlCol="0">
            <a:spAutoFit/>
          </a:bodyPr>
          <a:lstStyle/>
          <a:p>
            <a:r>
              <a:rPr lang="en-US" sz="3200" i="1" dirty="0"/>
              <a:t>How do you know the Bible is true?</a:t>
            </a:r>
          </a:p>
        </p:txBody>
      </p:sp>
    </p:spTree>
    <p:extLst>
      <p:ext uri="{BB962C8B-B14F-4D97-AF65-F5344CB8AC3E}">
        <p14:creationId xmlns:p14="http://schemas.microsoft.com/office/powerpoint/2010/main" val="36882306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192321" y="2752980"/>
            <a:ext cx="12191999" cy="4524315"/>
          </a:xfrm>
          <a:prstGeom prst="rect">
            <a:avLst/>
          </a:prstGeom>
          <a:noFill/>
        </p:spPr>
        <p:txBody>
          <a:bodyPr wrap="square" numCol="2" rtlCol="0">
            <a:spAutoFit/>
          </a:bodyPr>
          <a:lstStyle/>
          <a:p>
            <a:r>
              <a:rPr lang="en-US" sz="3200" b="1" dirty="0">
                <a:latin typeface="Calibri" panose="020F0502020204030204" pitchFamily="34" charset="0"/>
                <a:cs typeface="Calibri" panose="020F0502020204030204" pitchFamily="34" charset="0"/>
              </a:rPr>
              <a:t>Tacitus</a:t>
            </a:r>
            <a:r>
              <a:rPr lang="en-US" sz="3200" dirty="0">
                <a:latin typeface="Calibri" panose="020F0502020204030204" pitchFamily="34" charset="0"/>
                <a:cs typeface="Calibri" panose="020F0502020204030204" pitchFamily="34" charset="0"/>
              </a:rPr>
              <a:t> (56-120AD) </a:t>
            </a:r>
          </a:p>
          <a:p>
            <a:r>
              <a:rPr lang="en-US" sz="3200" b="1" dirty="0">
                <a:latin typeface="Calibri" panose="020F0502020204030204" pitchFamily="34" charset="0"/>
                <a:cs typeface="Calibri" panose="020F0502020204030204" pitchFamily="34" charset="0"/>
              </a:rPr>
              <a:t>Mara Bar-</a:t>
            </a:r>
            <a:r>
              <a:rPr lang="en-US" sz="3200" b="1" dirty="0" err="1">
                <a:latin typeface="Calibri" panose="020F0502020204030204" pitchFamily="34" charset="0"/>
                <a:cs typeface="Calibri" panose="020F0502020204030204" pitchFamily="34" charset="0"/>
              </a:rPr>
              <a:t>Serapion</a:t>
            </a:r>
            <a:r>
              <a:rPr lang="en-US" sz="3200" dirty="0">
                <a:latin typeface="Calibri" panose="020F0502020204030204" pitchFamily="34" charset="0"/>
                <a:cs typeface="Calibri" panose="020F0502020204030204" pitchFamily="34" charset="0"/>
              </a:rPr>
              <a:t> (70AD) </a:t>
            </a:r>
          </a:p>
          <a:p>
            <a:r>
              <a:rPr lang="en-US" sz="3200" b="1" dirty="0">
                <a:latin typeface="Calibri" panose="020F0502020204030204" pitchFamily="34" charset="0"/>
                <a:cs typeface="Calibri" panose="020F0502020204030204" pitchFamily="34" charset="0"/>
              </a:rPr>
              <a:t>Pliny the Younger</a:t>
            </a:r>
            <a:r>
              <a:rPr lang="en-US" sz="3200" dirty="0">
                <a:latin typeface="Calibri" panose="020F0502020204030204" pitchFamily="34" charset="0"/>
                <a:cs typeface="Calibri" panose="020F0502020204030204" pitchFamily="34" charset="0"/>
              </a:rPr>
              <a:t> (61-113AD) </a:t>
            </a:r>
          </a:p>
          <a:p>
            <a:r>
              <a:rPr lang="en-US" sz="3200" b="1" dirty="0">
                <a:latin typeface="Calibri" panose="020F0502020204030204" pitchFamily="34" charset="0"/>
                <a:cs typeface="Calibri" panose="020F0502020204030204" pitchFamily="34" charset="0"/>
              </a:rPr>
              <a:t>Suetonius</a:t>
            </a:r>
            <a:r>
              <a:rPr lang="en-US" sz="3200" dirty="0">
                <a:latin typeface="Calibri" panose="020F0502020204030204" pitchFamily="34" charset="0"/>
                <a:cs typeface="Calibri" panose="020F0502020204030204" pitchFamily="34" charset="0"/>
              </a:rPr>
              <a:t> (69-140AD) </a:t>
            </a:r>
          </a:p>
          <a:p>
            <a:endParaRPr lang="en-US" sz="3200" b="1" dirty="0">
              <a:latin typeface="Calibri" panose="020F0502020204030204" pitchFamily="34" charset="0"/>
              <a:cs typeface="Calibri" panose="020F0502020204030204" pitchFamily="34" charset="0"/>
            </a:endParaRPr>
          </a:p>
          <a:p>
            <a:endParaRPr lang="en-US" sz="3200" b="1" dirty="0">
              <a:latin typeface="Calibri" panose="020F0502020204030204" pitchFamily="34" charset="0"/>
              <a:cs typeface="Calibri" panose="020F0502020204030204" pitchFamily="34" charset="0"/>
            </a:endParaRPr>
          </a:p>
          <a:p>
            <a:endParaRPr lang="en-US" sz="3200" b="1" dirty="0">
              <a:latin typeface="Calibri" panose="020F0502020204030204" pitchFamily="34" charset="0"/>
              <a:cs typeface="Calibri" panose="020F0502020204030204" pitchFamily="34" charset="0"/>
            </a:endParaRPr>
          </a:p>
          <a:p>
            <a:endParaRPr lang="en-US" sz="3200" b="1" dirty="0">
              <a:latin typeface="Calibri" panose="020F0502020204030204" pitchFamily="34" charset="0"/>
              <a:cs typeface="Calibri" panose="020F0502020204030204" pitchFamily="34" charset="0"/>
            </a:endParaRPr>
          </a:p>
          <a:p>
            <a:endParaRPr lang="en-US" sz="3200" b="1" dirty="0">
              <a:latin typeface="Calibri" panose="020F0502020204030204" pitchFamily="34" charset="0"/>
              <a:cs typeface="Calibri" panose="020F0502020204030204" pitchFamily="34" charset="0"/>
            </a:endParaRPr>
          </a:p>
          <a:p>
            <a:r>
              <a:rPr lang="en-US" sz="3200" b="1" dirty="0">
                <a:latin typeface="Calibri" panose="020F0502020204030204" pitchFamily="34" charset="0"/>
                <a:cs typeface="Calibri" panose="020F0502020204030204" pitchFamily="34" charset="0"/>
              </a:rPr>
              <a:t>Lucian of Samosata</a:t>
            </a:r>
            <a:r>
              <a:rPr lang="en-US" sz="3200" dirty="0">
                <a:latin typeface="Calibri" panose="020F0502020204030204" pitchFamily="34" charset="0"/>
                <a:cs typeface="Calibri" panose="020F0502020204030204" pitchFamily="34" charset="0"/>
              </a:rPr>
              <a:t> (115-200 A.D.) </a:t>
            </a:r>
          </a:p>
          <a:p>
            <a:r>
              <a:rPr lang="en-US" sz="3200" b="1" dirty="0">
                <a:latin typeface="Calibri" panose="020F0502020204030204" pitchFamily="34" charset="0"/>
                <a:cs typeface="Calibri" panose="020F0502020204030204" pitchFamily="34" charset="0"/>
              </a:rPr>
              <a:t>Josephus </a:t>
            </a:r>
            <a:r>
              <a:rPr lang="en-US" sz="3200" dirty="0">
                <a:latin typeface="Calibri" panose="020F0502020204030204" pitchFamily="34" charset="0"/>
                <a:cs typeface="Calibri" panose="020F0502020204030204" pitchFamily="34" charset="0"/>
              </a:rPr>
              <a:t>(37-101AD)</a:t>
            </a:r>
          </a:p>
          <a:p>
            <a:r>
              <a:rPr lang="en-US" sz="3200" b="1" dirty="0">
                <a:latin typeface="Calibri" panose="020F0502020204030204" pitchFamily="34" charset="0"/>
                <a:cs typeface="Calibri" panose="020F0502020204030204" pitchFamily="34" charset="0"/>
              </a:rPr>
              <a:t>Jewish Talmud</a:t>
            </a:r>
            <a:r>
              <a:rPr lang="en-US" sz="3200" dirty="0">
                <a:latin typeface="Calibri" panose="020F0502020204030204" pitchFamily="34" charset="0"/>
                <a:cs typeface="Calibri" panose="020F0502020204030204" pitchFamily="34" charset="0"/>
              </a:rPr>
              <a:t> (400-700AD)</a:t>
            </a:r>
          </a:p>
          <a:p>
            <a:r>
              <a:rPr lang="en-US" sz="3200" b="1" dirty="0">
                <a:latin typeface="Calibri" panose="020F0502020204030204" pitchFamily="34" charset="0"/>
                <a:cs typeface="Calibri" panose="020F0502020204030204" pitchFamily="34" charset="0"/>
              </a:rPr>
              <a:t>The </a:t>
            </a:r>
            <a:r>
              <a:rPr lang="en-US" sz="3200" b="1" dirty="0" err="1">
                <a:latin typeface="Calibri" panose="020F0502020204030204" pitchFamily="34" charset="0"/>
                <a:cs typeface="Calibri" panose="020F0502020204030204" pitchFamily="34" charset="0"/>
              </a:rPr>
              <a:t>Toledot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Yeshu</a:t>
            </a:r>
            <a:r>
              <a:rPr lang="en-US" sz="3200" b="1"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(1000AD)</a:t>
            </a:r>
          </a:p>
          <a:p>
            <a:pPr lvl="0"/>
            <a:endParaRPr lang="en-US" sz="88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132</a:t>
            </a:fld>
            <a:endParaRPr lang="en-US"/>
          </a:p>
        </p:txBody>
      </p:sp>
      <p:sp>
        <p:nvSpPr>
          <p:cNvPr id="6" name="TextBox 5">
            <a:extLst>
              <a:ext uri="{FF2B5EF4-FFF2-40B4-BE49-F238E27FC236}">
                <a16:creationId xmlns:a16="http://schemas.microsoft.com/office/drawing/2014/main" id="{8DF3CECF-51A5-0A49-A572-440E86D3326F}"/>
              </a:ext>
            </a:extLst>
          </p:cNvPr>
          <p:cNvSpPr txBox="1"/>
          <p:nvPr/>
        </p:nvSpPr>
        <p:spPr>
          <a:xfrm>
            <a:off x="560329" y="764057"/>
            <a:ext cx="5621667" cy="584775"/>
          </a:xfrm>
          <a:prstGeom prst="rect">
            <a:avLst/>
          </a:prstGeom>
          <a:noFill/>
        </p:spPr>
        <p:txBody>
          <a:bodyPr wrap="none" rtlCol="0">
            <a:spAutoFit/>
          </a:bodyPr>
          <a:lstStyle/>
          <a:p>
            <a:r>
              <a:rPr lang="en-US" sz="3200" i="1" dirty="0"/>
              <a:t>How do you know the Bible is true?</a:t>
            </a:r>
          </a:p>
        </p:txBody>
      </p:sp>
      <p:sp>
        <p:nvSpPr>
          <p:cNvPr id="7" name="TextBox 6">
            <a:extLst>
              <a:ext uri="{FF2B5EF4-FFF2-40B4-BE49-F238E27FC236}">
                <a16:creationId xmlns:a16="http://schemas.microsoft.com/office/drawing/2014/main" id="{B2EA2242-8840-504A-AAE1-58EA6A092DF1}"/>
              </a:ext>
            </a:extLst>
          </p:cNvPr>
          <p:cNvSpPr txBox="1"/>
          <p:nvPr/>
        </p:nvSpPr>
        <p:spPr>
          <a:xfrm>
            <a:off x="560329" y="1694518"/>
            <a:ext cx="7519366" cy="707886"/>
          </a:xfrm>
          <a:prstGeom prst="rect">
            <a:avLst/>
          </a:prstGeom>
          <a:noFill/>
        </p:spPr>
        <p:txBody>
          <a:bodyPr wrap="none" rtlCol="0">
            <a:spAutoFit/>
          </a:bodyPr>
          <a:lstStyle/>
          <a:p>
            <a:r>
              <a:rPr lang="en-US" sz="4000" b="1" dirty="0">
                <a:latin typeface="Calibri" panose="020F0502020204030204" pitchFamily="34" charset="0"/>
                <a:cs typeface="Calibri" panose="020F0502020204030204" pitchFamily="34" charset="0"/>
              </a:rPr>
              <a:t>Early Writings from Other Sources</a:t>
            </a:r>
            <a:r>
              <a:rPr lang="en-US" sz="4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90253526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133</a:t>
            </a:fld>
            <a:endParaRPr lang="en-US"/>
          </a:p>
        </p:txBody>
      </p:sp>
      <p:sp>
        <p:nvSpPr>
          <p:cNvPr id="6" name="TextBox 5">
            <a:extLst>
              <a:ext uri="{FF2B5EF4-FFF2-40B4-BE49-F238E27FC236}">
                <a16:creationId xmlns:a16="http://schemas.microsoft.com/office/drawing/2014/main" id="{8DF3CECF-51A5-0A49-A572-440E86D3326F}"/>
              </a:ext>
            </a:extLst>
          </p:cNvPr>
          <p:cNvSpPr txBox="1"/>
          <p:nvPr/>
        </p:nvSpPr>
        <p:spPr>
          <a:xfrm>
            <a:off x="560329" y="764057"/>
            <a:ext cx="5621667" cy="584775"/>
          </a:xfrm>
          <a:prstGeom prst="rect">
            <a:avLst/>
          </a:prstGeom>
          <a:noFill/>
        </p:spPr>
        <p:txBody>
          <a:bodyPr wrap="none" rtlCol="0">
            <a:spAutoFit/>
          </a:bodyPr>
          <a:lstStyle/>
          <a:p>
            <a:r>
              <a:rPr lang="en-US" sz="3200" i="1" dirty="0"/>
              <a:t>How do you know the Bible is true?</a:t>
            </a:r>
          </a:p>
        </p:txBody>
      </p:sp>
      <p:pic>
        <p:nvPicPr>
          <p:cNvPr id="8" name="Picture 7">
            <a:extLst>
              <a:ext uri="{FF2B5EF4-FFF2-40B4-BE49-F238E27FC236}">
                <a16:creationId xmlns:a16="http://schemas.microsoft.com/office/drawing/2014/main" id="{0FDC6156-5C2E-9046-A5AE-5BCE9F226238}"/>
              </a:ext>
            </a:extLst>
          </p:cNvPr>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422842288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475446" y="2032711"/>
            <a:ext cx="11157111" cy="2123658"/>
          </a:xfrm>
          <a:prstGeom prst="rect">
            <a:avLst/>
          </a:prstGeom>
          <a:noFill/>
        </p:spPr>
        <p:txBody>
          <a:bodyPr wrap="square" rtlCol="0">
            <a:spAutoFit/>
          </a:bodyPr>
          <a:lstStyle/>
          <a:p>
            <a:pPr algn="ctr"/>
            <a:r>
              <a:rPr lang="en-US" sz="6600" dirty="0">
                <a:latin typeface="Calibri" panose="020F0502020204030204" pitchFamily="34" charset="0"/>
                <a:ea typeface="Calibri" panose="020F0502020204030204" pitchFamily="34" charset="0"/>
                <a:cs typeface="Times New Roman" panose="02020603050405020304" pitchFamily="18" charset="0"/>
              </a:rPr>
              <a:t>Did Jesus really rise from the dead?</a:t>
            </a:r>
            <a:endParaRPr lang="en-US" sz="6600" dirty="0"/>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134</a:t>
            </a:fld>
            <a:endParaRPr lang="en-US"/>
          </a:p>
        </p:txBody>
      </p:sp>
    </p:spTree>
    <p:extLst>
      <p:ext uri="{BB962C8B-B14F-4D97-AF65-F5344CB8AC3E}">
        <p14:creationId xmlns:p14="http://schemas.microsoft.com/office/powerpoint/2010/main" val="400452670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475446" y="2032711"/>
            <a:ext cx="11157111" cy="3139321"/>
          </a:xfrm>
          <a:prstGeom prst="rect">
            <a:avLst/>
          </a:prstGeom>
          <a:noFill/>
        </p:spPr>
        <p:txBody>
          <a:bodyPr wrap="square" rtlCol="0">
            <a:spAutoFit/>
          </a:bodyPr>
          <a:lstStyle/>
          <a:p>
            <a:pPr algn="ctr"/>
            <a:r>
              <a:rPr lang="en-US" sz="6600" dirty="0">
                <a:latin typeface="Calibri" panose="020F0502020204030204" pitchFamily="34" charset="0"/>
                <a:ea typeface="Calibri" panose="020F0502020204030204" pitchFamily="34" charset="0"/>
                <a:cs typeface="Times New Roman" panose="02020603050405020304" pitchFamily="18" charset="0"/>
              </a:rPr>
              <a:t>What are some evidences that we can point to or logical arguments?</a:t>
            </a:r>
            <a:endParaRPr lang="en-US" sz="6600" dirty="0"/>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135</a:t>
            </a:fld>
            <a:endParaRPr lang="en-US"/>
          </a:p>
        </p:txBody>
      </p:sp>
      <p:sp>
        <p:nvSpPr>
          <p:cNvPr id="6" name="TextBox 5">
            <a:extLst>
              <a:ext uri="{FF2B5EF4-FFF2-40B4-BE49-F238E27FC236}">
                <a16:creationId xmlns:a16="http://schemas.microsoft.com/office/drawing/2014/main" id="{ADBD5D6B-DE28-9F45-815E-523A00CDD91B}"/>
              </a:ext>
            </a:extLst>
          </p:cNvPr>
          <p:cNvSpPr txBox="1"/>
          <p:nvPr/>
        </p:nvSpPr>
        <p:spPr>
          <a:xfrm>
            <a:off x="560329" y="764057"/>
            <a:ext cx="5622052" cy="584775"/>
          </a:xfrm>
          <a:prstGeom prst="rect">
            <a:avLst/>
          </a:prstGeom>
          <a:noFill/>
        </p:spPr>
        <p:txBody>
          <a:bodyPr wrap="none" rtlCol="0">
            <a:spAutoFit/>
          </a:bodyPr>
          <a:lstStyle/>
          <a:p>
            <a:r>
              <a:rPr lang="en-US" sz="3200" i="1" dirty="0"/>
              <a:t>Did Jesus really rise from the dead?</a:t>
            </a:r>
          </a:p>
        </p:txBody>
      </p:sp>
    </p:spTree>
    <p:extLst>
      <p:ext uri="{BB962C8B-B14F-4D97-AF65-F5344CB8AC3E}">
        <p14:creationId xmlns:p14="http://schemas.microsoft.com/office/powerpoint/2010/main" val="265858685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475446" y="2032711"/>
            <a:ext cx="11157111" cy="2308324"/>
          </a:xfrm>
          <a:prstGeom prst="rect">
            <a:avLst/>
          </a:prstGeom>
          <a:noFill/>
        </p:spPr>
        <p:txBody>
          <a:bodyPr wrap="square" rtlCol="0">
            <a:spAutoFit/>
          </a:bodyPr>
          <a:lstStyle/>
          <a:p>
            <a:r>
              <a:rPr lang="en-US" sz="4800" dirty="0">
                <a:latin typeface="Calibri" panose="020F0502020204030204" pitchFamily="34" charset="0"/>
                <a:cs typeface="Calibri" panose="020F0502020204030204" pitchFamily="34" charset="0"/>
              </a:rPr>
              <a:t>The already established historical reliability of the story of Jesus’ burial must support the empty tomb.</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136</a:t>
            </a:fld>
            <a:endParaRPr lang="en-US"/>
          </a:p>
        </p:txBody>
      </p:sp>
      <p:sp>
        <p:nvSpPr>
          <p:cNvPr id="6" name="TextBox 5">
            <a:extLst>
              <a:ext uri="{FF2B5EF4-FFF2-40B4-BE49-F238E27FC236}">
                <a16:creationId xmlns:a16="http://schemas.microsoft.com/office/drawing/2014/main" id="{ADBD5D6B-DE28-9F45-815E-523A00CDD91B}"/>
              </a:ext>
            </a:extLst>
          </p:cNvPr>
          <p:cNvSpPr txBox="1"/>
          <p:nvPr/>
        </p:nvSpPr>
        <p:spPr>
          <a:xfrm>
            <a:off x="560329" y="764057"/>
            <a:ext cx="5622052" cy="584775"/>
          </a:xfrm>
          <a:prstGeom prst="rect">
            <a:avLst/>
          </a:prstGeom>
          <a:noFill/>
        </p:spPr>
        <p:txBody>
          <a:bodyPr wrap="none" rtlCol="0">
            <a:spAutoFit/>
          </a:bodyPr>
          <a:lstStyle/>
          <a:p>
            <a:r>
              <a:rPr lang="en-US" sz="3200" i="1" dirty="0"/>
              <a:t>Did Jesus really rise from the dead?</a:t>
            </a:r>
          </a:p>
        </p:txBody>
      </p:sp>
    </p:spTree>
    <p:extLst>
      <p:ext uri="{BB962C8B-B14F-4D97-AF65-F5344CB8AC3E}">
        <p14:creationId xmlns:p14="http://schemas.microsoft.com/office/powerpoint/2010/main" val="130775570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475446" y="2032711"/>
            <a:ext cx="11157111" cy="2308324"/>
          </a:xfrm>
          <a:prstGeom prst="rect">
            <a:avLst/>
          </a:prstGeom>
          <a:noFill/>
        </p:spPr>
        <p:txBody>
          <a:bodyPr wrap="square" rtlCol="0">
            <a:spAutoFit/>
          </a:bodyPr>
          <a:lstStyle/>
          <a:p>
            <a:pPr marL="342900" marR="0" lvl="0" indent="-342900">
              <a:spcBef>
                <a:spcPts val="0"/>
              </a:spcBef>
              <a:spcAft>
                <a:spcPts val="0"/>
              </a:spcAft>
              <a:buFont typeface="+mj-lt"/>
              <a:buAutoNum type="arabicPeriod"/>
            </a:pPr>
            <a:r>
              <a:rPr lang="en-US" sz="4800" dirty="0">
                <a:latin typeface="Calibri" panose="020F0502020204030204" pitchFamily="34" charset="0"/>
                <a:ea typeface="Calibri" panose="020F0502020204030204" pitchFamily="34" charset="0"/>
                <a:cs typeface="Times New Roman" panose="02020603050405020304" pitchFamily="18" charset="0"/>
              </a:rPr>
              <a:t>The disciples could not have believed in the resurrection of Jesus if the tomb was not empty.</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137</a:t>
            </a:fld>
            <a:endParaRPr lang="en-US"/>
          </a:p>
        </p:txBody>
      </p:sp>
      <p:sp>
        <p:nvSpPr>
          <p:cNvPr id="6" name="TextBox 5">
            <a:extLst>
              <a:ext uri="{FF2B5EF4-FFF2-40B4-BE49-F238E27FC236}">
                <a16:creationId xmlns:a16="http://schemas.microsoft.com/office/drawing/2014/main" id="{ADBD5D6B-DE28-9F45-815E-523A00CDD91B}"/>
              </a:ext>
            </a:extLst>
          </p:cNvPr>
          <p:cNvSpPr txBox="1"/>
          <p:nvPr/>
        </p:nvSpPr>
        <p:spPr>
          <a:xfrm>
            <a:off x="560329" y="764057"/>
            <a:ext cx="5622052" cy="584775"/>
          </a:xfrm>
          <a:prstGeom prst="rect">
            <a:avLst/>
          </a:prstGeom>
          <a:noFill/>
        </p:spPr>
        <p:txBody>
          <a:bodyPr wrap="none" rtlCol="0">
            <a:spAutoFit/>
          </a:bodyPr>
          <a:lstStyle/>
          <a:p>
            <a:r>
              <a:rPr lang="en-US" sz="3200" i="1" dirty="0"/>
              <a:t>Did Jesus really rise from the dead?</a:t>
            </a:r>
          </a:p>
        </p:txBody>
      </p:sp>
    </p:spTree>
    <p:extLst>
      <p:ext uri="{BB962C8B-B14F-4D97-AF65-F5344CB8AC3E}">
        <p14:creationId xmlns:p14="http://schemas.microsoft.com/office/powerpoint/2010/main" val="71423872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506312" y="1628674"/>
            <a:ext cx="11157111" cy="4524315"/>
          </a:xfrm>
          <a:prstGeom prst="rect">
            <a:avLst/>
          </a:prstGeom>
          <a:noFill/>
        </p:spPr>
        <p:txBody>
          <a:bodyPr wrap="square" rtlCol="0">
            <a:spAutoFit/>
          </a:bodyPr>
          <a:lstStyle/>
          <a:p>
            <a:pPr marR="0" lvl="0">
              <a:spcBef>
                <a:spcPts val="0"/>
              </a:spcBef>
              <a:spcAft>
                <a:spcPts val="0"/>
              </a:spcAft>
            </a:pPr>
            <a:r>
              <a:rPr lang="en-US" sz="4800" dirty="0">
                <a:latin typeface="Calibri" panose="020F0502020204030204" pitchFamily="34" charset="0"/>
                <a:ea typeface="Calibri" panose="020F0502020204030204" pitchFamily="34" charset="0"/>
                <a:cs typeface="Times New Roman" panose="02020603050405020304" pitchFamily="18" charset="0"/>
              </a:rPr>
              <a:t>2. Even if the disciples did believe despite the fact that Jesus was still in the tomb, nobody would have listened. Since the Gospel proliferated from Jerusalem, there would have been ample evidence for no one to believe. </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138</a:t>
            </a:fld>
            <a:endParaRPr lang="en-US"/>
          </a:p>
        </p:txBody>
      </p:sp>
      <p:sp>
        <p:nvSpPr>
          <p:cNvPr id="6" name="TextBox 5">
            <a:extLst>
              <a:ext uri="{FF2B5EF4-FFF2-40B4-BE49-F238E27FC236}">
                <a16:creationId xmlns:a16="http://schemas.microsoft.com/office/drawing/2014/main" id="{ADBD5D6B-DE28-9F45-815E-523A00CDD91B}"/>
              </a:ext>
            </a:extLst>
          </p:cNvPr>
          <p:cNvSpPr txBox="1"/>
          <p:nvPr/>
        </p:nvSpPr>
        <p:spPr>
          <a:xfrm>
            <a:off x="560329" y="764057"/>
            <a:ext cx="5622052" cy="584775"/>
          </a:xfrm>
          <a:prstGeom prst="rect">
            <a:avLst/>
          </a:prstGeom>
          <a:noFill/>
        </p:spPr>
        <p:txBody>
          <a:bodyPr wrap="none" rtlCol="0">
            <a:spAutoFit/>
          </a:bodyPr>
          <a:lstStyle/>
          <a:p>
            <a:r>
              <a:rPr lang="en-US" sz="3200" i="1" dirty="0"/>
              <a:t>Did Jesus really rise from the dead?</a:t>
            </a:r>
          </a:p>
        </p:txBody>
      </p:sp>
    </p:spTree>
    <p:extLst>
      <p:ext uri="{BB962C8B-B14F-4D97-AF65-F5344CB8AC3E}">
        <p14:creationId xmlns:p14="http://schemas.microsoft.com/office/powerpoint/2010/main" val="39772147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708761" y="2592680"/>
            <a:ext cx="11157111" cy="1569660"/>
          </a:xfrm>
          <a:prstGeom prst="rect">
            <a:avLst/>
          </a:prstGeom>
          <a:noFill/>
        </p:spPr>
        <p:txBody>
          <a:bodyPr wrap="square" rtlCol="0">
            <a:spAutoFit/>
          </a:bodyPr>
          <a:lstStyle/>
          <a:p>
            <a:pPr marR="0" lvl="0">
              <a:spcBef>
                <a:spcPts val="0"/>
              </a:spcBef>
              <a:spcAft>
                <a:spcPts val="0"/>
              </a:spcAft>
            </a:pPr>
            <a:r>
              <a:rPr lang="en-US" sz="4800" dirty="0">
                <a:latin typeface="Calibri" panose="020F0502020204030204" pitchFamily="34" charset="0"/>
                <a:ea typeface="Calibri" panose="020F0502020204030204" pitchFamily="34" charset="0"/>
                <a:cs typeface="Times New Roman" panose="02020603050405020304" pitchFamily="18" charset="0"/>
              </a:rPr>
              <a:t>3. The Jewish authorities would have unmasked the false story immediately. </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139</a:t>
            </a:fld>
            <a:endParaRPr lang="en-US"/>
          </a:p>
        </p:txBody>
      </p:sp>
      <p:sp>
        <p:nvSpPr>
          <p:cNvPr id="6" name="TextBox 5">
            <a:extLst>
              <a:ext uri="{FF2B5EF4-FFF2-40B4-BE49-F238E27FC236}">
                <a16:creationId xmlns:a16="http://schemas.microsoft.com/office/drawing/2014/main" id="{ADBD5D6B-DE28-9F45-815E-523A00CDD91B}"/>
              </a:ext>
            </a:extLst>
          </p:cNvPr>
          <p:cNvSpPr txBox="1"/>
          <p:nvPr/>
        </p:nvSpPr>
        <p:spPr>
          <a:xfrm>
            <a:off x="560329" y="764057"/>
            <a:ext cx="5622052" cy="584775"/>
          </a:xfrm>
          <a:prstGeom prst="rect">
            <a:avLst/>
          </a:prstGeom>
          <a:noFill/>
        </p:spPr>
        <p:txBody>
          <a:bodyPr wrap="none" rtlCol="0">
            <a:spAutoFit/>
          </a:bodyPr>
          <a:lstStyle/>
          <a:p>
            <a:r>
              <a:rPr lang="en-US" sz="3200" i="1" dirty="0"/>
              <a:t>Did Jesus really rise from the dead?</a:t>
            </a:r>
          </a:p>
        </p:txBody>
      </p:sp>
    </p:spTree>
    <p:extLst>
      <p:ext uri="{BB962C8B-B14F-4D97-AF65-F5344CB8AC3E}">
        <p14:creationId xmlns:p14="http://schemas.microsoft.com/office/powerpoint/2010/main" val="1658519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9603275" cy="1049235"/>
          </a:xfrm>
        </p:spPr>
        <p:txBody>
          <a:bodyPr>
            <a:normAutofit/>
          </a:bodyPr>
          <a:lstStyle/>
          <a:p>
            <a:r>
              <a:rPr lang="en-US" sz="5400" dirty="0"/>
              <a:t>The two “main” ideas</a:t>
            </a:r>
          </a:p>
        </p:txBody>
      </p:sp>
      <p:sp>
        <p:nvSpPr>
          <p:cNvPr id="3" name="Content Placeholder 2">
            <a:extLst>
              <a:ext uri="{FF2B5EF4-FFF2-40B4-BE49-F238E27FC236}">
                <a16:creationId xmlns:a16="http://schemas.microsoft.com/office/drawing/2014/main" id="{9ABA8CC0-9B1C-404E-B1A9-C9CCC3BC8D26}"/>
              </a:ext>
            </a:extLst>
          </p:cNvPr>
          <p:cNvSpPr>
            <a:spLocks noGrp="1"/>
          </p:cNvSpPr>
          <p:nvPr>
            <p:ph idx="1"/>
          </p:nvPr>
        </p:nvSpPr>
        <p:spPr>
          <a:xfrm>
            <a:off x="159327" y="1288675"/>
            <a:ext cx="9220200" cy="1676198"/>
          </a:xfrm>
        </p:spPr>
        <p:txBody>
          <a:bodyPr numCol="1">
            <a:normAutofit/>
          </a:bodyPr>
          <a:lstStyle/>
          <a:p>
            <a:pPr marL="0" indent="0">
              <a:buNone/>
            </a:pPr>
            <a:r>
              <a:rPr lang="en-US" sz="4800" dirty="0"/>
              <a:t>Let’s play a game.</a:t>
            </a:r>
          </a:p>
        </p:txBody>
      </p:sp>
      <p:sp>
        <p:nvSpPr>
          <p:cNvPr id="4" name="TextBox 3">
            <a:extLst>
              <a:ext uri="{FF2B5EF4-FFF2-40B4-BE49-F238E27FC236}">
                <a16:creationId xmlns:a16="http://schemas.microsoft.com/office/drawing/2014/main" id="{A8A70CA0-7BE1-9647-8454-97A97D4F8F1B}"/>
              </a:ext>
            </a:extLst>
          </p:cNvPr>
          <p:cNvSpPr txBox="1"/>
          <p:nvPr/>
        </p:nvSpPr>
        <p:spPr>
          <a:xfrm>
            <a:off x="159327" y="2505669"/>
            <a:ext cx="12323618" cy="1938992"/>
          </a:xfrm>
          <a:prstGeom prst="rect">
            <a:avLst/>
          </a:prstGeom>
          <a:noFill/>
        </p:spPr>
        <p:txBody>
          <a:bodyPr wrap="square" rtlCol="0">
            <a:spAutoFit/>
          </a:bodyPr>
          <a:lstStyle/>
          <a:p>
            <a:r>
              <a:rPr lang="en-US" sz="6000" dirty="0"/>
              <a:t>Name the category – </a:t>
            </a:r>
            <a:r>
              <a:rPr lang="en-US" sz="6000" b="1" dirty="0"/>
              <a:t>God exists or God does not exist.</a:t>
            </a:r>
            <a:r>
              <a:rPr lang="en-US" sz="6000" dirty="0"/>
              <a:t> </a:t>
            </a:r>
          </a:p>
        </p:txBody>
      </p:sp>
      <p:sp>
        <p:nvSpPr>
          <p:cNvPr id="6" name="Slide Number Placeholder 5">
            <a:extLst>
              <a:ext uri="{FF2B5EF4-FFF2-40B4-BE49-F238E27FC236}">
                <a16:creationId xmlns:a16="http://schemas.microsoft.com/office/drawing/2014/main" id="{7E83FC72-D49C-F14D-9BB4-A08F58BC360F}"/>
              </a:ext>
            </a:extLst>
          </p:cNvPr>
          <p:cNvSpPr>
            <a:spLocks noGrp="1"/>
          </p:cNvSpPr>
          <p:nvPr>
            <p:ph type="sldNum" sz="quarter" idx="12"/>
          </p:nvPr>
        </p:nvSpPr>
        <p:spPr/>
        <p:txBody>
          <a:bodyPr/>
          <a:lstStyle/>
          <a:p>
            <a:fld id="{198EE0EF-5A81-0A44-ADB5-BE2AEA187555}" type="slidenum">
              <a:rPr lang="en-US" smtClean="0"/>
              <a:t>14</a:t>
            </a:fld>
            <a:endParaRPr lang="en-US"/>
          </a:p>
        </p:txBody>
      </p:sp>
    </p:spTree>
    <p:extLst>
      <p:ext uri="{BB962C8B-B14F-4D97-AF65-F5344CB8AC3E}">
        <p14:creationId xmlns:p14="http://schemas.microsoft.com/office/powerpoint/2010/main" val="256980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708761" y="1813292"/>
            <a:ext cx="11157111" cy="3785652"/>
          </a:xfrm>
          <a:prstGeom prst="rect">
            <a:avLst/>
          </a:prstGeom>
          <a:noFill/>
        </p:spPr>
        <p:txBody>
          <a:bodyPr wrap="square" rtlCol="0">
            <a:spAutoFit/>
          </a:bodyPr>
          <a:lstStyle/>
          <a:p>
            <a:pPr marR="0" lvl="0">
              <a:spcBef>
                <a:spcPts val="0"/>
              </a:spcBef>
              <a:spcAft>
                <a:spcPts val="0"/>
              </a:spcAft>
            </a:pPr>
            <a:r>
              <a:rPr lang="en-US" sz="4800" dirty="0">
                <a:latin typeface="Calibri" panose="020F0502020204030204" pitchFamily="34" charset="0"/>
                <a:ea typeface="Calibri" panose="020F0502020204030204" pitchFamily="34" charset="0"/>
                <a:cs typeface="Times New Roman" panose="02020603050405020304" pitchFamily="18" charset="0"/>
              </a:rPr>
              <a:t>4. Joseph of Arimathea a member of the Sanhedrin is unlikely to be a Christian invention. “Given his status as a </a:t>
            </a:r>
            <a:r>
              <a:rPr lang="en-US" sz="4800" dirty="0" err="1">
                <a:latin typeface="Calibri" panose="020F0502020204030204" pitchFamily="34" charset="0"/>
                <a:ea typeface="Calibri" panose="020F0502020204030204" pitchFamily="34" charset="0"/>
                <a:cs typeface="Times New Roman" panose="02020603050405020304" pitchFamily="18" charset="0"/>
              </a:rPr>
              <a:t>Sanhedrist</a:t>
            </a:r>
            <a:r>
              <a:rPr lang="en-US" sz="4800" dirty="0">
                <a:latin typeface="Calibri" panose="020F0502020204030204" pitchFamily="34" charset="0"/>
                <a:ea typeface="Calibri" panose="020F0502020204030204" pitchFamily="34" charset="0"/>
                <a:cs typeface="Times New Roman" panose="02020603050405020304" pitchFamily="18" charset="0"/>
              </a:rPr>
              <a:t>, Joseph is the last person you would expect to care properly for Jesus”</a:t>
            </a:r>
            <a:r>
              <a:rPr lang="en-US" sz="4800" dirty="0"/>
              <a:t> </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140</a:t>
            </a:fld>
            <a:endParaRPr lang="en-US"/>
          </a:p>
        </p:txBody>
      </p:sp>
      <p:sp>
        <p:nvSpPr>
          <p:cNvPr id="6" name="TextBox 5">
            <a:extLst>
              <a:ext uri="{FF2B5EF4-FFF2-40B4-BE49-F238E27FC236}">
                <a16:creationId xmlns:a16="http://schemas.microsoft.com/office/drawing/2014/main" id="{ADBD5D6B-DE28-9F45-815E-523A00CDD91B}"/>
              </a:ext>
            </a:extLst>
          </p:cNvPr>
          <p:cNvSpPr txBox="1"/>
          <p:nvPr/>
        </p:nvSpPr>
        <p:spPr>
          <a:xfrm>
            <a:off x="560329" y="764057"/>
            <a:ext cx="5622052" cy="584775"/>
          </a:xfrm>
          <a:prstGeom prst="rect">
            <a:avLst/>
          </a:prstGeom>
          <a:noFill/>
        </p:spPr>
        <p:txBody>
          <a:bodyPr wrap="none" rtlCol="0">
            <a:spAutoFit/>
          </a:bodyPr>
          <a:lstStyle/>
          <a:p>
            <a:r>
              <a:rPr lang="en-US" sz="3200" i="1" dirty="0"/>
              <a:t>Did Jesus really rise from the dead?</a:t>
            </a:r>
          </a:p>
        </p:txBody>
      </p:sp>
      <p:sp>
        <p:nvSpPr>
          <p:cNvPr id="4" name="Rectangle 3">
            <a:extLst>
              <a:ext uri="{FF2B5EF4-FFF2-40B4-BE49-F238E27FC236}">
                <a16:creationId xmlns:a16="http://schemas.microsoft.com/office/drawing/2014/main" id="{2BD8C572-84B5-224D-A377-3D8218443B4F}"/>
              </a:ext>
            </a:extLst>
          </p:cNvPr>
          <p:cNvSpPr/>
          <p:nvPr/>
        </p:nvSpPr>
        <p:spPr>
          <a:xfrm>
            <a:off x="1119822" y="5598944"/>
            <a:ext cx="9930091" cy="646331"/>
          </a:xfrm>
          <a:prstGeom prst="rect">
            <a:avLst/>
          </a:prstGeom>
        </p:spPr>
        <p:txBody>
          <a:bodyPr wrap="none">
            <a:spAutoFit/>
          </a:bodyPr>
          <a:lstStyle/>
          <a:p>
            <a:r>
              <a:rPr lang="en-US" sz="3600" baseline="30000" dirty="0">
                <a:latin typeface="Calibri" panose="020F0502020204030204" pitchFamily="34" charset="0"/>
                <a:ea typeface="Calibri" panose="020F0502020204030204" pitchFamily="34" charset="0"/>
                <a:cs typeface="Times New Roman" panose="02020603050405020304" pitchFamily="18" charset="0"/>
              </a:rPr>
              <a:t>Pg. 225 Craig, William Lane. On Guard. Colorado Springs: David C. Cook, 2010. </a:t>
            </a:r>
            <a:endParaRPr lang="en-US" sz="3600" dirty="0"/>
          </a:p>
        </p:txBody>
      </p:sp>
    </p:spTree>
    <p:extLst>
      <p:ext uri="{BB962C8B-B14F-4D97-AF65-F5344CB8AC3E}">
        <p14:creationId xmlns:p14="http://schemas.microsoft.com/office/powerpoint/2010/main" val="117609540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267697" y="1288675"/>
            <a:ext cx="11732805" cy="4524315"/>
          </a:xfrm>
          <a:prstGeom prst="rect">
            <a:avLst/>
          </a:prstGeom>
          <a:noFill/>
        </p:spPr>
        <p:txBody>
          <a:bodyPr wrap="square" rtlCol="0">
            <a:spAutoFit/>
          </a:bodyPr>
          <a:lstStyle/>
          <a:p>
            <a:pPr marR="0" lvl="0">
              <a:spcBef>
                <a:spcPts val="0"/>
              </a:spcBef>
              <a:spcAft>
                <a:spcPts val="0"/>
              </a:spcAft>
            </a:pPr>
            <a:r>
              <a:rPr lang="en-US" sz="4800" dirty="0">
                <a:latin typeface="Calibri" panose="020F0502020204030204" pitchFamily="34" charset="0"/>
                <a:ea typeface="Calibri" panose="020F0502020204030204" pitchFamily="34" charset="0"/>
                <a:cs typeface="Times New Roman" panose="02020603050405020304" pitchFamily="18" charset="0"/>
              </a:rPr>
              <a:t>5. Because of the historicity of the Bible, we have specifically </a:t>
            </a:r>
            <a:r>
              <a:rPr lang="en-US" sz="4800" b="1" u="sng" dirty="0">
                <a:latin typeface="Calibri" panose="020F0502020204030204" pitchFamily="34" charset="0"/>
                <a:ea typeface="Calibri" panose="020F0502020204030204" pitchFamily="34" charset="0"/>
                <a:cs typeface="Times New Roman" panose="02020603050405020304" pitchFamily="18" charset="0"/>
              </a:rPr>
              <a:t>four separate sources </a:t>
            </a:r>
            <a:r>
              <a:rPr lang="en-US" sz="4800" dirty="0">
                <a:latin typeface="Calibri" panose="020F0502020204030204" pitchFamily="34" charset="0"/>
                <a:ea typeface="Calibri" panose="020F0502020204030204" pitchFamily="34" charset="0"/>
                <a:cs typeface="Times New Roman" panose="02020603050405020304" pitchFamily="18" charset="0"/>
              </a:rPr>
              <a:t>that indicate Jesus died, was buried, and rose from the grave. And as we continue below the list of independent sources are not limited to just the Gospel records. </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141</a:t>
            </a:fld>
            <a:endParaRPr lang="en-US"/>
          </a:p>
        </p:txBody>
      </p:sp>
      <p:sp>
        <p:nvSpPr>
          <p:cNvPr id="6" name="TextBox 5">
            <a:extLst>
              <a:ext uri="{FF2B5EF4-FFF2-40B4-BE49-F238E27FC236}">
                <a16:creationId xmlns:a16="http://schemas.microsoft.com/office/drawing/2014/main" id="{ADBD5D6B-DE28-9F45-815E-523A00CDD91B}"/>
              </a:ext>
            </a:extLst>
          </p:cNvPr>
          <p:cNvSpPr txBox="1"/>
          <p:nvPr/>
        </p:nvSpPr>
        <p:spPr>
          <a:xfrm>
            <a:off x="560329" y="764057"/>
            <a:ext cx="5622052" cy="584775"/>
          </a:xfrm>
          <a:prstGeom prst="rect">
            <a:avLst/>
          </a:prstGeom>
          <a:noFill/>
        </p:spPr>
        <p:txBody>
          <a:bodyPr wrap="none" rtlCol="0">
            <a:spAutoFit/>
          </a:bodyPr>
          <a:lstStyle/>
          <a:p>
            <a:r>
              <a:rPr lang="en-US" sz="3200" i="1" dirty="0"/>
              <a:t>Did Jesus really rise from the dead?</a:t>
            </a:r>
          </a:p>
        </p:txBody>
      </p:sp>
    </p:spTree>
    <p:extLst>
      <p:ext uri="{BB962C8B-B14F-4D97-AF65-F5344CB8AC3E}">
        <p14:creationId xmlns:p14="http://schemas.microsoft.com/office/powerpoint/2010/main" val="232213289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537179" y="1607652"/>
            <a:ext cx="11732805" cy="830997"/>
          </a:xfrm>
          <a:prstGeom prst="rect">
            <a:avLst/>
          </a:prstGeom>
          <a:noFill/>
        </p:spPr>
        <p:txBody>
          <a:bodyPr wrap="square" rtlCol="0">
            <a:spAutoFit/>
          </a:bodyPr>
          <a:lstStyle/>
          <a:p>
            <a:pPr marR="0" lvl="0">
              <a:spcBef>
                <a:spcPts val="0"/>
              </a:spcBef>
              <a:spcAft>
                <a:spcPts val="0"/>
              </a:spcAft>
            </a:pPr>
            <a:r>
              <a:rPr lang="en-US" sz="4800" dirty="0">
                <a:latin typeface="Calibri" panose="020F0502020204030204" pitchFamily="34" charset="0"/>
                <a:ea typeface="Calibri" panose="020F0502020204030204" pitchFamily="34" charset="0"/>
                <a:cs typeface="Times New Roman" panose="02020603050405020304" pitchFamily="18" charset="0"/>
              </a:rPr>
              <a:t>What about in the Bible?</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142</a:t>
            </a:fld>
            <a:endParaRPr lang="en-US"/>
          </a:p>
        </p:txBody>
      </p:sp>
      <p:sp>
        <p:nvSpPr>
          <p:cNvPr id="6" name="TextBox 5">
            <a:extLst>
              <a:ext uri="{FF2B5EF4-FFF2-40B4-BE49-F238E27FC236}">
                <a16:creationId xmlns:a16="http://schemas.microsoft.com/office/drawing/2014/main" id="{ADBD5D6B-DE28-9F45-815E-523A00CDD91B}"/>
              </a:ext>
            </a:extLst>
          </p:cNvPr>
          <p:cNvSpPr txBox="1"/>
          <p:nvPr/>
        </p:nvSpPr>
        <p:spPr>
          <a:xfrm>
            <a:off x="560329" y="764057"/>
            <a:ext cx="5622052" cy="584775"/>
          </a:xfrm>
          <a:prstGeom prst="rect">
            <a:avLst/>
          </a:prstGeom>
          <a:noFill/>
        </p:spPr>
        <p:txBody>
          <a:bodyPr wrap="none" rtlCol="0">
            <a:spAutoFit/>
          </a:bodyPr>
          <a:lstStyle/>
          <a:p>
            <a:r>
              <a:rPr lang="en-US" sz="3200" i="1" dirty="0"/>
              <a:t>Did Jesus really rise from the dead?</a:t>
            </a:r>
          </a:p>
        </p:txBody>
      </p:sp>
      <p:sp>
        <p:nvSpPr>
          <p:cNvPr id="4" name="TextBox 3">
            <a:extLst>
              <a:ext uri="{FF2B5EF4-FFF2-40B4-BE49-F238E27FC236}">
                <a16:creationId xmlns:a16="http://schemas.microsoft.com/office/drawing/2014/main" id="{ECD08966-F990-F345-AD6B-6F5584FBE29C}"/>
              </a:ext>
            </a:extLst>
          </p:cNvPr>
          <p:cNvSpPr txBox="1"/>
          <p:nvPr/>
        </p:nvSpPr>
        <p:spPr>
          <a:xfrm>
            <a:off x="523306" y="2438649"/>
            <a:ext cx="11668694" cy="4154984"/>
          </a:xfrm>
          <a:prstGeom prst="rect">
            <a:avLst/>
          </a:prstGeom>
          <a:noFill/>
        </p:spPr>
        <p:txBody>
          <a:bodyPr wrap="square" rtlCol="0">
            <a:spAutoFit/>
          </a:bodyPr>
          <a:lstStyle/>
          <a:p>
            <a:r>
              <a:rPr lang="en-US" sz="4400" dirty="0">
                <a:latin typeface="Calibri" panose="020F0502020204030204" pitchFamily="34" charset="0"/>
                <a:ea typeface="Calibri" panose="020F0502020204030204" pitchFamily="34" charset="0"/>
                <a:cs typeface="Times New Roman" panose="02020603050405020304" pitchFamily="18" charset="0"/>
              </a:rPr>
              <a:t>Paul in </a:t>
            </a:r>
            <a:r>
              <a:rPr lang="en-US" sz="4400" b="1" dirty="0">
                <a:latin typeface="Calibri" panose="020F0502020204030204" pitchFamily="34" charset="0"/>
                <a:ea typeface="Calibri" panose="020F0502020204030204" pitchFamily="34" charset="0"/>
                <a:cs typeface="Times New Roman" panose="02020603050405020304" pitchFamily="18" charset="0"/>
              </a:rPr>
              <a:t>I Corinthians 15: 3-5</a:t>
            </a:r>
            <a:r>
              <a:rPr lang="en-US" sz="4400" dirty="0">
                <a:latin typeface="Calibri" panose="020F0502020204030204" pitchFamily="34" charset="0"/>
                <a:ea typeface="Calibri" panose="020F0502020204030204" pitchFamily="34" charset="0"/>
                <a:cs typeface="Times New Roman" panose="02020603050405020304" pitchFamily="18" charset="0"/>
              </a:rPr>
              <a:t> gives us three keys or proofs to Jesus Christ death, burial and resurrection, that is spoken of by corresponding witnesses. Remember every book in the Bible is considered an independent source document. </a:t>
            </a:r>
          </a:p>
          <a:p>
            <a:endParaRPr lang="en-US" sz="4400" dirty="0"/>
          </a:p>
        </p:txBody>
      </p:sp>
    </p:spTree>
    <p:extLst>
      <p:ext uri="{BB962C8B-B14F-4D97-AF65-F5344CB8AC3E}">
        <p14:creationId xmlns:p14="http://schemas.microsoft.com/office/powerpoint/2010/main" val="317467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537179" y="1607652"/>
            <a:ext cx="11732805" cy="830997"/>
          </a:xfrm>
          <a:prstGeom prst="rect">
            <a:avLst/>
          </a:prstGeom>
          <a:noFill/>
        </p:spPr>
        <p:txBody>
          <a:bodyPr wrap="square" rtlCol="0">
            <a:spAutoFit/>
          </a:bodyPr>
          <a:lstStyle/>
          <a:p>
            <a:pPr marR="0" lvl="0">
              <a:spcBef>
                <a:spcPts val="0"/>
              </a:spcBef>
              <a:spcAft>
                <a:spcPts val="0"/>
              </a:spcAft>
            </a:pPr>
            <a:r>
              <a:rPr lang="en-US" sz="4800" dirty="0">
                <a:latin typeface="Calibri" panose="020F0502020204030204" pitchFamily="34" charset="0"/>
                <a:ea typeface="Calibri" panose="020F0502020204030204" pitchFamily="34" charset="0"/>
                <a:cs typeface="Times New Roman" panose="02020603050405020304" pitchFamily="18" charset="0"/>
              </a:rPr>
              <a:t>What about in the Bible?</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143</a:t>
            </a:fld>
            <a:endParaRPr lang="en-US"/>
          </a:p>
        </p:txBody>
      </p:sp>
      <p:sp>
        <p:nvSpPr>
          <p:cNvPr id="6" name="TextBox 5">
            <a:extLst>
              <a:ext uri="{FF2B5EF4-FFF2-40B4-BE49-F238E27FC236}">
                <a16:creationId xmlns:a16="http://schemas.microsoft.com/office/drawing/2014/main" id="{ADBD5D6B-DE28-9F45-815E-523A00CDD91B}"/>
              </a:ext>
            </a:extLst>
          </p:cNvPr>
          <p:cNvSpPr txBox="1"/>
          <p:nvPr/>
        </p:nvSpPr>
        <p:spPr>
          <a:xfrm>
            <a:off x="560329" y="764057"/>
            <a:ext cx="5622052" cy="584775"/>
          </a:xfrm>
          <a:prstGeom prst="rect">
            <a:avLst/>
          </a:prstGeom>
          <a:noFill/>
        </p:spPr>
        <p:txBody>
          <a:bodyPr wrap="none" rtlCol="0">
            <a:spAutoFit/>
          </a:bodyPr>
          <a:lstStyle/>
          <a:p>
            <a:r>
              <a:rPr lang="en-US" sz="3200" i="1" dirty="0"/>
              <a:t>Did Jesus really rise from the dead?</a:t>
            </a:r>
          </a:p>
        </p:txBody>
      </p:sp>
      <p:sp>
        <p:nvSpPr>
          <p:cNvPr id="4" name="TextBox 3">
            <a:extLst>
              <a:ext uri="{FF2B5EF4-FFF2-40B4-BE49-F238E27FC236}">
                <a16:creationId xmlns:a16="http://schemas.microsoft.com/office/drawing/2014/main" id="{ECD08966-F990-F345-AD6B-6F5584FBE29C}"/>
              </a:ext>
            </a:extLst>
          </p:cNvPr>
          <p:cNvSpPr txBox="1"/>
          <p:nvPr/>
        </p:nvSpPr>
        <p:spPr>
          <a:xfrm>
            <a:off x="523306" y="2438649"/>
            <a:ext cx="11668694"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I Corinthians 15 </a:t>
            </a:r>
            <a:r>
              <a:rPr lang="en-US" sz="4000" i="1" dirty="0">
                <a:latin typeface="Calibri" panose="020F0502020204030204" pitchFamily="34" charset="0"/>
                <a:cs typeface="Calibri" panose="020F0502020204030204" pitchFamily="34" charset="0"/>
              </a:rPr>
              <a:t>“…Christ died…”</a:t>
            </a:r>
            <a:r>
              <a:rPr lang="en-US" sz="4000"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EEE979AC-11F3-A04B-A62D-0A7FAE7CC043}"/>
              </a:ext>
            </a:extLst>
          </p:cNvPr>
          <p:cNvSpPr txBox="1"/>
          <p:nvPr/>
        </p:nvSpPr>
        <p:spPr>
          <a:xfrm>
            <a:off x="523306" y="3346732"/>
            <a:ext cx="11668694" cy="923330"/>
          </a:xfrm>
          <a:prstGeom prst="rect">
            <a:avLst/>
          </a:prstGeom>
          <a:noFill/>
        </p:spPr>
        <p:txBody>
          <a:bodyPr wrap="square" rtlCol="0">
            <a:spAutoFit/>
          </a:bodyPr>
          <a:lstStyle/>
          <a:p>
            <a:r>
              <a:rPr lang="en-US" sz="5400" b="1" dirty="0">
                <a:latin typeface="Calibri" panose="020F0502020204030204" pitchFamily="34" charset="0"/>
                <a:cs typeface="Calibri" panose="020F0502020204030204" pitchFamily="34" charset="0"/>
              </a:rPr>
              <a:t>Acts 13: 28</a:t>
            </a:r>
          </a:p>
        </p:txBody>
      </p:sp>
      <p:sp>
        <p:nvSpPr>
          <p:cNvPr id="8" name="TextBox 7">
            <a:extLst>
              <a:ext uri="{FF2B5EF4-FFF2-40B4-BE49-F238E27FC236}">
                <a16:creationId xmlns:a16="http://schemas.microsoft.com/office/drawing/2014/main" id="{BAD92BB6-79D8-664D-873C-C11AACEEF79A}"/>
              </a:ext>
            </a:extLst>
          </p:cNvPr>
          <p:cNvSpPr txBox="1"/>
          <p:nvPr/>
        </p:nvSpPr>
        <p:spPr>
          <a:xfrm>
            <a:off x="523306" y="4358319"/>
            <a:ext cx="11668694" cy="923330"/>
          </a:xfrm>
          <a:prstGeom prst="rect">
            <a:avLst/>
          </a:prstGeom>
          <a:noFill/>
        </p:spPr>
        <p:txBody>
          <a:bodyPr wrap="square" rtlCol="0">
            <a:spAutoFit/>
          </a:bodyPr>
          <a:lstStyle/>
          <a:p>
            <a:r>
              <a:rPr lang="en-US" sz="5400" b="1" dirty="0">
                <a:latin typeface="Calibri" panose="020F0502020204030204" pitchFamily="34" charset="0"/>
                <a:cs typeface="Calibri" panose="020F0502020204030204" pitchFamily="34" charset="0"/>
              </a:rPr>
              <a:t>Mark 15:37</a:t>
            </a:r>
          </a:p>
        </p:txBody>
      </p:sp>
    </p:spTree>
    <p:extLst>
      <p:ext uri="{BB962C8B-B14F-4D97-AF65-F5344CB8AC3E}">
        <p14:creationId xmlns:p14="http://schemas.microsoft.com/office/powerpoint/2010/main" val="52761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537179" y="1607652"/>
            <a:ext cx="11732805" cy="830997"/>
          </a:xfrm>
          <a:prstGeom prst="rect">
            <a:avLst/>
          </a:prstGeom>
          <a:noFill/>
        </p:spPr>
        <p:txBody>
          <a:bodyPr wrap="square" rtlCol="0">
            <a:spAutoFit/>
          </a:bodyPr>
          <a:lstStyle/>
          <a:p>
            <a:pPr marR="0" lvl="0">
              <a:spcBef>
                <a:spcPts val="0"/>
              </a:spcBef>
              <a:spcAft>
                <a:spcPts val="0"/>
              </a:spcAft>
            </a:pPr>
            <a:r>
              <a:rPr lang="en-US" sz="4800" dirty="0">
                <a:latin typeface="Calibri" panose="020F0502020204030204" pitchFamily="34" charset="0"/>
                <a:ea typeface="Calibri" panose="020F0502020204030204" pitchFamily="34" charset="0"/>
                <a:cs typeface="Times New Roman" panose="02020603050405020304" pitchFamily="18" charset="0"/>
              </a:rPr>
              <a:t>What about in the Bible?</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144</a:t>
            </a:fld>
            <a:endParaRPr lang="en-US"/>
          </a:p>
        </p:txBody>
      </p:sp>
      <p:sp>
        <p:nvSpPr>
          <p:cNvPr id="6" name="TextBox 5">
            <a:extLst>
              <a:ext uri="{FF2B5EF4-FFF2-40B4-BE49-F238E27FC236}">
                <a16:creationId xmlns:a16="http://schemas.microsoft.com/office/drawing/2014/main" id="{ADBD5D6B-DE28-9F45-815E-523A00CDD91B}"/>
              </a:ext>
            </a:extLst>
          </p:cNvPr>
          <p:cNvSpPr txBox="1"/>
          <p:nvPr/>
        </p:nvSpPr>
        <p:spPr>
          <a:xfrm>
            <a:off x="560329" y="764057"/>
            <a:ext cx="5622052" cy="584775"/>
          </a:xfrm>
          <a:prstGeom prst="rect">
            <a:avLst/>
          </a:prstGeom>
          <a:noFill/>
        </p:spPr>
        <p:txBody>
          <a:bodyPr wrap="none" rtlCol="0">
            <a:spAutoFit/>
          </a:bodyPr>
          <a:lstStyle/>
          <a:p>
            <a:r>
              <a:rPr lang="en-US" sz="3200" i="1" dirty="0"/>
              <a:t>Did Jesus really rise from the dead?</a:t>
            </a:r>
          </a:p>
        </p:txBody>
      </p:sp>
      <p:sp>
        <p:nvSpPr>
          <p:cNvPr id="4" name="TextBox 3">
            <a:extLst>
              <a:ext uri="{FF2B5EF4-FFF2-40B4-BE49-F238E27FC236}">
                <a16:creationId xmlns:a16="http://schemas.microsoft.com/office/drawing/2014/main" id="{ECD08966-F990-F345-AD6B-6F5584FBE29C}"/>
              </a:ext>
            </a:extLst>
          </p:cNvPr>
          <p:cNvSpPr txBox="1"/>
          <p:nvPr/>
        </p:nvSpPr>
        <p:spPr>
          <a:xfrm>
            <a:off x="523306" y="2438649"/>
            <a:ext cx="11668694" cy="707886"/>
          </a:xfrm>
          <a:prstGeom prst="rect">
            <a:avLst/>
          </a:prstGeom>
          <a:noFill/>
        </p:spPr>
        <p:txBody>
          <a:bodyPr wrap="square" rtlCol="0">
            <a:spAutoFit/>
          </a:bodyPr>
          <a:lstStyle/>
          <a:p>
            <a:r>
              <a:rPr lang="en-US" sz="4000" b="1" dirty="0">
                <a:latin typeface="Calibri" panose="020F0502020204030204" pitchFamily="34" charset="0"/>
                <a:ea typeface="Calibri" panose="020F0502020204030204" pitchFamily="34" charset="0"/>
                <a:cs typeface="Times New Roman" panose="02020603050405020304" pitchFamily="18" charset="0"/>
              </a:rPr>
              <a:t>I Corinthians 15</a:t>
            </a:r>
            <a:r>
              <a:rPr lang="en-US" sz="4000" dirty="0">
                <a:latin typeface="Calibri" panose="020F0502020204030204" pitchFamily="34" charset="0"/>
                <a:ea typeface="Calibri" panose="020F0502020204030204" pitchFamily="34" charset="0"/>
                <a:cs typeface="Times New Roman" panose="02020603050405020304" pitchFamily="18" charset="0"/>
              </a:rPr>
              <a:t> </a:t>
            </a:r>
            <a:r>
              <a:rPr lang="en-US" sz="4000" i="1" dirty="0">
                <a:latin typeface="Calibri" panose="020F0502020204030204" pitchFamily="34" charset="0"/>
                <a:ea typeface="Calibri" panose="020F0502020204030204" pitchFamily="34" charset="0"/>
                <a:cs typeface="Times New Roman" panose="02020603050405020304" pitchFamily="18" charset="0"/>
              </a:rPr>
              <a:t>“…he was buried…”</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EE979AC-11F3-A04B-A62D-0A7FAE7CC043}"/>
              </a:ext>
            </a:extLst>
          </p:cNvPr>
          <p:cNvSpPr txBox="1"/>
          <p:nvPr/>
        </p:nvSpPr>
        <p:spPr>
          <a:xfrm>
            <a:off x="523306" y="3346732"/>
            <a:ext cx="11668694" cy="923330"/>
          </a:xfrm>
          <a:prstGeom prst="rect">
            <a:avLst/>
          </a:prstGeom>
          <a:noFill/>
        </p:spPr>
        <p:txBody>
          <a:bodyPr wrap="square" rtlCol="0">
            <a:spAutoFit/>
          </a:bodyPr>
          <a:lstStyle/>
          <a:p>
            <a:r>
              <a:rPr lang="en-US" sz="5400" b="1" dirty="0">
                <a:latin typeface="Calibri" panose="020F0502020204030204" pitchFamily="34" charset="0"/>
                <a:cs typeface="Calibri" panose="020F0502020204030204" pitchFamily="34" charset="0"/>
              </a:rPr>
              <a:t>Acts 13: 29</a:t>
            </a:r>
          </a:p>
        </p:txBody>
      </p:sp>
      <p:sp>
        <p:nvSpPr>
          <p:cNvPr id="8" name="TextBox 7">
            <a:extLst>
              <a:ext uri="{FF2B5EF4-FFF2-40B4-BE49-F238E27FC236}">
                <a16:creationId xmlns:a16="http://schemas.microsoft.com/office/drawing/2014/main" id="{BAD92BB6-79D8-664D-873C-C11AACEEF79A}"/>
              </a:ext>
            </a:extLst>
          </p:cNvPr>
          <p:cNvSpPr txBox="1"/>
          <p:nvPr/>
        </p:nvSpPr>
        <p:spPr>
          <a:xfrm>
            <a:off x="523306" y="4358319"/>
            <a:ext cx="11668694" cy="923330"/>
          </a:xfrm>
          <a:prstGeom prst="rect">
            <a:avLst/>
          </a:prstGeom>
          <a:noFill/>
        </p:spPr>
        <p:txBody>
          <a:bodyPr wrap="square" rtlCol="0">
            <a:spAutoFit/>
          </a:bodyPr>
          <a:lstStyle/>
          <a:p>
            <a:r>
              <a:rPr lang="en-US" sz="5400" b="1" dirty="0">
                <a:latin typeface="Calibri" panose="020F0502020204030204" pitchFamily="34" charset="0"/>
                <a:cs typeface="Calibri" panose="020F0502020204030204" pitchFamily="34" charset="0"/>
              </a:rPr>
              <a:t>Mark 15:45,46</a:t>
            </a:r>
          </a:p>
        </p:txBody>
      </p:sp>
    </p:spTree>
    <p:extLst>
      <p:ext uri="{BB962C8B-B14F-4D97-AF65-F5344CB8AC3E}">
        <p14:creationId xmlns:p14="http://schemas.microsoft.com/office/powerpoint/2010/main" val="334484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537179" y="1607652"/>
            <a:ext cx="11732805" cy="830997"/>
          </a:xfrm>
          <a:prstGeom prst="rect">
            <a:avLst/>
          </a:prstGeom>
          <a:noFill/>
        </p:spPr>
        <p:txBody>
          <a:bodyPr wrap="square" rtlCol="0">
            <a:spAutoFit/>
          </a:bodyPr>
          <a:lstStyle/>
          <a:p>
            <a:pPr marR="0" lvl="0">
              <a:spcBef>
                <a:spcPts val="0"/>
              </a:spcBef>
              <a:spcAft>
                <a:spcPts val="0"/>
              </a:spcAft>
            </a:pPr>
            <a:r>
              <a:rPr lang="en-US" sz="4800" dirty="0">
                <a:latin typeface="Calibri" panose="020F0502020204030204" pitchFamily="34" charset="0"/>
                <a:ea typeface="Calibri" panose="020F0502020204030204" pitchFamily="34" charset="0"/>
                <a:cs typeface="Times New Roman" panose="02020603050405020304" pitchFamily="18" charset="0"/>
              </a:rPr>
              <a:t>What about in the Bible?</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145</a:t>
            </a:fld>
            <a:endParaRPr lang="en-US"/>
          </a:p>
        </p:txBody>
      </p:sp>
      <p:sp>
        <p:nvSpPr>
          <p:cNvPr id="6" name="TextBox 5">
            <a:extLst>
              <a:ext uri="{FF2B5EF4-FFF2-40B4-BE49-F238E27FC236}">
                <a16:creationId xmlns:a16="http://schemas.microsoft.com/office/drawing/2014/main" id="{ADBD5D6B-DE28-9F45-815E-523A00CDD91B}"/>
              </a:ext>
            </a:extLst>
          </p:cNvPr>
          <p:cNvSpPr txBox="1"/>
          <p:nvPr/>
        </p:nvSpPr>
        <p:spPr>
          <a:xfrm>
            <a:off x="560329" y="764057"/>
            <a:ext cx="5622052" cy="584775"/>
          </a:xfrm>
          <a:prstGeom prst="rect">
            <a:avLst/>
          </a:prstGeom>
          <a:noFill/>
        </p:spPr>
        <p:txBody>
          <a:bodyPr wrap="none" rtlCol="0">
            <a:spAutoFit/>
          </a:bodyPr>
          <a:lstStyle/>
          <a:p>
            <a:r>
              <a:rPr lang="en-US" sz="3200" i="1" dirty="0"/>
              <a:t>Did Jesus really rise from the dead?</a:t>
            </a:r>
          </a:p>
        </p:txBody>
      </p:sp>
      <p:sp>
        <p:nvSpPr>
          <p:cNvPr id="4" name="TextBox 3">
            <a:extLst>
              <a:ext uri="{FF2B5EF4-FFF2-40B4-BE49-F238E27FC236}">
                <a16:creationId xmlns:a16="http://schemas.microsoft.com/office/drawing/2014/main" id="{ECD08966-F990-F345-AD6B-6F5584FBE29C}"/>
              </a:ext>
            </a:extLst>
          </p:cNvPr>
          <p:cNvSpPr txBox="1"/>
          <p:nvPr/>
        </p:nvSpPr>
        <p:spPr>
          <a:xfrm>
            <a:off x="523306" y="2438649"/>
            <a:ext cx="11668694" cy="1323439"/>
          </a:xfrm>
          <a:prstGeom prst="rect">
            <a:avLst/>
          </a:prstGeom>
          <a:noFill/>
        </p:spPr>
        <p:txBody>
          <a:bodyPr wrap="square" rtlCol="0">
            <a:spAutoFit/>
          </a:bodyPr>
          <a:lstStyle/>
          <a:p>
            <a:r>
              <a:rPr lang="en-US" sz="4000" b="1" dirty="0">
                <a:latin typeface="Calibri" panose="020F0502020204030204" pitchFamily="34" charset="0"/>
                <a:ea typeface="Calibri" panose="020F0502020204030204" pitchFamily="34" charset="0"/>
                <a:cs typeface="Times New Roman" panose="02020603050405020304" pitchFamily="18" charset="0"/>
              </a:rPr>
              <a:t>I Corinthians 15 </a:t>
            </a:r>
            <a:r>
              <a:rPr lang="en-US" sz="4000" i="1" dirty="0">
                <a:latin typeface="Calibri" panose="020F0502020204030204" pitchFamily="34" charset="0"/>
                <a:ea typeface="Calibri" panose="020F0502020204030204" pitchFamily="34" charset="0"/>
                <a:cs typeface="Times New Roman" panose="02020603050405020304" pitchFamily="18" charset="0"/>
              </a:rPr>
              <a:t>“</a:t>
            </a:r>
            <a:r>
              <a:rPr lang="en-US" sz="4000" b="1" i="1" dirty="0">
                <a:latin typeface="Calibri" panose="020F0502020204030204" pitchFamily="34" charset="0"/>
                <a:ea typeface="Calibri" panose="020F0502020204030204" pitchFamily="34" charset="0"/>
                <a:cs typeface="Times New Roman" panose="02020603050405020304" pitchFamily="18" charset="0"/>
              </a:rPr>
              <a:t>he rose again</a:t>
            </a:r>
            <a:r>
              <a:rPr lang="en-US" sz="4000" i="1" dirty="0">
                <a:latin typeface="Calibri" panose="020F0502020204030204" pitchFamily="34" charset="0"/>
                <a:ea typeface="Calibri" panose="020F0502020204030204" pitchFamily="34" charset="0"/>
                <a:cs typeface="Times New Roman" panose="02020603050405020304" pitchFamily="18" charset="0"/>
              </a:rPr>
              <a:t> the third day according to the scriptures:”</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EE979AC-11F3-A04B-A62D-0A7FAE7CC043}"/>
              </a:ext>
            </a:extLst>
          </p:cNvPr>
          <p:cNvSpPr txBox="1"/>
          <p:nvPr/>
        </p:nvSpPr>
        <p:spPr>
          <a:xfrm>
            <a:off x="523306" y="3833275"/>
            <a:ext cx="11668694" cy="923330"/>
          </a:xfrm>
          <a:prstGeom prst="rect">
            <a:avLst/>
          </a:prstGeom>
          <a:noFill/>
        </p:spPr>
        <p:txBody>
          <a:bodyPr wrap="square" rtlCol="0">
            <a:spAutoFit/>
          </a:bodyPr>
          <a:lstStyle/>
          <a:p>
            <a:r>
              <a:rPr lang="en-US" sz="5400" b="1" dirty="0">
                <a:latin typeface="Calibri" panose="020F0502020204030204" pitchFamily="34" charset="0"/>
                <a:cs typeface="Calibri" panose="020F0502020204030204" pitchFamily="34" charset="0"/>
              </a:rPr>
              <a:t>Acts 13: 30</a:t>
            </a:r>
          </a:p>
        </p:txBody>
      </p:sp>
      <p:sp>
        <p:nvSpPr>
          <p:cNvPr id="8" name="TextBox 7">
            <a:extLst>
              <a:ext uri="{FF2B5EF4-FFF2-40B4-BE49-F238E27FC236}">
                <a16:creationId xmlns:a16="http://schemas.microsoft.com/office/drawing/2014/main" id="{BAD92BB6-79D8-664D-873C-C11AACEEF79A}"/>
              </a:ext>
            </a:extLst>
          </p:cNvPr>
          <p:cNvSpPr txBox="1"/>
          <p:nvPr/>
        </p:nvSpPr>
        <p:spPr>
          <a:xfrm>
            <a:off x="537179" y="4912062"/>
            <a:ext cx="11668694" cy="923330"/>
          </a:xfrm>
          <a:prstGeom prst="rect">
            <a:avLst/>
          </a:prstGeom>
          <a:noFill/>
        </p:spPr>
        <p:txBody>
          <a:bodyPr wrap="square" rtlCol="0">
            <a:spAutoFit/>
          </a:bodyPr>
          <a:lstStyle/>
          <a:p>
            <a:r>
              <a:rPr lang="en-US" sz="5400" b="1" dirty="0">
                <a:latin typeface="Calibri" panose="020F0502020204030204" pitchFamily="34" charset="0"/>
                <a:cs typeface="Calibri" panose="020F0502020204030204" pitchFamily="34" charset="0"/>
              </a:rPr>
              <a:t>Mark 16:5,6</a:t>
            </a:r>
          </a:p>
        </p:txBody>
      </p:sp>
    </p:spTree>
    <p:extLst>
      <p:ext uri="{BB962C8B-B14F-4D97-AF65-F5344CB8AC3E}">
        <p14:creationId xmlns:p14="http://schemas.microsoft.com/office/powerpoint/2010/main" val="255847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537179" y="1607652"/>
            <a:ext cx="11732805" cy="830997"/>
          </a:xfrm>
          <a:prstGeom prst="rect">
            <a:avLst/>
          </a:prstGeom>
          <a:noFill/>
        </p:spPr>
        <p:txBody>
          <a:bodyPr wrap="square" rtlCol="0">
            <a:spAutoFit/>
          </a:bodyPr>
          <a:lstStyle/>
          <a:p>
            <a:pPr marR="0" lvl="0">
              <a:spcBef>
                <a:spcPts val="0"/>
              </a:spcBef>
              <a:spcAft>
                <a:spcPts val="0"/>
              </a:spcAft>
            </a:pPr>
            <a:r>
              <a:rPr lang="en-US" sz="4800" dirty="0">
                <a:latin typeface="Calibri" panose="020F0502020204030204" pitchFamily="34" charset="0"/>
                <a:ea typeface="Calibri" panose="020F0502020204030204" pitchFamily="34" charset="0"/>
                <a:cs typeface="Times New Roman" panose="02020603050405020304" pitchFamily="18" charset="0"/>
              </a:rPr>
              <a:t>What about in the Bible?</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146</a:t>
            </a:fld>
            <a:endParaRPr lang="en-US"/>
          </a:p>
        </p:txBody>
      </p:sp>
      <p:sp>
        <p:nvSpPr>
          <p:cNvPr id="6" name="TextBox 5">
            <a:extLst>
              <a:ext uri="{FF2B5EF4-FFF2-40B4-BE49-F238E27FC236}">
                <a16:creationId xmlns:a16="http://schemas.microsoft.com/office/drawing/2014/main" id="{ADBD5D6B-DE28-9F45-815E-523A00CDD91B}"/>
              </a:ext>
            </a:extLst>
          </p:cNvPr>
          <p:cNvSpPr txBox="1"/>
          <p:nvPr/>
        </p:nvSpPr>
        <p:spPr>
          <a:xfrm>
            <a:off x="560329" y="764057"/>
            <a:ext cx="5622052" cy="584775"/>
          </a:xfrm>
          <a:prstGeom prst="rect">
            <a:avLst/>
          </a:prstGeom>
          <a:noFill/>
        </p:spPr>
        <p:txBody>
          <a:bodyPr wrap="none" rtlCol="0">
            <a:spAutoFit/>
          </a:bodyPr>
          <a:lstStyle/>
          <a:p>
            <a:r>
              <a:rPr lang="en-US" sz="3200" i="1" dirty="0"/>
              <a:t>Did Jesus really rise from the dead?</a:t>
            </a:r>
          </a:p>
        </p:txBody>
      </p:sp>
      <p:sp>
        <p:nvSpPr>
          <p:cNvPr id="4" name="TextBox 3">
            <a:extLst>
              <a:ext uri="{FF2B5EF4-FFF2-40B4-BE49-F238E27FC236}">
                <a16:creationId xmlns:a16="http://schemas.microsoft.com/office/drawing/2014/main" id="{ECD08966-F990-F345-AD6B-6F5584FBE29C}"/>
              </a:ext>
            </a:extLst>
          </p:cNvPr>
          <p:cNvSpPr txBox="1"/>
          <p:nvPr/>
        </p:nvSpPr>
        <p:spPr>
          <a:xfrm>
            <a:off x="523306" y="2438649"/>
            <a:ext cx="11668694" cy="707886"/>
          </a:xfrm>
          <a:prstGeom prst="rect">
            <a:avLst/>
          </a:prstGeom>
          <a:noFill/>
        </p:spPr>
        <p:txBody>
          <a:bodyPr wrap="square" rtlCol="0">
            <a:spAutoFit/>
          </a:bodyPr>
          <a:lstStyle/>
          <a:p>
            <a:r>
              <a:rPr lang="en-US" sz="4000" i="1" dirty="0">
                <a:latin typeface="Calibri" panose="020F0502020204030204" pitchFamily="34" charset="0"/>
                <a:ea typeface="Calibri" panose="020F0502020204030204" pitchFamily="34" charset="0"/>
                <a:cs typeface="Times New Roman" panose="02020603050405020304" pitchFamily="18" charset="0"/>
              </a:rPr>
              <a:t> </a:t>
            </a:r>
            <a:r>
              <a:rPr lang="en-US" sz="4000" b="1" dirty="0">
                <a:latin typeface="Calibri" panose="020F0502020204030204" pitchFamily="34" charset="0"/>
                <a:ea typeface="Calibri" panose="020F0502020204030204" pitchFamily="34" charset="0"/>
                <a:cs typeface="Times New Roman" panose="02020603050405020304" pitchFamily="18" charset="0"/>
              </a:rPr>
              <a:t>I Corinthians 15</a:t>
            </a:r>
            <a:r>
              <a:rPr lang="en-US" sz="4000" dirty="0">
                <a:latin typeface="Calibri" panose="020F0502020204030204" pitchFamily="34" charset="0"/>
                <a:ea typeface="Calibri" panose="020F0502020204030204" pitchFamily="34" charset="0"/>
                <a:cs typeface="Times New Roman" panose="02020603050405020304" pitchFamily="18" charset="0"/>
              </a:rPr>
              <a:t> </a:t>
            </a:r>
            <a:r>
              <a:rPr lang="en-US" sz="4000" i="1" dirty="0">
                <a:latin typeface="Calibri" panose="020F0502020204030204" pitchFamily="34" charset="0"/>
                <a:ea typeface="Calibri" panose="020F0502020204030204" pitchFamily="34" charset="0"/>
                <a:cs typeface="Times New Roman" panose="02020603050405020304" pitchFamily="18" charset="0"/>
              </a:rPr>
              <a:t>“…he appeared…”</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EE979AC-11F3-A04B-A62D-0A7FAE7CC043}"/>
              </a:ext>
            </a:extLst>
          </p:cNvPr>
          <p:cNvSpPr txBox="1"/>
          <p:nvPr/>
        </p:nvSpPr>
        <p:spPr>
          <a:xfrm>
            <a:off x="523306" y="3833275"/>
            <a:ext cx="11668694" cy="923330"/>
          </a:xfrm>
          <a:prstGeom prst="rect">
            <a:avLst/>
          </a:prstGeom>
          <a:noFill/>
        </p:spPr>
        <p:txBody>
          <a:bodyPr wrap="square" rtlCol="0">
            <a:spAutoFit/>
          </a:bodyPr>
          <a:lstStyle/>
          <a:p>
            <a:r>
              <a:rPr lang="en-US" sz="5400" b="1" dirty="0">
                <a:latin typeface="Calibri" panose="020F0502020204030204" pitchFamily="34" charset="0"/>
                <a:cs typeface="Calibri" panose="020F0502020204030204" pitchFamily="34" charset="0"/>
              </a:rPr>
              <a:t>Acts 13:31</a:t>
            </a:r>
          </a:p>
        </p:txBody>
      </p:sp>
      <p:sp>
        <p:nvSpPr>
          <p:cNvPr id="8" name="TextBox 7">
            <a:extLst>
              <a:ext uri="{FF2B5EF4-FFF2-40B4-BE49-F238E27FC236}">
                <a16:creationId xmlns:a16="http://schemas.microsoft.com/office/drawing/2014/main" id="{BAD92BB6-79D8-664D-873C-C11AACEEF79A}"/>
              </a:ext>
            </a:extLst>
          </p:cNvPr>
          <p:cNvSpPr txBox="1"/>
          <p:nvPr/>
        </p:nvSpPr>
        <p:spPr>
          <a:xfrm>
            <a:off x="537179" y="4912062"/>
            <a:ext cx="11668694" cy="923330"/>
          </a:xfrm>
          <a:prstGeom prst="rect">
            <a:avLst/>
          </a:prstGeom>
          <a:noFill/>
        </p:spPr>
        <p:txBody>
          <a:bodyPr wrap="square" rtlCol="0">
            <a:spAutoFit/>
          </a:bodyPr>
          <a:lstStyle/>
          <a:p>
            <a:r>
              <a:rPr lang="en-US" sz="5400" b="1" dirty="0">
                <a:latin typeface="Calibri" panose="020F0502020204030204" pitchFamily="34" charset="0"/>
                <a:cs typeface="Calibri" panose="020F0502020204030204" pitchFamily="34" charset="0"/>
              </a:rPr>
              <a:t>Mark 16:7</a:t>
            </a:r>
          </a:p>
        </p:txBody>
      </p:sp>
    </p:spTree>
    <p:extLst>
      <p:ext uri="{BB962C8B-B14F-4D97-AF65-F5344CB8AC3E}">
        <p14:creationId xmlns:p14="http://schemas.microsoft.com/office/powerpoint/2010/main" val="205549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7198FC9-54C8-CF4F-BE91-63432CDED253}"/>
              </a:ext>
            </a:extLst>
          </p:cNvPr>
          <p:cNvPicPr>
            <a:picLocks noChangeAspect="1"/>
          </p:cNvPicPr>
          <p:nvPr/>
        </p:nvPicPr>
        <p:blipFill rotWithShape="1">
          <a:blip r:embed="rId2"/>
          <a:srcRect b="14002"/>
          <a:stretch/>
        </p:blipFill>
        <p:spPr>
          <a:xfrm>
            <a:off x="-87558" y="2558362"/>
            <a:ext cx="12344852" cy="4299638"/>
          </a:xfrm>
          <a:prstGeom prst="rect">
            <a:avLst/>
          </a:prstGeom>
        </p:spPr>
      </p:pic>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459195" y="1568860"/>
            <a:ext cx="11732805" cy="3139321"/>
          </a:xfrm>
          <a:prstGeom prst="rect">
            <a:avLst/>
          </a:prstGeom>
          <a:noFill/>
        </p:spPr>
        <p:txBody>
          <a:bodyPr wrap="square" rtlCol="0">
            <a:spAutoFit/>
          </a:bodyPr>
          <a:lstStyle/>
          <a:p>
            <a:r>
              <a:rPr lang="en-US" sz="6600" dirty="0">
                <a:latin typeface="Calibri" panose="020F0502020204030204" pitchFamily="34" charset="0"/>
                <a:cs typeface="Calibri" panose="020F0502020204030204" pitchFamily="34" charset="0"/>
              </a:rPr>
              <a:t>Some “theories” of Jesus’ death, </a:t>
            </a:r>
            <a:r>
              <a:rPr lang="en-US" sz="6600" dirty="0">
                <a:ln>
                  <a:solidFill>
                    <a:schemeClr val="tx1"/>
                  </a:solidFill>
                </a:ln>
                <a:solidFill>
                  <a:schemeClr val="bg1"/>
                </a:solidFill>
                <a:latin typeface="Calibri" panose="020F0502020204030204" pitchFamily="34" charset="0"/>
                <a:cs typeface="Calibri" panose="020F0502020204030204" pitchFamily="34" charset="0"/>
              </a:rPr>
              <a:t>burial and resurrection that hold no water.</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147</a:t>
            </a:fld>
            <a:endParaRPr lang="en-US"/>
          </a:p>
        </p:txBody>
      </p:sp>
      <p:sp>
        <p:nvSpPr>
          <p:cNvPr id="6" name="TextBox 5">
            <a:extLst>
              <a:ext uri="{FF2B5EF4-FFF2-40B4-BE49-F238E27FC236}">
                <a16:creationId xmlns:a16="http://schemas.microsoft.com/office/drawing/2014/main" id="{ADBD5D6B-DE28-9F45-815E-523A00CDD91B}"/>
              </a:ext>
            </a:extLst>
          </p:cNvPr>
          <p:cNvSpPr txBox="1"/>
          <p:nvPr/>
        </p:nvSpPr>
        <p:spPr>
          <a:xfrm>
            <a:off x="560329" y="764057"/>
            <a:ext cx="5622052" cy="584775"/>
          </a:xfrm>
          <a:prstGeom prst="rect">
            <a:avLst/>
          </a:prstGeom>
          <a:noFill/>
        </p:spPr>
        <p:txBody>
          <a:bodyPr wrap="none" rtlCol="0">
            <a:spAutoFit/>
          </a:bodyPr>
          <a:lstStyle/>
          <a:p>
            <a:r>
              <a:rPr lang="en-US" sz="3200" i="1" dirty="0"/>
              <a:t>Did Jesus really rise from the dead?</a:t>
            </a:r>
          </a:p>
        </p:txBody>
      </p:sp>
    </p:spTree>
    <p:extLst>
      <p:ext uri="{BB962C8B-B14F-4D97-AF65-F5344CB8AC3E}">
        <p14:creationId xmlns:p14="http://schemas.microsoft.com/office/powerpoint/2010/main" val="67996101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409163" y="1690181"/>
            <a:ext cx="5333269" cy="830997"/>
          </a:xfrm>
          <a:prstGeom prst="rect">
            <a:avLst/>
          </a:prstGeom>
          <a:noFill/>
        </p:spPr>
        <p:txBody>
          <a:bodyPr wrap="square" rtlCol="0">
            <a:spAutoFit/>
          </a:bodyPr>
          <a:lstStyle/>
          <a:p>
            <a:r>
              <a:rPr lang="en-US" sz="4800" b="1" dirty="0">
                <a:latin typeface="Calibri" panose="020F0502020204030204" pitchFamily="34" charset="0"/>
                <a:cs typeface="Calibri" panose="020F0502020204030204" pitchFamily="34" charset="0"/>
              </a:rPr>
              <a:t>The Swoon Theory </a:t>
            </a:r>
            <a:endParaRPr lang="en-US" sz="19900" dirty="0">
              <a:ln>
                <a:solidFill>
                  <a:schemeClr val="tx1"/>
                </a:solidFill>
              </a:ln>
              <a:solidFill>
                <a:schemeClr val="bg1"/>
              </a:solidFill>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148</a:t>
            </a:fld>
            <a:endParaRPr lang="en-US"/>
          </a:p>
        </p:txBody>
      </p:sp>
      <p:sp>
        <p:nvSpPr>
          <p:cNvPr id="6" name="TextBox 5">
            <a:extLst>
              <a:ext uri="{FF2B5EF4-FFF2-40B4-BE49-F238E27FC236}">
                <a16:creationId xmlns:a16="http://schemas.microsoft.com/office/drawing/2014/main" id="{ADBD5D6B-DE28-9F45-815E-523A00CDD91B}"/>
              </a:ext>
            </a:extLst>
          </p:cNvPr>
          <p:cNvSpPr txBox="1"/>
          <p:nvPr/>
        </p:nvSpPr>
        <p:spPr>
          <a:xfrm>
            <a:off x="560329" y="764057"/>
            <a:ext cx="5622052" cy="584775"/>
          </a:xfrm>
          <a:prstGeom prst="rect">
            <a:avLst/>
          </a:prstGeom>
          <a:noFill/>
        </p:spPr>
        <p:txBody>
          <a:bodyPr wrap="none" rtlCol="0">
            <a:spAutoFit/>
          </a:bodyPr>
          <a:lstStyle/>
          <a:p>
            <a:r>
              <a:rPr lang="en-US" sz="3200" i="1" dirty="0"/>
              <a:t>Did Jesus really rise from the dead?</a:t>
            </a:r>
          </a:p>
        </p:txBody>
      </p:sp>
      <p:sp>
        <p:nvSpPr>
          <p:cNvPr id="4" name="TextBox 3">
            <a:extLst>
              <a:ext uri="{FF2B5EF4-FFF2-40B4-BE49-F238E27FC236}">
                <a16:creationId xmlns:a16="http://schemas.microsoft.com/office/drawing/2014/main" id="{D42103C9-D2CE-314D-9AAE-14F638939DF6}"/>
              </a:ext>
            </a:extLst>
          </p:cNvPr>
          <p:cNvSpPr txBox="1"/>
          <p:nvPr/>
        </p:nvSpPr>
        <p:spPr>
          <a:xfrm>
            <a:off x="354971" y="2521178"/>
            <a:ext cx="11654820" cy="3785652"/>
          </a:xfrm>
          <a:prstGeom prst="rect">
            <a:avLst/>
          </a:prstGeom>
          <a:noFill/>
        </p:spPr>
        <p:txBody>
          <a:bodyPr wrap="square" rtlCol="0">
            <a:spAutoFit/>
          </a:bodyPr>
          <a:lstStyle/>
          <a:p>
            <a:r>
              <a:rPr lang="en-US" sz="4800" dirty="0">
                <a:latin typeface="Calibri" panose="020F0502020204030204" pitchFamily="34" charset="0"/>
                <a:cs typeface="Calibri" panose="020F0502020204030204" pitchFamily="34" charset="0"/>
              </a:rPr>
              <a:t>He passed out and the cool air of the tomb woke him up. (He faints before he dies, somehow survives is stolen away or is able to walk out of the tomb.)</a:t>
            </a:r>
          </a:p>
          <a:p>
            <a:endParaRPr lang="en-US" sz="4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396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149</a:t>
            </a:fld>
            <a:endParaRPr lang="en-US"/>
          </a:p>
        </p:txBody>
      </p:sp>
      <p:sp>
        <p:nvSpPr>
          <p:cNvPr id="6" name="TextBox 5">
            <a:extLst>
              <a:ext uri="{FF2B5EF4-FFF2-40B4-BE49-F238E27FC236}">
                <a16:creationId xmlns:a16="http://schemas.microsoft.com/office/drawing/2014/main" id="{ADBD5D6B-DE28-9F45-815E-523A00CDD91B}"/>
              </a:ext>
            </a:extLst>
          </p:cNvPr>
          <p:cNvSpPr txBox="1"/>
          <p:nvPr/>
        </p:nvSpPr>
        <p:spPr>
          <a:xfrm>
            <a:off x="560329" y="764057"/>
            <a:ext cx="5622052" cy="584775"/>
          </a:xfrm>
          <a:prstGeom prst="rect">
            <a:avLst/>
          </a:prstGeom>
          <a:noFill/>
        </p:spPr>
        <p:txBody>
          <a:bodyPr wrap="none" rtlCol="0">
            <a:spAutoFit/>
          </a:bodyPr>
          <a:lstStyle/>
          <a:p>
            <a:r>
              <a:rPr lang="en-US" sz="3200" i="1" dirty="0"/>
              <a:t>Did Jesus really rise from the dead?</a:t>
            </a:r>
          </a:p>
        </p:txBody>
      </p:sp>
      <p:sp>
        <p:nvSpPr>
          <p:cNvPr id="4" name="TextBox 3">
            <a:extLst>
              <a:ext uri="{FF2B5EF4-FFF2-40B4-BE49-F238E27FC236}">
                <a16:creationId xmlns:a16="http://schemas.microsoft.com/office/drawing/2014/main" id="{D42103C9-D2CE-314D-9AAE-14F638939DF6}"/>
              </a:ext>
            </a:extLst>
          </p:cNvPr>
          <p:cNvSpPr txBox="1"/>
          <p:nvPr/>
        </p:nvSpPr>
        <p:spPr>
          <a:xfrm>
            <a:off x="984872" y="2885821"/>
            <a:ext cx="11654820" cy="1569660"/>
          </a:xfrm>
          <a:prstGeom prst="rect">
            <a:avLst/>
          </a:prstGeom>
          <a:noFill/>
        </p:spPr>
        <p:txBody>
          <a:bodyPr wrap="square" rtlCol="0">
            <a:spAutoFit/>
          </a:bodyPr>
          <a:lstStyle/>
          <a:p>
            <a:r>
              <a:rPr lang="en-US" sz="4800" dirty="0">
                <a:latin typeface="Calibri" panose="020F0502020204030204" pitchFamily="34" charset="0"/>
                <a:cs typeface="Calibri" panose="020F0502020204030204" pitchFamily="34" charset="0"/>
              </a:rPr>
              <a:t>What are some problems with this theory?</a:t>
            </a:r>
          </a:p>
          <a:p>
            <a:endParaRPr lang="en-US" sz="4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7436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9603275" cy="1049235"/>
          </a:xfrm>
        </p:spPr>
        <p:txBody>
          <a:bodyPr>
            <a:normAutofit/>
          </a:bodyPr>
          <a:lstStyle/>
          <a:p>
            <a:r>
              <a:rPr lang="en-US" sz="5400" dirty="0"/>
              <a:t>The two “main” ideas</a:t>
            </a:r>
          </a:p>
        </p:txBody>
      </p:sp>
      <p:sp>
        <p:nvSpPr>
          <p:cNvPr id="3" name="Content Placeholder 2">
            <a:extLst>
              <a:ext uri="{FF2B5EF4-FFF2-40B4-BE49-F238E27FC236}">
                <a16:creationId xmlns:a16="http://schemas.microsoft.com/office/drawing/2014/main" id="{9ABA8CC0-9B1C-404E-B1A9-C9CCC3BC8D26}"/>
              </a:ext>
            </a:extLst>
          </p:cNvPr>
          <p:cNvSpPr>
            <a:spLocks noGrp="1"/>
          </p:cNvSpPr>
          <p:nvPr>
            <p:ph idx="1"/>
          </p:nvPr>
        </p:nvSpPr>
        <p:spPr>
          <a:xfrm>
            <a:off x="159327" y="1288675"/>
            <a:ext cx="11692014" cy="1676198"/>
          </a:xfrm>
        </p:spPr>
        <p:txBody>
          <a:bodyPr numCol="1">
            <a:normAutofit/>
          </a:bodyPr>
          <a:lstStyle/>
          <a:p>
            <a:pPr marL="0" indent="0" algn="ctr">
              <a:buNone/>
            </a:pPr>
            <a:r>
              <a:rPr lang="en-US" sz="4800" b="1" dirty="0"/>
              <a:t>God exists or God does not exist.</a:t>
            </a:r>
            <a:endParaRPr lang="en-US" sz="4800" dirty="0"/>
          </a:p>
        </p:txBody>
      </p:sp>
      <p:sp>
        <p:nvSpPr>
          <p:cNvPr id="4" name="TextBox 3">
            <a:extLst>
              <a:ext uri="{FF2B5EF4-FFF2-40B4-BE49-F238E27FC236}">
                <a16:creationId xmlns:a16="http://schemas.microsoft.com/office/drawing/2014/main" id="{A8A70CA0-7BE1-9647-8454-97A97D4F8F1B}"/>
              </a:ext>
            </a:extLst>
          </p:cNvPr>
          <p:cNvSpPr txBox="1"/>
          <p:nvPr/>
        </p:nvSpPr>
        <p:spPr>
          <a:xfrm>
            <a:off x="-65809" y="2767280"/>
            <a:ext cx="12323618" cy="1323439"/>
          </a:xfrm>
          <a:prstGeom prst="rect">
            <a:avLst/>
          </a:prstGeom>
          <a:noFill/>
        </p:spPr>
        <p:txBody>
          <a:bodyPr wrap="square" rtlCol="0">
            <a:spAutoFit/>
          </a:bodyPr>
          <a:lstStyle/>
          <a:p>
            <a:pPr algn="ctr"/>
            <a:r>
              <a:rPr lang="en-US" sz="8000" b="1" dirty="0"/>
              <a:t>Christianity</a:t>
            </a:r>
            <a:endParaRPr lang="en-US" sz="41300" dirty="0"/>
          </a:p>
        </p:txBody>
      </p:sp>
      <p:sp>
        <p:nvSpPr>
          <p:cNvPr id="5" name="TextBox 4">
            <a:extLst>
              <a:ext uri="{FF2B5EF4-FFF2-40B4-BE49-F238E27FC236}">
                <a16:creationId xmlns:a16="http://schemas.microsoft.com/office/drawing/2014/main" id="{632EB847-8430-7544-85B3-35B70F387367}"/>
              </a:ext>
            </a:extLst>
          </p:cNvPr>
          <p:cNvSpPr txBox="1"/>
          <p:nvPr/>
        </p:nvSpPr>
        <p:spPr>
          <a:xfrm rot="19571829">
            <a:off x="2793549" y="2885914"/>
            <a:ext cx="5702395" cy="1446550"/>
          </a:xfrm>
          <a:prstGeom prst="rect">
            <a:avLst/>
          </a:prstGeom>
          <a:noFill/>
        </p:spPr>
        <p:txBody>
          <a:bodyPr wrap="none" rtlCol="0">
            <a:spAutoFit/>
          </a:bodyPr>
          <a:lstStyle/>
          <a:p>
            <a:r>
              <a:rPr lang="en-US" sz="8800" b="1" dirty="0">
                <a:solidFill>
                  <a:srgbClr val="FF0000"/>
                </a:solidFill>
              </a:rPr>
              <a:t>God exists</a:t>
            </a:r>
            <a:endParaRPr lang="en-US" sz="8800" dirty="0">
              <a:solidFill>
                <a:srgbClr val="FF0000"/>
              </a:solidFill>
            </a:endParaRPr>
          </a:p>
        </p:txBody>
      </p:sp>
      <p:sp>
        <p:nvSpPr>
          <p:cNvPr id="7" name="Slide Number Placeholder 6">
            <a:extLst>
              <a:ext uri="{FF2B5EF4-FFF2-40B4-BE49-F238E27FC236}">
                <a16:creationId xmlns:a16="http://schemas.microsoft.com/office/drawing/2014/main" id="{24694986-0F2A-6B4B-B202-0086EA3552F2}"/>
              </a:ext>
            </a:extLst>
          </p:cNvPr>
          <p:cNvSpPr>
            <a:spLocks noGrp="1"/>
          </p:cNvSpPr>
          <p:nvPr>
            <p:ph type="sldNum" sz="quarter" idx="12"/>
          </p:nvPr>
        </p:nvSpPr>
        <p:spPr/>
        <p:txBody>
          <a:bodyPr/>
          <a:lstStyle/>
          <a:p>
            <a:fld id="{198EE0EF-5A81-0A44-ADB5-BE2AEA187555}" type="slidenum">
              <a:rPr lang="en-US" smtClean="0"/>
              <a:t>15</a:t>
            </a:fld>
            <a:endParaRPr lang="en-US"/>
          </a:p>
        </p:txBody>
      </p:sp>
    </p:spTree>
    <p:extLst>
      <p:ext uri="{BB962C8B-B14F-4D97-AF65-F5344CB8AC3E}">
        <p14:creationId xmlns:p14="http://schemas.microsoft.com/office/powerpoint/2010/main" val="329999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409163" y="1690181"/>
            <a:ext cx="7125493" cy="830997"/>
          </a:xfrm>
          <a:prstGeom prst="rect">
            <a:avLst/>
          </a:prstGeom>
          <a:noFill/>
        </p:spPr>
        <p:txBody>
          <a:bodyPr wrap="square" rtlCol="0">
            <a:spAutoFit/>
          </a:bodyPr>
          <a:lstStyle/>
          <a:p>
            <a:r>
              <a:rPr lang="en-US" sz="4800" b="1" dirty="0">
                <a:latin typeface="Calibri" panose="020F0502020204030204" pitchFamily="34" charset="0"/>
                <a:ea typeface="Calibri" panose="020F0502020204030204" pitchFamily="34" charset="0"/>
                <a:cs typeface="Times New Roman" panose="02020603050405020304" pitchFamily="18" charset="0"/>
              </a:rPr>
              <a:t>The Hallucination Theory</a:t>
            </a:r>
            <a:r>
              <a:rPr lang="en-US" sz="4800" dirty="0"/>
              <a:t> </a:t>
            </a:r>
            <a:endParaRPr lang="en-US" sz="19900" dirty="0">
              <a:ln>
                <a:solidFill>
                  <a:schemeClr val="tx1"/>
                </a:solidFill>
              </a:ln>
              <a:solidFill>
                <a:schemeClr val="bg1"/>
              </a:solidFill>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150</a:t>
            </a:fld>
            <a:endParaRPr lang="en-US"/>
          </a:p>
        </p:txBody>
      </p:sp>
      <p:sp>
        <p:nvSpPr>
          <p:cNvPr id="6" name="TextBox 5">
            <a:extLst>
              <a:ext uri="{FF2B5EF4-FFF2-40B4-BE49-F238E27FC236}">
                <a16:creationId xmlns:a16="http://schemas.microsoft.com/office/drawing/2014/main" id="{ADBD5D6B-DE28-9F45-815E-523A00CDD91B}"/>
              </a:ext>
            </a:extLst>
          </p:cNvPr>
          <p:cNvSpPr txBox="1"/>
          <p:nvPr/>
        </p:nvSpPr>
        <p:spPr>
          <a:xfrm>
            <a:off x="560329" y="764057"/>
            <a:ext cx="5622052" cy="584775"/>
          </a:xfrm>
          <a:prstGeom prst="rect">
            <a:avLst/>
          </a:prstGeom>
          <a:noFill/>
        </p:spPr>
        <p:txBody>
          <a:bodyPr wrap="none" rtlCol="0">
            <a:spAutoFit/>
          </a:bodyPr>
          <a:lstStyle/>
          <a:p>
            <a:r>
              <a:rPr lang="en-US" sz="3200" i="1" dirty="0"/>
              <a:t>Did Jesus really rise from the dead?</a:t>
            </a:r>
          </a:p>
        </p:txBody>
      </p:sp>
      <p:sp>
        <p:nvSpPr>
          <p:cNvPr id="4" name="TextBox 3">
            <a:extLst>
              <a:ext uri="{FF2B5EF4-FFF2-40B4-BE49-F238E27FC236}">
                <a16:creationId xmlns:a16="http://schemas.microsoft.com/office/drawing/2014/main" id="{D42103C9-D2CE-314D-9AAE-14F638939DF6}"/>
              </a:ext>
            </a:extLst>
          </p:cNvPr>
          <p:cNvSpPr txBox="1"/>
          <p:nvPr/>
        </p:nvSpPr>
        <p:spPr>
          <a:xfrm>
            <a:off x="354971" y="2521178"/>
            <a:ext cx="11654820" cy="1569660"/>
          </a:xfrm>
          <a:prstGeom prst="rect">
            <a:avLst/>
          </a:prstGeom>
          <a:noFill/>
        </p:spPr>
        <p:txBody>
          <a:bodyPr wrap="square" rtlCol="0">
            <a:spAutoFit/>
          </a:bodyPr>
          <a:lstStyle/>
          <a:p>
            <a:r>
              <a:rPr lang="en-US" sz="4800" dirty="0">
                <a:latin typeface="Calibri" panose="020F0502020204030204" pitchFamily="34" charset="0"/>
                <a:ea typeface="Calibri" panose="020F0502020204030204" pitchFamily="34" charset="0"/>
                <a:cs typeface="Times New Roman" panose="02020603050405020304" pitchFamily="18" charset="0"/>
              </a:rPr>
              <a:t>He did not rise from the dead, only people thought they saw him. </a:t>
            </a:r>
            <a:endParaRPr lang="en-US" sz="4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848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151</a:t>
            </a:fld>
            <a:endParaRPr lang="en-US"/>
          </a:p>
        </p:txBody>
      </p:sp>
      <p:sp>
        <p:nvSpPr>
          <p:cNvPr id="6" name="TextBox 5">
            <a:extLst>
              <a:ext uri="{FF2B5EF4-FFF2-40B4-BE49-F238E27FC236}">
                <a16:creationId xmlns:a16="http://schemas.microsoft.com/office/drawing/2014/main" id="{ADBD5D6B-DE28-9F45-815E-523A00CDD91B}"/>
              </a:ext>
            </a:extLst>
          </p:cNvPr>
          <p:cNvSpPr txBox="1"/>
          <p:nvPr/>
        </p:nvSpPr>
        <p:spPr>
          <a:xfrm>
            <a:off x="560329" y="764057"/>
            <a:ext cx="5622052" cy="584775"/>
          </a:xfrm>
          <a:prstGeom prst="rect">
            <a:avLst/>
          </a:prstGeom>
          <a:noFill/>
        </p:spPr>
        <p:txBody>
          <a:bodyPr wrap="none" rtlCol="0">
            <a:spAutoFit/>
          </a:bodyPr>
          <a:lstStyle/>
          <a:p>
            <a:r>
              <a:rPr lang="en-US" sz="3200" i="1" dirty="0"/>
              <a:t>Did Jesus really rise from the dead?</a:t>
            </a:r>
          </a:p>
        </p:txBody>
      </p:sp>
      <p:sp>
        <p:nvSpPr>
          <p:cNvPr id="4" name="TextBox 3">
            <a:extLst>
              <a:ext uri="{FF2B5EF4-FFF2-40B4-BE49-F238E27FC236}">
                <a16:creationId xmlns:a16="http://schemas.microsoft.com/office/drawing/2014/main" id="{D42103C9-D2CE-314D-9AAE-14F638939DF6}"/>
              </a:ext>
            </a:extLst>
          </p:cNvPr>
          <p:cNvSpPr txBox="1"/>
          <p:nvPr/>
        </p:nvSpPr>
        <p:spPr>
          <a:xfrm>
            <a:off x="984872" y="2885821"/>
            <a:ext cx="11654820" cy="1569660"/>
          </a:xfrm>
          <a:prstGeom prst="rect">
            <a:avLst/>
          </a:prstGeom>
          <a:noFill/>
        </p:spPr>
        <p:txBody>
          <a:bodyPr wrap="square" rtlCol="0">
            <a:spAutoFit/>
          </a:bodyPr>
          <a:lstStyle/>
          <a:p>
            <a:r>
              <a:rPr lang="en-US" sz="4800" dirty="0">
                <a:latin typeface="Calibri" panose="020F0502020204030204" pitchFamily="34" charset="0"/>
                <a:cs typeface="Calibri" panose="020F0502020204030204" pitchFamily="34" charset="0"/>
              </a:rPr>
              <a:t>What are some problems with this theory?</a:t>
            </a:r>
          </a:p>
          <a:p>
            <a:endParaRPr lang="en-US" sz="4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969928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409163" y="1690181"/>
            <a:ext cx="7125493" cy="830997"/>
          </a:xfrm>
          <a:prstGeom prst="rect">
            <a:avLst/>
          </a:prstGeom>
          <a:noFill/>
        </p:spPr>
        <p:txBody>
          <a:bodyPr wrap="square" rtlCol="0">
            <a:spAutoFit/>
          </a:bodyPr>
          <a:lstStyle/>
          <a:p>
            <a:r>
              <a:rPr lang="en-US" sz="4800" b="1" dirty="0">
                <a:latin typeface="Calibri" panose="020F0502020204030204" pitchFamily="34" charset="0"/>
                <a:ea typeface="Calibri" panose="020F0502020204030204" pitchFamily="34" charset="0"/>
                <a:cs typeface="Times New Roman" panose="02020603050405020304" pitchFamily="18" charset="0"/>
              </a:rPr>
              <a:t>The Impersonation Theory</a:t>
            </a:r>
            <a:r>
              <a:rPr lang="en-US" sz="4800" dirty="0">
                <a:latin typeface="Calibri" panose="020F0502020204030204" pitchFamily="34" charset="0"/>
                <a:ea typeface="Calibri" panose="020F0502020204030204" pitchFamily="34" charset="0"/>
                <a:cs typeface="Times New Roman" panose="02020603050405020304" pitchFamily="18" charset="0"/>
              </a:rPr>
              <a:t> </a:t>
            </a:r>
            <a:endParaRPr lang="en-US" sz="19900" dirty="0">
              <a:ln>
                <a:solidFill>
                  <a:schemeClr val="tx1"/>
                </a:solidFill>
              </a:ln>
              <a:solidFill>
                <a:schemeClr val="bg1"/>
              </a:solidFill>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152</a:t>
            </a:fld>
            <a:endParaRPr lang="en-US"/>
          </a:p>
        </p:txBody>
      </p:sp>
      <p:sp>
        <p:nvSpPr>
          <p:cNvPr id="6" name="TextBox 5">
            <a:extLst>
              <a:ext uri="{FF2B5EF4-FFF2-40B4-BE49-F238E27FC236}">
                <a16:creationId xmlns:a16="http://schemas.microsoft.com/office/drawing/2014/main" id="{ADBD5D6B-DE28-9F45-815E-523A00CDD91B}"/>
              </a:ext>
            </a:extLst>
          </p:cNvPr>
          <p:cNvSpPr txBox="1"/>
          <p:nvPr/>
        </p:nvSpPr>
        <p:spPr>
          <a:xfrm>
            <a:off x="560329" y="764057"/>
            <a:ext cx="5622052" cy="584775"/>
          </a:xfrm>
          <a:prstGeom prst="rect">
            <a:avLst/>
          </a:prstGeom>
          <a:noFill/>
        </p:spPr>
        <p:txBody>
          <a:bodyPr wrap="none" rtlCol="0">
            <a:spAutoFit/>
          </a:bodyPr>
          <a:lstStyle/>
          <a:p>
            <a:r>
              <a:rPr lang="en-US" sz="3200" i="1" dirty="0"/>
              <a:t>Did Jesus really rise from the dead?</a:t>
            </a:r>
          </a:p>
        </p:txBody>
      </p:sp>
      <p:sp>
        <p:nvSpPr>
          <p:cNvPr id="4" name="TextBox 3">
            <a:extLst>
              <a:ext uri="{FF2B5EF4-FFF2-40B4-BE49-F238E27FC236}">
                <a16:creationId xmlns:a16="http://schemas.microsoft.com/office/drawing/2014/main" id="{D42103C9-D2CE-314D-9AAE-14F638939DF6}"/>
              </a:ext>
            </a:extLst>
          </p:cNvPr>
          <p:cNvSpPr txBox="1"/>
          <p:nvPr/>
        </p:nvSpPr>
        <p:spPr>
          <a:xfrm>
            <a:off x="354971" y="2521178"/>
            <a:ext cx="11654820" cy="1569660"/>
          </a:xfrm>
          <a:prstGeom prst="rect">
            <a:avLst/>
          </a:prstGeom>
          <a:noFill/>
        </p:spPr>
        <p:txBody>
          <a:bodyPr wrap="square" rtlCol="0">
            <a:spAutoFit/>
          </a:bodyPr>
          <a:lstStyle/>
          <a:p>
            <a:r>
              <a:rPr lang="en-US" sz="4800" dirty="0">
                <a:latin typeface="Calibri" panose="020F0502020204030204" pitchFamily="34" charset="0"/>
                <a:ea typeface="Calibri" panose="020F0502020204030204" pitchFamily="34" charset="0"/>
                <a:cs typeface="Times New Roman" panose="02020603050405020304" pitchFamily="18" charset="0"/>
              </a:rPr>
              <a:t>Someone dressed up to be like Jesus but was not Jesus. </a:t>
            </a:r>
          </a:p>
        </p:txBody>
      </p:sp>
    </p:spTree>
    <p:extLst>
      <p:ext uri="{BB962C8B-B14F-4D97-AF65-F5344CB8AC3E}">
        <p14:creationId xmlns:p14="http://schemas.microsoft.com/office/powerpoint/2010/main" val="309595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153</a:t>
            </a:fld>
            <a:endParaRPr lang="en-US"/>
          </a:p>
        </p:txBody>
      </p:sp>
      <p:sp>
        <p:nvSpPr>
          <p:cNvPr id="6" name="TextBox 5">
            <a:extLst>
              <a:ext uri="{FF2B5EF4-FFF2-40B4-BE49-F238E27FC236}">
                <a16:creationId xmlns:a16="http://schemas.microsoft.com/office/drawing/2014/main" id="{ADBD5D6B-DE28-9F45-815E-523A00CDD91B}"/>
              </a:ext>
            </a:extLst>
          </p:cNvPr>
          <p:cNvSpPr txBox="1"/>
          <p:nvPr/>
        </p:nvSpPr>
        <p:spPr>
          <a:xfrm>
            <a:off x="560329" y="764057"/>
            <a:ext cx="5622052" cy="584775"/>
          </a:xfrm>
          <a:prstGeom prst="rect">
            <a:avLst/>
          </a:prstGeom>
          <a:noFill/>
        </p:spPr>
        <p:txBody>
          <a:bodyPr wrap="none" rtlCol="0">
            <a:spAutoFit/>
          </a:bodyPr>
          <a:lstStyle/>
          <a:p>
            <a:r>
              <a:rPr lang="en-US" sz="3200" i="1" dirty="0"/>
              <a:t>Did Jesus really rise from the dead?</a:t>
            </a:r>
          </a:p>
        </p:txBody>
      </p:sp>
      <p:sp>
        <p:nvSpPr>
          <p:cNvPr id="4" name="TextBox 3">
            <a:extLst>
              <a:ext uri="{FF2B5EF4-FFF2-40B4-BE49-F238E27FC236}">
                <a16:creationId xmlns:a16="http://schemas.microsoft.com/office/drawing/2014/main" id="{D42103C9-D2CE-314D-9AAE-14F638939DF6}"/>
              </a:ext>
            </a:extLst>
          </p:cNvPr>
          <p:cNvSpPr txBox="1"/>
          <p:nvPr/>
        </p:nvSpPr>
        <p:spPr>
          <a:xfrm>
            <a:off x="984872" y="2885821"/>
            <a:ext cx="11654820" cy="1569660"/>
          </a:xfrm>
          <a:prstGeom prst="rect">
            <a:avLst/>
          </a:prstGeom>
          <a:noFill/>
        </p:spPr>
        <p:txBody>
          <a:bodyPr wrap="square" rtlCol="0">
            <a:spAutoFit/>
          </a:bodyPr>
          <a:lstStyle/>
          <a:p>
            <a:r>
              <a:rPr lang="en-US" sz="4800" dirty="0">
                <a:latin typeface="Calibri" panose="020F0502020204030204" pitchFamily="34" charset="0"/>
                <a:cs typeface="Calibri" panose="020F0502020204030204" pitchFamily="34" charset="0"/>
              </a:rPr>
              <a:t>What are some problems with this theory?</a:t>
            </a:r>
          </a:p>
          <a:p>
            <a:endParaRPr lang="en-US" sz="4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95691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409163" y="1690181"/>
            <a:ext cx="9355323" cy="830997"/>
          </a:xfrm>
          <a:prstGeom prst="rect">
            <a:avLst/>
          </a:prstGeom>
          <a:noFill/>
        </p:spPr>
        <p:txBody>
          <a:bodyPr wrap="square" rtlCol="0">
            <a:spAutoFit/>
          </a:bodyPr>
          <a:lstStyle/>
          <a:p>
            <a:r>
              <a:rPr lang="en-US" sz="4800" b="1" dirty="0">
                <a:latin typeface="Calibri" panose="020F0502020204030204" pitchFamily="34" charset="0"/>
                <a:ea typeface="Calibri" panose="020F0502020204030204" pitchFamily="34" charset="0"/>
                <a:cs typeface="Times New Roman" panose="02020603050405020304" pitchFamily="18" charset="0"/>
              </a:rPr>
              <a:t>The “Spiritual Resurrection” Theory</a:t>
            </a:r>
            <a:endParaRPr lang="en-US" sz="19900" dirty="0">
              <a:ln>
                <a:solidFill>
                  <a:schemeClr val="tx1"/>
                </a:solidFill>
              </a:ln>
              <a:solidFill>
                <a:schemeClr val="bg1"/>
              </a:solidFill>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154</a:t>
            </a:fld>
            <a:endParaRPr lang="en-US"/>
          </a:p>
        </p:txBody>
      </p:sp>
      <p:sp>
        <p:nvSpPr>
          <p:cNvPr id="6" name="TextBox 5">
            <a:extLst>
              <a:ext uri="{FF2B5EF4-FFF2-40B4-BE49-F238E27FC236}">
                <a16:creationId xmlns:a16="http://schemas.microsoft.com/office/drawing/2014/main" id="{ADBD5D6B-DE28-9F45-815E-523A00CDD91B}"/>
              </a:ext>
            </a:extLst>
          </p:cNvPr>
          <p:cNvSpPr txBox="1"/>
          <p:nvPr/>
        </p:nvSpPr>
        <p:spPr>
          <a:xfrm>
            <a:off x="560329" y="764057"/>
            <a:ext cx="5622052" cy="584775"/>
          </a:xfrm>
          <a:prstGeom prst="rect">
            <a:avLst/>
          </a:prstGeom>
          <a:noFill/>
        </p:spPr>
        <p:txBody>
          <a:bodyPr wrap="none" rtlCol="0">
            <a:spAutoFit/>
          </a:bodyPr>
          <a:lstStyle/>
          <a:p>
            <a:r>
              <a:rPr lang="en-US" sz="3200" i="1" dirty="0"/>
              <a:t>Did Jesus really rise from the dead?</a:t>
            </a:r>
          </a:p>
        </p:txBody>
      </p:sp>
      <p:sp>
        <p:nvSpPr>
          <p:cNvPr id="4" name="TextBox 3">
            <a:extLst>
              <a:ext uri="{FF2B5EF4-FFF2-40B4-BE49-F238E27FC236}">
                <a16:creationId xmlns:a16="http://schemas.microsoft.com/office/drawing/2014/main" id="{D42103C9-D2CE-314D-9AAE-14F638939DF6}"/>
              </a:ext>
            </a:extLst>
          </p:cNvPr>
          <p:cNvSpPr txBox="1"/>
          <p:nvPr/>
        </p:nvSpPr>
        <p:spPr>
          <a:xfrm>
            <a:off x="354971" y="2521178"/>
            <a:ext cx="11654820" cy="1569660"/>
          </a:xfrm>
          <a:prstGeom prst="rect">
            <a:avLst/>
          </a:prstGeom>
          <a:noFill/>
        </p:spPr>
        <p:txBody>
          <a:bodyPr wrap="square" rtlCol="0">
            <a:spAutoFit/>
          </a:bodyPr>
          <a:lstStyle/>
          <a:p>
            <a:r>
              <a:rPr lang="en-US" sz="4800" dirty="0">
                <a:latin typeface="Calibri" panose="020F0502020204030204" pitchFamily="34" charset="0"/>
                <a:ea typeface="Calibri" panose="020F0502020204030204" pitchFamily="34" charset="0"/>
                <a:cs typeface="Times New Roman" panose="02020603050405020304" pitchFamily="18" charset="0"/>
              </a:rPr>
              <a:t>This is the theory that just Jesus’ spirit arose not his physical body?</a:t>
            </a:r>
          </a:p>
        </p:txBody>
      </p:sp>
    </p:spTree>
    <p:extLst>
      <p:ext uri="{BB962C8B-B14F-4D97-AF65-F5344CB8AC3E}">
        <p14:creationId xmlns:p14="http://schemas.microsoft.com/office/powerpoint/2010/main" val="248565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155</a:t>
            </a:fld>
            <a:endParaRPr lang="en-US"/>
          </a:p>
        </p:txBody>
      </p:sp>
      <p:sp>
        <p:nvSpPr>
          <p:cNvPr id="6" name="TextBox 5">
            <a:extLst>
              <a:ext uri="{FF2B5EF4-FFF2-40B4-BE49-F238E27FC236}">
                <a16:creationId xmlns:a16="http://schemas.microsoft.com/office/drawing/2014/main" id="{ADBD5D6B-DE28-9F45-815E-523A00CDD91B}"/>
              </a:ext>
            </a:extLst>
          </p:cNvPr>
          <p:cNvSpPr txBox="1"/>
          <p:nvPr/>
        </p:nvSpPr>
        <p:spPr>
          <a:xfrm>
            <a:off x="560329" y="764057"/>
            <a:ext cx="5622052" cy="584775"/>
          </a:xfrm>
          <a:prstGeom prst="rect">
            <a:avLst/>
          </a:prstGeom>
          <a:noFill/>
        </p:spPr>
        <p:txBody>
          <a:bodyPr wrap="none" rtlCol="0">
            <a:spAutoFit/>
          </a:bodyPr>
          <a:lstStyle/>
          <a:p>
            <a:r>
              <a:rPr lang="en-US" sz="3200" i="1" dirty="0"/>
              <a:t>Did Jesus really rise from the dead?</a:t>
            </a:r>
          </a:p>
        </p:txBody>
      </p:sp>
      <p:sp>
        <p:nvSpPr>
          <p:cNvPr id="4" name="TextBox 3">
            <a:extLst>
              <a:ext uri="{FF2B5EF4-FFF2-40B4-BE49-F238E27FC236}">
                <a16:creationId xmlns:a16="http://schemas.microsoft.com/office/drawing/2014/main" id="{D42103C9-D2CE-314D-9AAE-14F638939DF6}"/>
              </a:ext>
            </a:extLst>
          </p:cNvPr>
          <p:cNvSpPr txBox="1"/>
          <p:nvPr/>
        </p:nvSpPr>
        <p:spPr>
          <a:xfrm>
            <a:off x="984872" y="2885821"/>
            <a:ext cx="11654820" cy="1569660"/>
          </a:xfrm>
          <a:prstGeom prst="rect">
            <a:avLst/>
          </a:prstGeom>
          <a:noFill/>
        </p:spPr>
        <p:txBody>
          <a:bodyPr wrap="square" rtlCol="0">
            <a:spAutoFit/>
          </a:bodyPr>
          <a:lstStyle/>
          <a:p>
            <a:r>
              <a:rPr lang="en-US" sz="4800" dirty="0">
                <a:latin typeface="Calibri" panose="020F0502020204030204" pitchFamily="34" charset="0"/>
                <a:cs typeface="Calibri" panose="020F0502020204030204" pitchFamily="34" charset="0"/>
              </a:rPr>
              <a:t>What are some problems with this theory?</a:t>
            </a:r>
          </a:p>
          <a:p>
            <a:endParaRPr lang="en-US" sz="4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777074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409163" y="1690181"/>
            <a:ext cx="9355323" cy="830997"/>
          </a:xfrm>
          <a:prstGeom prst="rect">
            <a:avLst/>
          </a:prstGeom>
          <a:noFill/>
        </p:spPr>
        <p:txBody>
          <a:bodyPr wrap="square" rtlCol="0">
            <a:spAutoFit/>
          </a:bodyPr>
          <a:lstStyle/>
          <a:p>
            <a:r>
              <a:rPr lang="en-US" sz="4800" b="1" dirty="0">
                <a:latin typeface="Calibri" panose="020F0502020204030204" pitchFamily="34" charset="0"/>
                <a:ea typeface="Calibri" panose="020F0502020204030204" pitchFamily="34" charset="0"/>
                <a:cs typeface="Times New Roman" panose="02020603050405020304" pitchFamily="18" charset="0"/>
              </a:rPr>
              <a:t>The Theft Theory</a:t>
            </a:r>
            <a:endParaRPr lang="en-US" sz="19900" dirty="0">
              <a:ln>
                <a:solidFill>
                  <a:schemeClr val="tx1"/>
                </a:solidFill>
              </a:ln>
              <a:solidFill>
                <a:schemeClr val="bg1"/>
              </a:solidFill>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156</a:t>
            </a:fld>
            <a:endParaRPr lang="en-US"/>
          </a:p>
        </p:txBody>
      </p:sp>
      <p:sp>
        <p:nvSpPr>
          <p:cNvPr id="6" name="TextBox 5">
            <a:extLst>
              <a:ext uri="{FF2B5EF4-FFF2-40B4-BE49-F238E27FC236}">
                <a16:creationId xmlns:a16="http://schemas.microsoft.com/office/drawing/2014/main" id="{ADBD5D6B-DE28-9F45-815E-523A00CDD91B}"/>
              </a:ext>
            </a:extLst>
          </p:cNvPr>
          <p:cNvSpPr txBox="1"/>
          <p:nvPr/>
        </p:nvSpPr>
        <p:spPr>
          <a:xfrm>
            <a:off x="560329" y="764057"/>
            <a:ext cx="5622052" cy="584775"/>
          </a:xfrm>
          <a:prstGeom prst="rect">
            <a:avLst/>
          </a:prstGeom>
          <a:noFill/>
        </p:spPr>
        <p:txBody>
          <a:bodyPr wrap="none" rtlCol="0">
            <a:spAutoFit/>
          </a:bodyPr>
          <a:lstStyle/>
          <a:p>
            <a:r>
              <a:rPr lang="en-US" sz="3200" i="1" dirty="0"/>
              <a:t>Did Jesus really rise from the dead?</a:t>
            </a:r>
          </a:p>
        </p:txBody>
      </p:sp>
      <p:sp>
        <p:nvSpPr>
          <p:cNvPr id="4" name="TextBox 3">
            <a:extLst>
              <a:ext uri="{FF2B5EF4-FFF2-40B4-BE49-F238E27FC236}">
                <a16:creationId xmlns:a16="http://schemas.microsoft.com/office/drawing/2014/main" id="{D42103C9-D2CE-314D-9AAE-14F638939DF6}"/>
              </a:ext>
            </a:extLst>
          </p:cNvPr>
          <p:cNvSpPr txBox="1"/>
          <p:nvPr/>
        </p:nvSpPr>
        <p:spPr>
          <a:xfrm>
            <a:off x="354971" y="2521178"/>
            <a:ext cx="11654820" cy="830997"/>
          </a:xfrm>
          <a:prstGeom prst="rect">
            <a:avLst/>
          </a:prstGeom>
          <a:noFill/>
        </p:spPr>
        <p:txBody>
          <a:bodyPr wrap="square" rtlCol="0">
            <a:spAutoFit/>
          </a:bodyPr>
          <a:lstStyle/>
          <a:p>
            <a:r>
              <a:rPr lang="en-US" sz="4800" dirty="0">
                <a:latin typeface="Calibri" panose="020F0502020204030204" pitchFamily="34" charset="0"/>
                <a:ea typeface="Calibri" panose="020F0502020204030204" pitchFamily="34" charset="0"/>
                <a:cs typeface="Times New Roman" panose="02020603050405020304" pitchFamily="18" charset="0"/>
              </a:rPr>
              <a:t>The disciples came and stole Jesus away.</a:t>
            </a:r>
          </a:p>
        </p:txBody>
      </p:sp>
    </p:spTree>
    <p:extLst>
      <p:ext uri="{BB962C8B-B14F-4D97-AF65-F5344CB8AC3E}">
        <p14:creationId xmlns:p14="http://schemas.microsoft.com/office/powerpoint/2010/main" val="221256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157</a:t>
            </a:fld>
            <a:endParaRPr lang="en-US"/>
          </a:p>
        </p:txBody>
      </p:sp>
      <p:sp>
        <p:nvSpPr>
          <p:cNvPr id="6" name="TextBox 5">
            <a:extLst>
              <a:ext uri="{FF2B5EF4-FFF2-40B4-BE49-F238E27FC236}">
                <a16:creationId xmlns:a16="http://schemas.microsoft.com/office/drawing/2014/main" id="{ADBD5D6B-DE28-9F45-815E-523A00CDD91B}"/>
              </a:ext>
            </a:extLst>
          </p:cNvPr>
          <p:cNvSpPr txBox="1"/>
          <p:nvPr/>
        </p:nvSpPr>
        <p:spPr>
          <a:xfrm>
            <a:off x="560329" y="764057"/>
            <a:ext cx="5622052" cy="584775"/>
          </a:xfrm>
          <a:prstGeom prst="rect">
            <a:avLst/>
          </a:prstGeom>
          <a:noFill/>
        </p:spPr>
        <p:txBody>
          <a:bodyPr wrap="none" rtlCol="0">
            <a:spAutoFit/>
          </a:bodyPr>
          <a:lstStyle/>
          <a:p>
            <a:r>
              <a:rPr lang="en-US" sz="3200" i="1" dirty="0"/>
              <a:t>Did Jesus really rise from the dead?</a:t>
            </a:r>
          </a:p>
        </p:txBody>
      </p:sp>
      <p:sp>
        <p:nvSpPr>
          <p:cNvPr id="4" name="TextBox 3">
            <a:extLst>
              <a:ext uri="{FF2B5EF4-FFF2-40B4-BE49-F238E27FC236}">
                <a16:creationId xmlns:a16="http://schemas.microsoft.com/office/drawing/2014/main" id="{D42103C9-D2CE-314D-9AAE-14F638939DF6}"/>
              </a:ext>
            </a:extLst>
          </p:cNvPr>
          <p:cNvSpPr txBox="1"/>
          <p:nvPr/>
        </p:nvSpPr>
        <p:spPr>
          <a:xfrm>
            <a:off x="984872" y="2885821"/>
            <a:ext cx="11654820" cy="1569660"/>
          </a:xfrm>
          <a:prstGeom prst="rect">
            <a:avLst/>
          </a:prstGeom>
          <a:noFill/>
        </p:spPr>
        <p:txBody>
          <a:bodyPr wrap="square" rtlCol="0">
            <a:spAutoFit/>
          </a:bodyPr>
          <a:lstStyle/>
          <a:p>
            <a:r>
              <a:rPr lang="en-US" sz="4800" dirty="0">
                <a:latin typeface="Calibri" panose="020F0502020204030204" pitchFamily="34" charset="0"/>
                <a:cs typeface="Calibri" panose="020F0502020204030204" pitchFamily="34" charset="0"/>
              </a:rPr>
              <a:t>What are some problems with this theory?</a:t>
            </a:r>
          </a:p>
          <a:p>
            <a:endParaRPr lang="en-US" sz="4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857629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409163" y="1690181"/>
            <a:ext cx="9355323" cy="830997"/>
          </a:xfrm>
          <a:prstGeom prst="rect">
            <a:avLst/>
          </a:prstGeom>
          <a:noFill/>
        </p:spPr>
        <p:txBody>
          <a:bodyPr wrap="square" rtlCol="0">
            <a:spAutoFit/>
          </a:bodyPr>
          <a:lstStyle/>
          <a:p>
            <a:r>
              <a:rPr lang="en-US" sz="4800" b="1" dirty="0">
                <a:latin typeface="Calibri" panose="020F0502020204030204" pitchFamily="34" charset="0"/>
                <a:ea typeface="Calibri" panose="020F0502020204030204" pitchFamily="34" charset="0"/>
                <a:cs typeface="Times New Roman" panose="02020603050405020304" pitchFamily="18" charset="0"/>
              </a:rPr>
              <a:t>The Unknown Tomb Theory</a:t>
            </a:r>
            <a:endParaRPr lang="en-US" sz="19900" dirty="0">
              <a:ln>
                <a:solidFill>
                  <a:schemeClr val="tx1"/>
                </a:solidFill>
              </a:ln>
              <a:solidFill>
                <a:schemeClr val="bg1"/>
              </a:solidFill>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158</a:t>
            </a:fld>
            <a:endParaRPr lang="en-US"/>
          </a:p>
        </p:txBody>
      </p:sp>
      <p:sp>
        <p:nvSpPr>
          <p:cNvPr id="6" name="TextBox 5">
            <a:extLst>
              <a:ext uri="{FF2B5EF4-FFF2-40B4-BE49-F238E27FC236}">
                <a16:creationId xmlns:a16="http://schemas.microsoft.com/office/drawing/2014/main" id="{ADBD5D6B-DE28-9F45-815E-523A00CDD91B}"/>
              </a:ext>
            </a:extLst>
          </p:cNvPr>
          <p:cNvSpPr txBox="1"/>
          <p:nvPr/>
        </p:nvSpPr>
        <p:spPr>
          <a:xfrm>
            <a:off x="560329" y="764057"/>
            <a:ext cx="5622052" cy="584775"/>
          </a:xfrm>
          <a:prstGeom prst="rect">
            <a:avLst/>
          </a:prstGeom>
          <a:noFill/>
        </p:spPr>
        <p:txBody>
          <a:bodyPr wrap="none" rtlCol="0">
            <a:spAutoFit/>
          </a:bodyPr>
          <a:lstStyle/>
          <a:p>
            <a:r>
              <a:rPr lang="en-US" sz="3200" i="1" dirty="0"/>
              <a:t>Did Jesus really rise from the dead?</a:t>
            </a:r>
          </a:p>
        </p:txBody>
      </p:sp>
      <p:sp>
        <p:nvSpPr>
          <p:cNvPr id="4" name="TextBox 3">
            <a:extLst>
              <a:ext uri="{FF2B5EF4-FFF2-40B4-BE49-F238E27FC236}">
                <a16:creationId xmlns:a16="http://schemas.microsoft.com/office/drawing/2014/main" id="{D42103C9-D2CE-314D-9AAE-14F638939DF6}"/>
              </a:ext>
            </a:extLst>
          </p:cNvPr>
          <p:cNvSpPr txBox="1"/>
          <p:nvPr/>
        </p:nvSpPr>
        <p:spPr>
          <a:xfrm>
            <a:off x="354971" y="2521178"/>
            <a:ext cx="11654820" cy="1569660"/>
          </a:xfrm>
          <a:prstGeom prst="rect">
            <a:avLst/>
          </a:prstGeom>
          <a:noFill/>
        </p:spPr>
        <p:txBody>
          <a:bodyPr wrap="square" rtlCol="0">
            <a:spAutoFit/>
          </a:bodyPr>
          <a:lstStyle/>
          <a:p>
            <a:r>
              <a:rPr lang="en-US" sz="4800" dirty="0">
                <a:latin typeface="Calibri" panose="020F0502020204030204" pitchFamily="34" charset="0"/>
                <a:ea typeface="Calibri" panose="020F0502020204030204" pitchFamily="34" charset="0"/>
                <a:cs typeface="Times New Roman" panose="02020603050405020304" pitchFamily="18" charset="0"/>
              </a:rPr>
              <a:t>This simply states they went to wrong tomb and Jesus’ body was not there.</a:t>
            </a:r>
          </a:p>
        </p:txBody>
      </p:sp>
    </p:spTree>
    <p:extLst>
      <p:ext uri="{BB962C8B-B14F-4D97-AF65-F5344CB8AC3E}">
        <p14:creationId xmlns:p14="http://schemas.microsoft.com/office/powerpoint/2010/main" val="86931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159</a:t>
            </a:fld>
            <a:endParaRPr lang="en-US"/>
          </a:p>
        </p:txBody>
      </p:sp>
      <p:sp>
        <p:nvSpPr>
          <p:cNvPr id="6" name="TextBox 5">
            <a:extLst>
              <a:ext uri="{FF2B5EF4-FFF2-40B4-BE49-F238E27FC236}">
                <a16:creationId xmlns:a16="http://schemas.microsoft.com/office/drawing/2014/main" id="{ADBD5D6B-DE28-9F45-815E-523A00CDD91B}"/>
              </a:ext>
            </a:extLst>
          </p:cNvPr>
          <p:cNvSpPr txBox="1"/>
          <p:nvPr/>
        </p:nvSpPr>
        <p:spPr>
          <a:xfrm>
            <a:off x="560329" y="764057"/>
            <a:ext cx="5622052" cy="584775"/>
          </a:xfrm>
          <a:prstGeom prst="rect">
            <a:avLst/>
          </a:prstGeom>
          <a:noFill/>
        </p:spPr>
        <p:txBody>
          <a:bodyPr wrap="none" rtlCol="0">
            <a:spAutoFit/>
          </a:bodyPr>
          <a:lstStyle/>
          <a:p>
            <a:r>
              <a:rPr lang="en-US" sz="3200" i="1" dirty="0"/>
              <a:t>Did Jesus really rise from the dead?</a:t>
            </a:r>
          </a:p>
        </p:txBody>
      </p:sp>
      <p:sp>
        <p:nvSpPr>
          <p:cNvPr id="4" name="TextBox 3">
            <a:extLst>
              <a:ext uri="{FF2B5EF4-FFF2-40B4-BE49-F238E27FC236}">
                <a16:creationId xmlns:a16="http://schemas.microsoft.com/office/drawing/2014/main" id="{D42103C9-D2CE-314D-9AAE-14F638939DF6}"/>
              </a:ext>
            </a:extLst>
          </p:cNvPr>
          <p:cNvSpPr txBox="1"/>
          <p:nvPr/>
        </p:nvSpPr>
        <p:spPr>
          <a:xfrm>
            <a:off x="984872" y="2885821"/>
            <a:ext cx="11654820" cy="1569660"/>
          </a:xfrm>
          <a:prstGeom prst="rect">
            <a:avLst/>
          </a:prstGeom>
          <a:noFill/>
        </p:spPr>
        <p:txBody>
          <a:bodyPr wrap="square" rtlCol="0">
            <a:spAutoFit/>
          </a:bodyPr>
          <a:lstStyle/>
          <a:p>
            <a:r>
              <a:rPr lang="en-US" sz="4800" dirty="0">
                <a:latin typeface="Calibri" panose="020F0502020204030204" pitchFamily="34" charset="0"/>
                <a:cs typeface="Calibri" panose="020F0502020204030204" pitchFamily="34" charset="0"/>
              </a:rPr>
              <a:t>What are some problems with this theory?</a:t>
            </a:r>
          </a:p>
          <a:p>
            <a:endParaRPr lang="en-US" sz="4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5148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9603275" cy="1049235"/>
          </a:xfrm>
        </p:spPr>
        <p:txBody>
          <a:bodyPr>
            <a:normAutofit/>
          </a:bodyPr>
          <a:lstStyle/>
          <a:p>
            <a:r>
              <a:rPr lang="en-US" sz="5400" dirty="0"/>
              <a:t>The two “main” ideas</a:t>
            </a:r>
          </a:p>
        </p:txBody>
      </p:sp>
      <p:sp>
        <p:nvSpPr>
          <p:cNvPr id="3" name="Content Placeholder 2">
            <a:extLst>
              <a:ext uri="{FF2B5EF4-FFF2-40B4-BE49-F238E27FC236}">
                <a16:creationId xmlns:a16="http://schemas.microsoft.com/office/drawing/2014/main" id="{9ABA8CC0-9B1C-404E-B1A9-C9CCC3BC8D26}"/>
              </a:ext>
            </a:extLst>
          </p:cNvPr>
          <p:cNvSpPr>
            <a:spLocks noGrp="1"/>
          </p:cNvSpPr>
          <p:nvPr>
            <p:ph idx="1"/>
          </p:nvPr>
        </p:nvSpPr>
        <p:spPr>
          <a:xfrm>
            <a:off x="159327" y="1288675"/>
            <a:ext cx="11692014" cy="1676198"/>
          </a:xfrm>
        </p:spPr>
        <p:txBody>
          <a:bodyPr numCol="1">
            <a:normAutofit/>
          </a:bodyPr>
          <a:lstStyle/>
          <a:p>
            <a:pPr marL="0" indent="0" algn="ctr">
              <a:buNone/>
            </a:pPr>
            <a:r>
              <a:rPr lang="en-US" sz="4800" b="1" dirty="0"/>
              <a:t>God exists or God does not exist.</a:t>
            </a:r>
            <a:endParaRPr lang="en-US" sz="4800" dirty="0"/>
          </a:p>
        </p:txBody>
      </p:sp>
      <p:sp>
        <p:nvSpPr>
          <p:cNvPr id="4" name="TextBox 3">
            <a:extLst>
              <a:ext uri="{FF2B5EF4-FFF2-40B4-BE49-F238E27FC236}">
                <a16:creationId xmlns:a16="http://schemas.microsoft.com/office/drawing/2014/main" id="{A8A70CA0-7BE1-9647-8454-97A97D4F8F1B}"/>
              </a:ext>
            </a:extLst>
          </p:cNvPr>
          <p:cNvSpPr txBox="1"/>
          <p:nvPr/>
        </p:nvSpPr>
        <p:spPr>
          <a:xfrm>
            <a:off x="-65809" y="2767280"/>
            <a:ext cx="12323618" cy="1323439"/>
          </a:xfrm>
          <a:prstGeom prst="rect">
            <a:avLst/>
          </a:prstGeom>
          <a:noFill/>
        </p:spPr>
        <p:txBody>
          <a:bodyPr wrap="square" rtlCol="0">
            <a:spAutoFit/>
          </a:bodyPr>
          <a:lstStyle/>
          <a:p>
            <a:pPr algn="ctr"/>
            <a:r>
              <a:rPr lang="en-US" sz="8000" b="1" dirty="0"/>
              <a:t>Islam</a:t>
            </a:r>
            <a:endParaRPr lang="en-US" sz="41300" dirty="0"/>
          </a:p>
        </p:txBody>
      </p:sp>
      <p:sp>
        <p:nvSpPr>
          <p:cNvPr id="5" name="TextBox 4">
            <a:extLst>
              <a:ext uri="{FF2B5EF4-FFF2-40B4-BE49-F238E27FC236}">
                <a16:creationId xmlns:a16="http://schemas.microsoft.com/office/drawing/2014/main" id="{632EB847-8430-7544-85B3-35B70F387367}"/>
              </a:ext>
            </a:extLst>
          </p:cNvPr>
          <p:cNvSpPr txBox="1"/>
          <p:nvPr/>
        </p:nvSpPr>
        <p:spPr>
          <a:xfrm rot="19571829">
            <a:off x="2793549" y="2885914"/>
            <a:ext cx="5702395" cy="1446550"/>
          </a:xfrm>
          <a:prstGeom prst="rect">
            <a:avLst/>
          </a:prstGeom>
          <a:noFill/>
        </p:spPr>
        <p:txBody>
          <a:bodyPr wrap="none" rtlCol="0">
            <a:spAutoFit/>
          </a:bodyPr>
          <a:lstStyle/>
          <a:p>
            <a:r>
              <a:rPr lang="en-US" sz="8800" b="1" dirty="0">
                <a:solidFill>
                  <a:srgbClr val="FF0000"/>
                </a:solidFill>
              </a:rPr>
              <a:t>God exists</a:t>
            </a:r>
            <a:endParaRPr lang="en-US" sz="8800" dirty="0">
              <a:solidFill>
                <a:srgbClr val="FF0000"/>
              </a:solidFill>
            </a:endParaRPr>
          </a:p>
        </p:txBody>
      </p:sp>
      <p:sp>
        <p:nvSpPr>
          <p:cNvPr id="7" name="Slide Number Placeholder 6">
            <a:extLst>
              <a:ext uri="{FF2B5EF4-FFF2-40B4-BE49-F238E27FC236}">
                <a16:creationId xmlns:a16="http://schemas.microsoft.com/office/drawing/2014/main" id="{40C55661-A2C7-E846-B423-C1046B45C005}"/>
              </a:ext>
            </a:extLst>
          </p:cNvPr>
          <p:cNvSpPr>
            <a:spLocks noGrp="1"/>
          </p:cNvSpPr>
          <p:nvPr>
            <p:ph type="sldNum" sz="quarter" idx="12"/>
          </p:nvPr>
        </p:nvSpPr>
        <p:spPr/>
        <p:txBody>
          <a:bodyPr/>
          <a:lstStyle/>
          <a:p>
            <a:fld id="{198EE0EF-5A81-0A44-ADB5-BE2AEA187555}" type="slidenum">
              <a:rPr lang="en-US" smtClean="0"/>
              <a:t>16</a:t>
            </a:fld>
            <a:endParaRPr lang="en-US"/>
          </a:p>
        </p:txBody>
      </p:sp>
    </p:spTree>
    <p:extLst>
      <p:ext uri="{BB962C8B-B14F-4D97-AF65-F5344CB8AC3E}">
        <p14:creationId xmlns:p14="http://schemas.microsoft.com/office/powerpoint/2010/main" val="217487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475446" y="2032711"/>
            <a:ext cx="11157111" cy="2123658"/>
          </a:xfrm>
          <a:prstGeom prst="rect">
            <a:avLst/>
          </a:prstGeom>
          <a:noFill/>
        </p:spPr>
        <p:txBody>
          <a:bodyPr wrap="square" rtlCol="0">
            <a:spAutoFit/>
          </a:bodyPr>
          <a:lstStyle/>
          <a:p>
            <a:pPr algn="ctr"/>
            <a:r>
              <a:rPr lang="en-US" sz="6600" dirty="0">
                <a:latin typeface="Calibri" panose="020F0502020204030204" pitchFamily="34" charset="0"/>
                <a:ea typeface="Calibri" panose="020F0502020204030204" pitchFamily="34" charset="0"/>
                <a:cs typeface="Times New Roman" panose="02020603050405020304" pitchFamily="18" charset="0"/>
              </a:rPr>
              <a:t>Why should I believe Heaven and Hell exist?</a:t>
            </a:r>
            <a:endParaRPr lang="en-US" sz="6600" dirty="0"/>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160</a:t>
            </a:fld>
            <a:endParaRPr lang="en-US"/>
          </a:p>
        </p:txBody>
      </p:sp>
      <p:sp>
        <p:nvSpPr>
          <p:cNvPr id="4" name="TextBox 3">
            <a:extLst>
              <a:ext uri="{FF2B5EF4-FFF2-40B4-BE49-F238E27FC236}">
                <a16:creationId xmlns:a16="http://schemas.microsoft.com/office/drawing/2014/main" id="{20D6C587-5788-D44E-8038-01B5C5136539}"/>
              </a:ext>
            </a:extLst>
          </p:cNvPr>
          <p:cNvSpPr txBox="1"/>
          <p:nvPr/>
        </p:nvSpPr>
        <p:spPr>
          <a:xfrm>
            <a:off x="2035991" y="4349692"/>
            <a:ext cx="8196218" cy="923330"/>
          </a:xfrm>
          <a:prstGeom prst="rect">
            <a:avLst/>
          </a:prstGeom>
          <a:noFill/>
        </p:spPr>
        <p:txBody>
          <a:bodyPr wrap="none" rtlCol="0">
            <a:spAutoFit/>
          </a:bodyPr>
          <a:lstStyle/>
          <a:p>
            <a:r>
              <a:rPr lang="en-US" sz="5400" i="1" dirty="0">
                <a:latin typeface="Calibri" panose="020F0502020204030204" pitchFamily="34" charset="0"/>
                <a:cs typeface="Calibri" panose="020F0502020204030204" pitchFamily="34" charset="0"/>
              </a:rPr>
              <a:t>I don’t believe in an afterlife.</a:t>
            </a:r>
          </a:p>
        </p:txBody>
      </p:sp>
    </p:spTree>
    <p:extLst>
      <p:ext uri="{BB962C8B-B14F-4D97-AF65-F5344CB8AC3E}">
        <p14:creationId xmlns:p14="http://schemas.microsoft.com/office/powerpoint/2010/main" val="260237762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161</a:t>
            </a:fld>
            <a:endParaRPr lang="en-US"/>
          </a:p>
        </p:txBody>
      </p:sp>
      <p:sp>
        <p:nvSpPr>
          <p:cNvPr id="6" name="TextBox 5">
            <a:extLst>
              <a:ext uri="{FF2B5EF4-FFF2-40B4-BE49-F238E27FC236}">
                <a16:creationId xmlns:a16="http://schemas.microsoft.com/office/drawing/2014/main" id="{17BDD26A-6653-B046-B4A0-B2DACFC4ED78}"/>
              </a:ext>
            </a:extLst>
          </p:cNvPr>
          <p:cNvSpPr txBox="1"/>
          <p:nvPr/>
        </p:nvSpPr>
        <p:spPr>
          <a:xfrm>
            <a:off x="560329" y="764057"/>
            <a:ext cx="7037889" cy="584775"/>
          </a:xfrm>
          <a:prstGeom prst="rect">
            <a:avLst/>
          </a:prstGeom>
          <a:noFill/>
        </p:spPr>
        <p:txBody>
          <a:bodyPr wrap="none" rtlCol="0">
            <a:spAutoFit/>
          </a:bodyPr>
          <a:lstStyle/>
          <a:p>
            <a:r>
              <a:rPr lang="en-US" sz="3200" i="1" dirty="0"/>
              <a:t>Why should I believe Heaven and Hell exist?</a:t>
            </a:r>
          </a:p>
        </p:txBody>
      </p:sp>
      <p:pic>
        <p:nvPicPr>
          <p:cNvPr id="7" name="Picture 6">
            <a:extLst>
              <a:ext uri="{FF2B5EF4-FFF2-40B4-BE49-F238E27FC236}">
                <a16:creationId xmlns:a16="http://schemas.microsoft.com/office/drawing/2014/main" id="{CA3D0941-5B33-FA43-BF4C-7640780FF805}"/>
              </a:ext>
            </a:extLst>
          </p:cNvPr>
          <p:cNvPicPr/>
          <p:nvPr/>
        </p:nvPicPr>
        <p:blipFill>
          <a:blip r:embed="rId2">
            <a:extLst>
              <a:ext uri="{28A0092B-C50C-407E-A947-70E740481C1C}">
                <a14:useLocalDpi xmlns:a14="http://schemas.microsoft.com/office/drawing/2010/main" val="0"/>
              </a:ext>
            </a:extLst>
          </a:blip>
          <a:stretch>
            <a:fillRect/>
          </a:stretch>
        </p:blipFill>
        <p:spPr>
          <a:xfrm>
            <a:off x="2819153" y="1288675"/>
            <a:ext cx="6531429" cy="5569324"/>
          </a:xfrm>
          <a:prstGeom prst="rect">
            <a:avLst/>
          </a:prstGeom>
        </p:spPr>
      </p:pic>
    </p:spTree>
    <p:extLst>
      <p:ext uri="{BB962C8B-B14F-4D97-AF65-F5344CB8AC3E}">
        <p14:creationId xmlns:p14="http://schemas.microsoft.com/office/powerpoint/2010/main" val="319292502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4368399" y="2714411"/>
            <a:ext cx="3907499" cy="1200329"/>
          </a:xfrm>
          <a:prstGeom prst="rect">
            <a:avLst/>
          </a:prstGeom>
          <a:noFill/>
        </p:spPr>
        <p:txBody>
          <a:bodyPr wrap="square" rtlCol="0">
            <a:spAutoFit/>
          </a:bodyPr>
          <a:lstStyle/>
          <a:p>
            <a:r>
              <a:rPr lang="en-US" sz="7200" dirty="0"/>
              <a:t>Premise I</a:t>
            </a:r>
            <a:endParaRPr lang="en-US" sz="28700" dirty="0"/>
          </a:p>
        </p:txBody>
      </p:sp>
      <p:sp>
        <p:nvSpPr>
          <p:cNvPr id="6" name="Slide Number Placeholder 5">
            <a:extLst>
              <a:ext uri="{FF2B5EF4-FFF2-40B4-BE49-F238E27FC236}">
                <a16:creationId xmlns:a16="http://schemas.microsoft.com/office/drawing/2014/main" id="{50068A2C-A896-C74D-917A-B338AC247221}"/>
              </a:ext>
            </a:extLst>
          </p:cNvPr>
          <p:cNvSpPr>
            <a:spLocks noGrp="1"/>
          </p:cNvSpPr>
          <p:nvPr>
            <p:ph type="sldNum" sz="quarter" idx="12"/>
          </p:nvPr>
        </p:nvSpPr>
        <p:spPr/>
        <p:txBody>
          <a:bodyPr/>
          <a:lstStyle/>
          <a:p>
            <a:fld id="{198EE0EF-5A81-0A44-ADB5-BE2AEA187555}" type="slidenum">
              <a:rPr lang="en-US" smtClean="0"/>
              <a:t>162</a:t>
            </a:fld>
            <a:endParaRPr lang="en-US"/>
          </a:p>
        </p:txBody>
      </p:sp>
      <p:sp>
        <p:nvSpPr>
          <p:cNvPr id="7" name="TextBox 6">
            <a:extLst>
              <a:ext uri="{FF2B5EF4-FFF2-40B4-BE49-F238E27FC236}">
                <a16:creationId xmlns:a16="http://schemas.microsoft.com/office/drawing/2014/main" id="{188EDC9D-9A15-8444-A57B-D96D439C5414}"/>
              </a:ext>
            </a:extLst>
          </p:cNvPr>
          <p:cNvSpPr txBox="1"/>
          <p:nvPr/>
        </p:nvSpPr>
        <p:spPr>
          <a:xfrm>
            <a:off x="560329" y="764057"/>
            <a:ext cx="7037889" cy="584775"/>
          </a:xfrm>
          <a:prstGeom prst="rect">
            <a:avLst/>
          </a:prstGeom>
          <a:noFill/>
        </p:spPr>
        <p:txBody>
          <a:bodyPr wrap="none" rtlCol="0">
            <a:spAutoFit/>
          </a:bodyPr>
          <a:lstStyle/>
          <a:p>
            <a:r>
              <a:rPr lang="en-US" sz="3200" i="1" dirty="0"/>
              <a:t>Why should I believe Heaven and Hell exist?</a:t>
            </a:r>
          </a:p>
        </p:txBody>
      </p:sp>
    </p:spTree>
    <p:extLst>
      <p:ext uri="{BB962C8B-B14F-4D97-AF65-F5344CB8AC3E}">
        <p14:creationId xmlns:p14="http://schemas.microsoft.com/office/powerpoint/2010/main" val="73169555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560329" y="1992515"/>
            <a:ext cx="11072228" cy="2585323"/>
          </a:xfrm>
          <a:prstGeom prst="rect">
            <a:avLst/>
          </a:prstGeom>
          <a:noFill/>
        </p:spPr>
        <p:txBody>
          <a:bodyPr wrap="square" rtlCol="0">
            <a:spAutoFit/>
          </a:bodyPr>
          <a:lstStyle/>
          <a:p>
            <a:pPr algn="ctr"/>
            <a:r>
              <a:rPr lang="en-US" sz="5400" dirty="0">
                <a:latin typeface="Calibri" panose="020F0502020204030204" pitchFamily="34" charset="0"/>
                <a:cs typeface="Calibri" panose="020F0502020204030204" pitchFamily="34" charset="0"/>
              </a:rPr>
              <a:t>There is a universality in </a:t>
            </a:r>
            <a:r>
              <a:rPr lang="en-US" sz="5400" b="1" dirty="0">
                <a:latin typeface="Calibri" panose="020F0502020204030204" pitchFamily="34" charset="0"/>
                <a:cs typeface="Calibri" panose="020F0502020204030204" pitchFamily="34" charset="0"/>
              </a:rPr>
              <a:t>ever era and culture of people </a:t>
            </a:r>
            <a:r>
              <a:rPr lang="en-US" sz="5400" dirty="0">
                <a:latin typeface="Calibri" panose="020F0502020204030204" pitchFamily="34" charset="0"/>
                <a:cs typeface="Calibri" panose="020F0502020204030204" pitchFamily="34" charset="0"/>
              </a:rPr>
              <a:t>who have this belief in an afterlife.</a:t>
            </a:r>
          </a:p>
        </p:txBody>
      </p:sp>
      <p:sp>
        <p:nvSpPr>
          <p:cNvPr id="6" name="Slide Number Placeholder 5">
            <a:extLst>
              <a:ext uri="{FF2B5EF4-FFF2-40B4-BE49-F238E27FC236}">
                <a16:creationId xmlns:a16="http://schemas.microsoft.com/office/drawing/2014/main" id="{50068A2C-A896-C74D-917A-B338AC247221}"/>
              </a:ext>
            </a:extLst>
          </p:cNvPr>
          <p:cNvSpPr>
            <a:spLocks noGrp="1"/>
          </p:cNvSpPr>
          <p:nvPr>
            <p:ph type="sldNum" sz="quarter" idx="12"/>
          </p:nvPr>
        </p:nvSpPr>
        <p:spPr/>
        <p:txBody>
          <a:bodyPr/>
          <a:lstStyle/>
          <a:p>
            <a:fld id="{198EE0EF-5A81-0A44-ADB5-BE2AEA187555}" type="slidenum">
              <a:rPr lang="en-US" smtClean="0"/>
              <a:t>163</a:t>
            </a:fld>
            <a:endParaRPr lang="en-US"/>
          </a:p>
        </p:txBody>
      </p:sp>
      <p:sp>
        <p:nvSpPr>
          <p:cNvPr id="7" name="TextBox 6">
            <a:extLst>
              <a:ext uri="{FF2B5EF4-FFF2-40B4-BE49-F238E27FC236}">
                <a16:creationId xmlns:a16="http://schemas.microsoft.com/office/drawing/2014/main" id="{188EDC9D-9A15-8444-A57B-D96D439C5414}"/>
              </a:ext>
            </a:extLst>
          </p:cNvPr>
          <p:cNvSpPr txBox="1"/>
          <p:nvPr/>
        </p:nvSpPr>
        <p:spPr>
          <a:xfrm>
            <a:off x="560329" y="764057"/>
            <a:ext cx="7037889" cy="584775"/>
          </a:xfrm>
          <a:prstGeom prst="rect">
            <a:avLst/>
          </a:prstGeom>
          <a:noFill/>
        </p:spPr>
        <p:txBody>
          <a:bodyPr wrap="none" rtlCol="0">
            <a:spAutoFit/>
          </a:bodyPr>
          <a:lstStyle/>
          <a:p>
            <a:r>
              <a:rPr lang="en-US" sz="3200" i="1" dirty="0"/>
              <a:t>Why should I believe Heaven and Hell exist?</a:t>
            </a:r>
          </a:p>
        </p:txBody>
      </p:sp>
    </p:spTree>
    <p:extLst>
      <p:ext uri="{BB962C8B-B14F-4D97-AF65-F5344CB8AC3E}">
        <p14:creationId xmlns:p14="http://schemas.microsoft.com/office/powerpoint/2010/main" val="46399707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560329" y="1992515"/>
            <a:ext cx="11072228" cy="1938992"/>
          </a:xfrm>
          <a:prstGeom prst="rect">
            <a:avLst/>
          </a:prstGeom>
          <a:noFill/>
        </p:spPr>
        <p:txBody>
          <a:bodyPr wrap="square" rtlCol="0">
            <a:spAutoFit/>
          </a:bodyPr>
          <a:lstStyle/>
          <a:p>
            <a:pPr algn="ctr"/>
            <a:r>
              <a:rPr lang="en-US" sz="6000" dirty="0">
                <a:latin typeface="Calibri" panose="020F0502020204030204" pitchFamily="34" charset="0"/>
                <a:cs typeface="Calibri" panose="020F0502020204030204" pitchFamily="34" charset="0"/>
              </a:rPr>
              <a:t>Does the Bible tell us that man universally holds this belief?</a:t>
            </a:r>
          </a:p>
        </p:txBody>
      </p:sp>
      <p:sp>
        <p:nvSpPr>
          <p:cNvPr id="6" name="Slide Number Placeholder 5">
            <a:extLst>
              <a:ext uri="{FF2B5EF4-FFF2-40B4-BE49-F238E27FC236}">
                <a16:creationId xmlns:a16="http://schemas.microsoft.com/office/drawing/2014/main" id="{50068A2C-A896-C74D-917A-B338AC247221}"/>
              </a:ext>
            </a:extLst>
          </p:cNvPr>
          <p:cNvSpPr>
            <a:spLocks noGrp="1"/>
          </p:cNvSpPr>
          <p:nvPr>
            <p:ph type="sldNum" sz="quarter" idx="12"/>
          </p:nvPr>
        </p:nvSpPr>
        <p:spPr/>
        <p:txBody>
          <a:bodyPr/>
          <a:lstStyle/>
          <a:p>
            <a:fld id="{198EE0EF-5A81-0A44-ADB5-BE2AEA187555}" type="slidenum">
              <a:rPr lang="en-US" smtClean="0"/>
              <a:t>164</a:t>
            </a:fld>
            <a:endParaRPr lang="en-US"/>
          </a:p>
        </p:txBody>
      </p:sp>
      <p:sp>
        <p:nvSpPr>
          <p:cNvPr id="7" name="TextBox 6">
            <a:extLst>
              <a:ext uri="{FF2B5EF4-FFF2-40B4-BE49-F238E27FC236}">
                <a16:creationId xmlns:a16="http://schemas.microsoft.com/office/drawing/2014/main" id="{188EDC9D-9A15-8444-A57B-D96D439C5414}"/>
              </a:ext>
            </a:extLst>
          </p:cNvPr>
          <p:cNvSpPr txBox="1"/>
          <p:nvPr/>
        </p:nvSpPr>
        <p:spPr>
          <a:xfrm>
            <a:off x="560329" y="764057"/>
            <a:ext cx="7037889" cy="584775"/>
          </a:xfrm>
          <a:prstGeom prst="rect">
            <a:avLst/>
          </a:prstGeom>
          <a:noFill/>
        </p:spPr>
        <p:txBody>
          <a:bodyPr wrap="none" rtlCol="0">
            <a:spAutoFit/>
          </a:bodyPr>
          <a:lstStyle/>
          <a:p>
            <a:r>
              <a:rPr lang="en-US" sz="3200" i="1" dirty="0"/>
              <a:t>Why should I believe Heaven and Hell exist?</a:t>
            </a:r>
          </a:p>
        </p:txBody>
      </p:sp>
    </p:spTree>
    <p:extLst>
      <p:ext uri="{BB962C8B-B14F-4D97-AF65-F5344CB8AC3E}">
        <p14:creationId xmlns:p14="http://schemas.microsoft.com/office/powerpoint/2010/main" val="352385149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560329" y="1813292"/>
            <a:ext cx="11072228" cy="3785652"/>
          </a:xfrm>
          <a:prstGeom prst="rect">
            <a:avLst/>
          </a:prstGeom>
          <a:noFill/>
        </p:spPr>
        <p:txBody>
          <a:bodyPr wrap="square" rtlCol="0">
            <a:spAutoFit/>
          </a:bodyPr>
          <a:lstStyle/>
          <a:p>
            <a:r>
              <a:rPr lang="en-US" sz="4800" i="1" dirty="0">
                <a:latin typeface="Calibri" panose="020F0502020204030204" pitchFamily="34" charset="0"/>
                <a:cs typeface="Calibri" panose="020F0502020204030204" pitchFamily="34" charset="0"/>
              </a:rPr>
              <a:t>He hath made every thing beautiful in his time: also he hath set </a:t>
            </a:r>
            <a:r>
              <a:rPr lang="en-US" sz="4800" b="1" i="1" dirty="0">
                <a:latin typeface="Calibri" panose="020F0502020204030204" pitchFamily="34" charset="0"/>
                <a:cs typeface="Calibri" panose="020F0502020204030204" pitchFamily="34" charset="0"/>
              </a:rPr>
              <a:t>the world in their heart</a:t>
            </a:r>
            <a:r>
              <a:rPr lang="en-US" sz="4800" i="1" dirty="0">
                <a:latin typeface="Calibri" panose="020F0502020204030204" pitchFamily="34" charset="0"/>
                <a:cs typeface="Calibri" panose="020F0502020204030204" pitchFamily="34" charset="0"/>
              </a:rPr>
              <a:t>, so that no man can find out the work that God </a:t>
            </a:r>
            <a:r>
              <a:rPr lang="en-US" sz="4800" i="1" dirty="0" err="1">
                <a:latin typeface="Calibri" panose="020F0502020204030204" pitchFamily="34" charset="0"/>
                <a:cs typeface="Calibri" panose="020F0502020204030204" pitchFamily="34" charset="0"/>
              </a:rPr>
              <a:t>maketh</a:t>
            </a:r>
            <a:r>
              <a:rPr lang="en-US" sz="4800" i="1" dirty="0">
                <a:latin typeface="Calibri" panose="020F0502020204030204" pitchFamily="34" charset="0"/>
                <a:cs typeface="Calibri" panose="020F0502020204030204" pitchFamily="34" charset="0"/>
              </a:rPr>
              <a:t> from the beginning to the end.</a:t>
            </a:r>
            <a:endParaRPr lang="en-US" sz="4800"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50068A2C-A896-C74D-917A-B338AC247221}"/>
              </a:ext>
            </a:extLst>
          </p:cNvPr>
          <p:cNvSpPr>
            <a:spLocks noGrp="1"/>
          </p:cNvSpPr>
          <p:nvPr>
            <p:ph type="sldNum" sz="quarter" idx="12"/>
          </p:nvPr>
        </p:nvSpPr>
        <p:spPr/>
        <p:txBody>
          <a:bodyPr/>
          <a:lstStyle/>
          <a:p>
            <a:fld id="{198EE0EF-5A81-0A44-ADB5-BE2AEA187555}" type="slidenum">
              <a:rPr lang="en-US" smtClean="0"/>
              <a:t>165</a:t>
            </a:fld>
            <a:endParaRPr lang="en-US"/>
          </a:p>
        </p:txBody>
      </p:sp>
      <p:sp>
        <p:nvSpPr>
          <p:cNvPr id="7" name="TextBox 6">
            <a:extLst>
              <a:ext uri="{FF2B5EF4-FFF2-40B4-BE49-F238E27FC236}">
                <a16:creationId xmlns:a16="http://schemas.microsoft.com/office/drawing/2014/main" id="{188EDC9D-9A15-8444-A57B-D96D439C5414}"/>
              </a:ext>
            </a:extLst>
          </p:cNvPr>
          <p:cNvSpPr txBox="1"/>
          <p:nvPr/>
        </p:nvSpPr>
        <p:spPr>
          <a:xfrm>
            <a:off x="560329" y="764057"/>
            <a:ext cx="7037889" cy="584775"/>
          </a:xfrm>
          <a:prstGeom prst="rect">
            <a:avLst/>
          </a:prstGeom>
          <a:noFill/>
        </p:spPr>
        <p:txBody>
          <a:bodyPr wrap="none" rtlCol="0">
            <a:spAutoFit/>
          </a:bodyPr>
          <a:lstStyle/>
          <a:p>
            <a:r>
              <a:rPr lang="en-US" sz="3200" i="1" dirty="0"/>
              <a:t>Why should I believe Heaven and Hell exist?</a:t>
            </a:r>
          </a:p>
        </p:txBody>
      </p:sp>
      <p:sp>
        <p:nvSpPr>
          <p:cNvPr id="4" name="TextBox 3">
            <a:extLst>
              <a:ext uri="{FF2B5EF4-FFF2-40B4-BE49-F238E27FC236}">
                <a16:creationId xmlns:a16="http://schemas.microsoft.com/office/drawing/2014/main" id="{0813CF27-BC81-C049-BA6B-85E2DA09A9B6}"/>
              </a:ext>
            </a:extLst>
          </p:cNvPr>
          <p:cNvSpPr txBox="1"/>
          <p:nvPr/>
        </p:nvSpPr>
        <p:spPr>
          <a:xfrm>
            <a:off x="2304895" y="4953436"/>
            <a:ext cx="4399474" cy="830997"/>
          </a:xfrm>
          <a:prstGeom prst="rect">
            <a:avLst/>
          </a:prstGeom>
          <a:noFill/>
        </p:spPr>
        <p:txBody>
          <a:bodyPr wrap="none" rtlCol="0">
            <a:spAutoFit/>
          </a:bodyPr>
          <a:lstStyle/>
          <a:p>
            <a:r>
              <a:rPr lang="en-US" sz="4800" b="1" dirty="0">
                <a:latin typeface="Calibri" panose="020F0502020204030204" pitchFamily="34" charset="0"/>
                <a:cs typeface="Calibri" panose="020F0502020204030204" pitchFamily="34" charset="0"/>
              </a:rPr>
              <a:t>Ecclesiastes 3:11</a:t>
            </a:r>
          </a:p>
        </p:txBody>
      </p:sp>
    </p:spTree>
    <p:extLst>
      <p:ext uri="{BB962C8B-B14F-4D97-AF65-F5344CB8AC3E}">
        <p14:creationId xmlns:p14="http://schemas.microsoft.com/office/powerpoint/2010/main" val="413125354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537179" y="2084848"/>
            <a:ext cx="11072228" cy="2585323"/>
          </a:xfrm>
          <a:prstGeom prst="rect">
            <a:avLst/>
          </a:prstGeom>
          <a:noFill/>
        </p:spPr>
        <p:txBody>
          <a:bodyPr wrap="square" rtlCol="0">
            <a:spAutoFit/>
          </a:bodyPr>
          <a:lstStyle/>
          <a:p>
            <a:r>
              <a:rPr lang="en-US" sz="5400" dirty="0">
                <a:latin typeface="Calibri" panose="020F0502020204030204" pitchFamily="34" charset="0"/>
                <a:cs typeface="Calibri" panose="020F0502020204030204" pitchFamily="34" charset="0"/>
              </a:rPr>
              <a:t>The word, translated </a:t>
            </a:r>
            <a:r>
              <a:rPr lang="en-US" sz="5400" i="1" dirty="0">
                <a:latin typeface="Calibri" panose="020F0502020204030204" pitchFamily="34" charset="0"/>
                <a:cs typeface="Calibri" panose="020F0502020204030204" pitchFamily="34" charset="0"/>
              </a:rPr>
              <a:t>“world”</a:t>
            </a:r>
            <a:r>
              <a:rPr lang="en-US" sz="5400" dirty="0">
                <a:latin typeface="Calibri" panose="020F0502020204030204" pitchFamily="34" charset="0"/>
                <a:cs typeface="Calibri" panose="020F0502020204030204" pitchFamily="34" charset="0"/>
              </a:rPr>
              <a:t> in the text, and “eternity” in this note, is used seven times in </a:t>
            </a:r>
            <a:r>
              <a:rPr lang="en-US" sz="5400" b="1" dirty="0">
                <a:latin typeface="Calibri" panose="020F0502020204030204" pitchFamily="34" charset="0"/>
                <a:cs typeface="Calibri" panose="020F0502020204030204" pitchFamily="34" charset="0"/>
              </a:rPr>
              <a:t>Ecclesiastes.</a:t>
            </a:r>
            <a:endParaRPr lang="en-US" sz="5400"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50068A2C-A896-C74D-917A-B338AC247221}"/>
              </a:ext>
            </a:extLst>
          </p:cNvPr>
          <p:cNvSpPr>
            <a:spLocks noGrp="1"/>
          </p:cNvSpPr>
          <p:nvPr>
            <p:ph type="sldNum" sz="quarter" idx="12"/>
          </p:nvPr>
        </p:nvSpPr>
        <p:spPr/>
        <p:txBody>
          <a:bodyPr/>
          <a:lstStyle/>
          <a:p>
            <a:fld id="{198EE0EF-5A81-0A44-ADB5-BE2AEA187555}" type="slidenum">
              <a:rPr lang="en-US" smtClean="0"/>
              <a:t>166</a:t>
            </a:fld>
            <a:endParaRPr lang="en-US"/>
          </a:p>
        </p:txBody>
      </p:sp>
      <p:sp>
        <p:nvSpPr>
          <p:cNvPr id="7" name="TextBox 6">
            <a:extLst>
              <a:ext uri="{FF2B5EF4-FFF2-40B4-BE49-F238E27FC236}">
                <a16:creationId xmlns:a16="http://schemas.microsoft.com/office/drawing/2014/main" id="{188EDC9D-9A15-8444-A57B-D96D439C5414}"/>
              </a:ext>
            </a:extLst>
          </p:cNvPr>
          <p:cNvSpPr txBox="1"/>
          <p:nvPr/>
        </p:nvSpPr>
        <p:spPr>
          <a:xfrm>
            <a:off x="560329" y="764057"/>
            <a:ext cx="7037889" cy="584775"/>
          </a:xfrm>
          <a:prstGeom prst="rect">
            <a:avLst/>
          </a:prstGeom>
          <a:noFill/>
        </p:spPr>
        <p:txBody>
          <a:bodyPr wrap="none" rtlCol="0">
            <a:spAutoFit/>
          </a:bodyPr>
          <a:lstStyle/>
          <a:p>
            <a:r>
              <a:rPr lang="en-US" sz="3200" i="1" dirty="0"/>
              <a:t>Why should I believe Heaven and Hell exist?</a:t>
            </a:r>
          </a:p>
        </p:txBody>
      </p:sp>
    </p:spTree>
    <p:extLst>
      <p:ext uri="{BB962C8B-B14F-4D97-AF65-F5344CB8AC3E}">
        <p14:creationId xmlns:p14="http://schemas.microsoft.com/office/powerpoint/2010/main" val="42705487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4180350" y="2777345"/>
            <a:ext cx="3907499" cy="1200329"/>
          </a:xfrm>
          <a:prstGeom prst="rect">
            <a:avLst/>
          </a:prstGeom>
          <a:noFill/>
        </p:spPr>
        <p:txBody>
          <a:bodyPr wrap="square" rtlCol="0">
            <a:spAutoFit/>
          </a:bodyPr>
          <a:lstStyle/>
          <a:p>
            <a:r>
              <a:rPr lang="en-US" sz="7200" dirty="0"/>
              <a:t>Premise II</a:t>
            </a:r>
            <a:endParaRPr lang="en-US" sz="28700" dirty="0"/>
          </a:p>
        </p:txBody>
      </p:sp>
      <p:sp>
        <p:nvSpPr>
          <p:cNvPr id="6" name="Slide Number Placeholder 5">
            <a:extLst>
              <a:ext uri="{FF2B5EF4-FFF2-40B4-BE49-F238E27FC236}">
                <a16:creationId xmlns:a16="http://schemas.microsoft.com/office/drawing/2014/main" id="{50068A2C-A896-C74D-917A-B338AC247221}"/>
              </a:ext>
            </a:extLst>
          </p:cNvPr>
          <p:cNvSpPr>
            <a:spLocks noGrp="1"/>
          </p:cNvSpPr>
          <p:nvPr>
            <p:ph type="sldNum" sz="quarter" idx="12"/>
          </p:nvPr>
        </p:nvSpPr>
        <p:spPr/>
        <p:txBody>
          <a:bodyPr/>
          <a:lstStyle/>
          <a:p>
            <a:fld id="{198EE0EF-5A81-0A44-ADB5-BE2AEA187555}" type="slidenum">
              <a:rPr lang="en-US" smtClean="0"/>
              <a:t>167</a:t>
            </a:fld>
            <a:endParaRPr lang="en-US"/>
          </a:p>
        </p:txBody>
      </p:sp>
      <p:sp>
        <p:nvSpPr>
          <p:cNvPr id="7" name="TextBox 6">
            <a:extLst>
              <a:ext uri="{FF2B5EF4-FFF2-40B4-BE49-F238E27FC236}">
                <a16:creationId xmlns:a16="http://schemas.microsoft.com/office/drawing/2014/main" id="{188EDC9D-9A15-8444-A57B-D96D439C5414}"/>
              </a:ext>
            </a:extLst>
          </p:cNvPr>
          <p:cNvSpPr txBox="1"/>
          <p:nvPr/>
        </p:nvSpPr>
        <p:spPr>
          <a:xfrm>
            <a:off x="560329" y="764057"/>
            <a:ext cx="7037889" cy="584775"/>
          </a:xfrm>
          <a:prstGeom prst="rect">
            <a:avLst/>
          </a:prstGeom>
          <a:noFill/>
        </p:spPr>
        <p:txBody>
          <a:bodyPr wrap="none" rtlCol="0">
            <a:spAutoFit/>
          </a:bodyPr>
          <a:lstStyle/>
          <a:p>
            <a:r>
              <a:rPr lang="en-US" sz="3200" i="1" dirty="0"/>
              <a:t>Why should I believe Heaven and Hell exist?</a:t>
            </a:r>
          </a:p>
        </p:txBody>
      </p:sp>
    </p:spTree>
    <p:extLst>
      <p:ext uri="{BB962C8B-B14F-4D97-AF65-F5344CB8AC3E}">
        <p14:creationId xmlns:p14="http://schemas.microsoft.com/office/powerpoint/2010/main" val="313043834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560329" y="1992515"/>
            <a:ext cx="11072228" cy="2585323"/>
          </a:xfrm>
          <a:prstGeom prst="rect">
            <a:avLst/>
          </a:prstGeom>
          <a:noFill/>
        </p:spPr>
        <p:txBody>
          <a:bodyPr wrap="square" rtlCol="0">
            <a:spAutoFit/>
          </a:bodyPr>
          <a:lstStyle/>
          <a:p>
            <a:pPr algn="ctr"/>
            <a:r>
              <a:rPr lang="en-US" sz="5400" dirty="0">
                <a:latin typeface="Calibri" panose="020F0502020204030204" pitchFamily="34" charset="0"/>
                <a:ea typeface="Calibri" panose="020F0502020204030204" pitchFamily="34" charset="0"/>
                <a:cs typeface="Times New Roman" panose="02020603050405020304" pitchFamily="18" charset="0"/>
              </a:rPr>
              <a:t>Just like the moral argument, all of mankind has an innate cry within themselves for justice. </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50068A2C-A896-C74D-917A-B338AC247221}"/>
              </a:ext>
            </a:extLst>
          </p:cNvPr>
          <p:cNvSpPr>
            <a:spLocks noGrp="1"/>
          </p:cNvSpPr>
          <p:nvPr>
            <p:ph type="sldNum" sz="quarter" idx="12"/>
          </p:nvPr>
        </p:nvSpPr>
        <p:spPr/>
        <p:txBody>
          <a:bodyPr/>
          <a:lstStyle/>
          <a:p>
            <a:fld id="{198EE0EF-5A81-0A44-ADB5-BE2AEA187555}" type="slidenum">
              <a:rPr lang="en-US" smtClean="0"/>
              <a:t>168</a:t>
            </a:fld>
            <a:endParaRPr lang="en-US"/>
          </a:p>
        </p:txBody>
      </p:sp>
      <p:sp>
        <p:nvSpPr>
          <p:cNvPr id="7" name="TextBox 6">
            <a:extLst>
              <a:ext uri="{FF2B5EF4-FFF2-40B4-BE49-F238E27FC236}">
                <a16:creationId xmlns:a16="http://schemas.microsoft.com/office/drawing/2014/main" id="{188EDC9D-9A15-8444-A57B-D96D439C5414}"/>
              </a:ext>
            </a:extLst>
          </p:cNvPr>
          <p:cNvSpPr txBox="1"/>
          <p:nvPr/>
        </p:nvSpPr>
        <p:spPr>
          <a:xfrm>
            <a:off x="560329" y="764057"/>
            <a:ext cx="7037889" cy="584775"/>
          </a:xfrm>
          <a:prstGeom prst="rect">
            <a:avLst/>
          </a:prstGeom>
          <a:noFill/>
        </p:spPr>
        <p:txBody>
          <a:bodyPr wrap="none" rtlCol="0">
            <a:spAutoFit/>
          </a:bodyPr>
          <a:lstStyle/>
          <a:p>
            <a:r>
              <a:rPr lang="en-US" sz="3200" i="1" dirty="0"/>
              <a:t>Why should I believe Heaven and Hell exist?</a:t>
            </a:r>
          </a:p>
        </p:txBody>
      </p:sp>
    </p:spTree>
    <p:extLst>
      <p:ext uri="{BB962C8B-B14F-4D97-AF65-F5344CB8AC3E}">
        <p14:creationId xmlns:p14="http://schemas.microsoft.com/office/powerpoint/2010/main" val="151854797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560329" y="2253772"/>
            <a:ext cx="11072228" cy="1569660"/>
          </a:xfrm>
          <a:prstGeom prst="rect">
            <a:avLst/>
          </a:prstGeom>
          <a:noFill/>
        </p:spPr>
        <p:txBody>
          <a:bodyPr wrap="square" rtlCol="0">
            <a:spAutoFit/>
          </a:bodyPr>
          <a:lstStyle/>
          <a:p>
            <a:pPr algn="ctr"/>
            <a:r>
              <a:rPr lang="en-US" sz="4800" dirty="0"/>
              <a:t>Sense of justice built into the brain</a:t>
            </a:r>
          </a:p>
          <a:p>
            <a:pPr algn="ctr"/>
            <a:r>
              <a:rPr lang="en-US" sz="4800" dirty="0"/>
              <a:t>by Public Library of Science</a:t>
            </a:r>
          </a:p>
        </p:txBody>
      </p:sp>
      <p:sp>
        <p:nvSpPr>
          <p:cNvPr id="6" name="Slide Number Placeholder 5">
            <a:extLst>
              <a:ext uri="{FF2B5EF4-FFF2-40B4-BE49-F238E27FC236}">
                <a16:creationId xmlns:a16="http://schemas.microsoft.com/office/drawing/2014/main" id="{50068A2C-A896-C74D-917A-B338AC247221}"/>
              </a:ext>
            </a:extLst>
          </p:cNvPr>
          <p:cNvSpPr>
            <a:spLocks noGrp="1"/>
          </p:cNvSpPr>
          <p:nvPr>
            <p:ph type="sldNum" sz="quarter" idx="12"/>
          </p:nvPr>
        </p:nvSpPr>
        <p:spPr/>
        <p:txBody>
          <a:bodyPr/>
          <a:lstStyle/>
          <a:p>
            <a:fld id="{198EE0EF-5A81-0A44-ADB5-BE2AEA187555}" type="slidenum">
              <a:rPr lang="en-US" smtClean="0"/>
              <a:t>169</a:t>
            </a:fld>
            <a:endParaRPr lang="en-US"/>
          </a:p>
        </p:txBody>
      </p:sp>
      <p:sp>
        <p:nvSpPr>
          <p:cNvPr id="7" name="TextBox 6">
            <a:extLst>
              <a:ext uri="{FF2B5EF4-FFF2-40B4-BE49-F238E27FC236}">
                <a16:creationId xmlns:a16="http://schemas.microsoft.com/office/drawing/2014/main" id="{188EDC9D-9A15-8444-A57B-D96D439C5414}"/>
              </a:ext>
            </a:extLst>
          </p:cNvPr>
          <p:cNvSpPr txBox="1"/>
          <p:nvPr/>
        </p:nvSpPr>
        <p:spPr>
          <a:xfrm>
            <a:off x="560329" y="764057"/>
            <a:ext cx="7037889" cy="584775"/>
          </a:xfrm>
          <a:prstGeom prst="rect">
            <a:avLst/>
          </a:prstGeom>
          <a:noFill/>
        </p:spPr>
        <p:txBody>
          <a:bodyPr wrap="none" rtlCol="0">
            <a:spAutoFit/>
          </a:bodyPr>
          <a:lstStyle/>
          <a:p>
            <a:r>
              <a:rPr lang="en-US" sz="3200" i="1" dirty="0"/>
              <a:t>Why should I believe Heaven and Hell exist?</a:t>
            </a:r>
          </a:p>
        </p:txBody>
      </p:sp>
    </p:spTree>
    <p:extLst>
      <p:ext uri="{BB962C8B-B14F-4D97-AF65-F5344CB8AC3E}">
        <p14:creationId xmlns:p14="http://schemas.microsoft.com/office/powerpoint/2010/main" val="2064440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9603275" cy="1049235"/>
          </a:xfrm>
        </p:spPr>
        <p:txBody>
          <a:bodyPr>
            <a:normAutofit/>
          </a:bodyPr>
          <a:lstStyle/>
          <a:p>
            <a:r>
              <a:rPr lang="en-US" sz="5400" dirty="0"/>
              <a:t>The two “main” ideas</a:t>
            </a:r>
          </a:p>
        </p:txBody>
      </p:sp>
      <p:sp>
        <p:nvSpPr>
          <p:cNvPr id="3" name="Content Placeholder 2">
            <a:extLst>
              <a:ext uri="{FF2B5EF4-FFF2-40B4-BE49-F238E27FC236}">
                <a16:creationId xmlns:a16="http://schemas.microsoft.com/office/drawing/2014/main" id="{9ABA8CC0-9B1C-404E-B1A9-C9CCC3BC8D26}"/>
              </a:ext>
            </a:extLst>
          </p:cNvPr>
          <p:cNvSpPr>
            <a:spLocks noGrp="1"/>
          </p:cNvSpPr>
          <p:nvPr>
            <p:ph idx="1"/>
          </p:nvPr>
        </p:nvSpPr>
        <p:spPr>
          <a:xfrm>
            <a:off x="159327" y="1288675"/>
            <a:ext cx="11692014" cy="1676198"/>
          </a:xfrm>
        </p:spPr>
        <p:txBody>
          <a:bodyPr numCol="1">
            <a:normAutofit/>
          </a:bodyPr>
          <a:lstStyle/>
          <a:p>
            <a:pPr marL="0" indent="0" algn="ctr">
              <a:buNone/>
            </a:pPr>
            <a:r>
              <a:rPr lang="en-US" sz="4800" b="1" dirty="0"/>
              <a:t>God exists or God does not exist.</a:t>
            </a:r>
            <a:endParaRPr lang="en-US" sz="4800" dirty="0"/>
          </a:p>
        </p:txBody>
      </p:sp>
      <p:sp>
        <p:nvSpPr>
          <p:cNvPr id="4" name="TextBox 3">
            <a:extLst>
              <a:ext uri="{FF2B5EF4-FFF2-40B4-BE49-F238E27FC236}">
                <a16:creationId xmlns:a16="http://schemas.microsoft.com/office/drawing/2014/main" id="{A8A70CA0-7BE1-9647-8454-97A97D4F8F1B}"/>
              </a:ext>
            </a:extLst>
          </p:cNvPr>
          <p:cNvSpPr txBox="1"/>
          <p:nvPr/>
        </p:nvSpPr>
        <p:spPr>
          <a:xfrm>
            <a:off x="-65809" y="2767280"/>
            <a:ext cx="12323618" cy="1323439"/>
          </a:xfrm>
          <a:prstGeom prst="rect">
            <a:avLst/>
          </a:prstGeom>
          <a:noFill/>
        </p:spPr>
        <p:txBody>
          <a:bodyPr wrap="square" rtlCol="0">
            <a:spAutoFit/>
          </a:bodyPr>
          <a:lstStyle/>
          <a:p>
            <a:pPr algn="ctr"/>
            <a:r>
              <a:rPr lang="en-US" sz="8000" b="1" dirty="0"/>
              <a:t>Secularism</a:t>
            </a:r>
            <a:endParaRPr lang="en-US" sz="41300" dirty="0"/>
          </a:p>
        </p:txBody>
      </p:sp>
      <p:sp>
        <p:nvSpPr>
          <p:cNvPr id="5" name="TextBox 4">
            <a:extLst>
              <a:ext uri="{FF2B5EF4-FFF2-40B4-BE49-F238E27FC236}">
                <a16:creationId xmlns:a16="http://schemas.microsoft.com/office/drawing/2014/main" id="{632EB847-8430-7544-85B3-35B70F387367}"/>
              </a:ext>
            </a:extLst>
          </p:cNvPr>
          <p:cNvSpPr txBox="1"/>
          <p:nvPr/>
        </p:nvSpPr>
        <p:spPr>
          <a:xfrm rot="19571829">
            <a:off x="3058144" y="2208806"/>
            <a:ext cx="5173211" cy="2800767"/>
          </a:xfrm>
          <a:prstGeom prst="rect">
            <a:avLst/>
          </a:prstGeom>
          <a:noFill/>
        </p:spPr>
        <p:txBody>
          <a:bodyPr wrap="none" rtlCol="0">
            <a:spAutoFit/>
          </a:bodyPr>
          <a:lstStyle/>
          <a:p>
            <a:r>
              <a:rPr lang="en-US" sz="8800" b="1" dirty="0">
                <a:solidFill>
                  <a:srgbClr val="FF0000"/>
                </a:solidFill>
              </a:rPr>
              <a:t>God does</a:t>
            </a:r>
          </a:p>
          <a:p>
            <a:r>
              <a:rPr lang="en-US" sz="8800" b="1" dirty="0">
                <a:solidFill>
                  <a:srgbClr val="FF0000"/>
                </a:solidFill>
              </a:rPr>
              <a:t>not exist</a:t>
            </a:r>
            <a:endParaRPr lang="en-US" sz="8800" dirty="0">
              <a:solidFill>
                <a:srgbClr val="FF0000"/>
              </a:solidFill>
            </a:endParaRPr>
          </a:p>
        </p:txBody>
      </p:sp>
      <p:sp>
        <p:nvSpPr>
          <p:cNvPr id="7" name="Slide Number Placeholder 6">
            <a:extLst>
              <a:ext uri="{FF2B5EF4-FFF2-40B4-BE49-F238E27FC236}">
                <a16:creationId xmlns:a16="http://schemas.microsoft.com/office/drawing/2014/main" id="{C614F8AE-1A01-6342-97E3-5765355026DB}"/>
              </a:ext>
            </a:extLst>
          </p:cNvPr>
          <p:cNvSpPr>
            <a:spLocks noGrp="1"/>
          </p:cNvSpPr>
          <p:nvPr>
            <p:ph type="sldNum" sz="quarter" idx="12"/>
          </p:nvPr>
        </p:nvSpPr>
        <p:spPr/>
        <p:txBody>
          <a:bodyPr/>
          <a:lstStyle/>
          <a:p>
            <a:fld id="{198EE0EF-5A81-0A44-ADB5-BE2AEA187555}" type="slidenum">
              <a:rPr lang="en-US" smtClean="0"/>
              <a:t>17</a:t>
            </a:fld>
            <a:endParaRPr lang="en-US"/>
          </a:p>
        </p:txBody>
      </p:sp>
    </p:spTree>
    <p:extLst>
      <p:ext uri="{BB962C8B-B14F-4D97-AF65-F5344CB8AC3E}">
        <p14:creationId xmlns:p14="http://schemas.microsoft.com/office/powerpoint/2010/main" val="60750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3978600" y="2790735"/>
            <a:ext cx="4212536" cy="1200329"/>
          </a:xfrm>
          <a:prstGeom prst="rect">
            <a:avLst/>
          </a:prstGeom>
          <a:noFill/>
        </p:spPr>
        <p:txBody>
          <a:bodyPr wrap="square" rtlCol="0">
            <a:spAutoFit/>
          </a:bodyPr>
          <a:lstStyle/>
          <a:p>
            <a:r>
              <a:rPr lang="en-US" sz="7200" dirty="0"/>
              <a:t>Premise III</a:t>
            </a:r>
            <a:endParaRPr lang="en-US" sz="28700" dirty="0"/>
          </a:p>
        </p:txBody>
      </p:sp>
      <p:sp>
        <p:nvSpPr>
          <p:cNvPr id="6" name="Slide Number Placeholder 5">
            <a:extLst>
              <a:ext uri="{FF2B5EF4-FFF2-40B4-BE49-F238E27FC236}">
                <a16:creationId xmlns:a16="http://schemas.microsoft.com/office/drawing/2014/main" id="{50068A2C-A896-C74D-917A-B338AC247221}"/>
              </a:ext>
            </a:extLst>
          </p:cNvPr>
          <p:cNvSpPr>
            <a:spLocks noGrp="1"/>
          </p:cNvSpPr>
          <p:nvPr>
            <p:ph type="sldNum" sz="quarter" idx="12"/>
          </p:nvPr>
        </p:nvSpPr>
        <p:spPr/>
        <p:txBody>
          <a:bodyPr/>
          <a:lstStyle/>
          <a:p>
            <a:fld id="{198EE0EF-5A81-0A44-ADB5-BE2AEA187555}" type="slidenum">
              <a:rPr lang="en-US" smtClean="0"/>
              <a:t>170</a:t>
            </a:fld>
            <a:endParaRPr lang="en-US"/>
          </a:p>
        </p:txBody>
      </p:sp>
      <p:sp>
        <p:nvSpPr>
          <p:cNvPr id="7" name="TextBox 6">
            <a:extLst>
              <a:ext uri="{FF2B5EF4-FFF2-40B4-BE49-F238E27FC236}">
                <a16:creationId xmlns:a16="http://schemas.microsoft.com/office/drawing/2014/main" id="{188EDC9D-9A15-8444-A57B-D96D439C5414}"/>
              </a:ext>
            </a:extLst>
          </p:cNvPr>
          <p:cNvSpPr txBox="1"/>
          <p:nvPr/>
        </p:nvSpPr>
        <p:spPr>
          <a:xfrm>
            <a:off x="560329" y="764057"/>
            <a:ext cx="7037889" cy="584775"/>
          </a:xfrm>
          <a:prstGeom prst="rect">
            <a:avLst/>
          </a:prstGeom>
          <a:noFill/>
        </p:spPr>
        <p:txBody>
          <a:bodyPr wrap="none" rtlCol="0">
            <a:spAutoFit/>
          </a:bodyPr>
          <a:lstStyle/>
          <a:p>
            <a:r>
              <a:rPr lang="en-US" sz="3200" i="1" dirty="0"/>
              <a:t>Why should I believe Heaven and Hell exist?</a:t>
            </a:r>
          </a:p>
        </p:txBody>
      </p:sp>
    </p:spTree>
    <p:extLst>
      <p:ext uri="{BB962C8B-B14F-4D97-AF65-F5344CB8AC3E}">
        <p14:creationId xmlns:p14="http://schemas.microsoft.com/office/powerpoint/2010/main" val="192647731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560329" y="2500347"/>
            <a:ext cx="11072228" cy="1754326"/>
          </a:xfrm>
          <a:prstGeom prst="rect">
            <a:avLst/>
          </a:prstGeom>
          <a:noFill/>
        </p:spPr>
        <p:txBody>
          <a:bodyPr wrap="square" rtlCol="0">
            <a:spAutoFit/>
          </a:bodyPr>
          <a:lstStyle/>
          <a:p>
            <a:pPr algn="ctr"/>
            <a:r>
              <a:rPr lang="en-US" sz="5400" b="1" dirty="0">
                <a:latin typeface="Calibri" panose="020F0502020204030204" pitchFamily="34" charset="0"/>
                <a:cs typeface="Calibri" panose="020F0502020204030204" pitchFamily="34" charset="0"/>
              </a:rPr>
              <a:t>Jesus directly taught concerning Heaven and Hell.</a:t>
            </a:r>
            <a:endParaRPr lang="en-US" sz="5400"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50068A2C-A896-C74D-917A-B338AC247221}"/>
              </a:ext>
            </a:extLst>
          </p:cNvPr>
          <p:cNvSpPr>
            <a:spLocks noGrp="1"/>
          </p:cNvSpPr>
          <p:nvPr>
            <p:ph type="sldNum" sz="quarter" idx="12"/>
          </p:nvPr>
        </p:nvSpPr>
        <p:spPr/>
        <p:txBody>
          <a:bodyPr/>
          <a:lstStyle/>
          <a:p>
            <a:fld id="{198EE0EF-5A81-0A44-ADB5-BE2AEA187555}" type="slidenum">
              <a:rPr lang="en-US" smtClean="0"/>
              <a:t>171</a:t>
            </a:fld>
            <a:endParaRPr lang="en-US"/>
          </a:p>
        </p:txBody>
      </p:sp>
      <p:sp>
        <p:nvSpPr>
          <p:cNvPr id="7" name="TextBox 6">
            <a:extLst>
              <a:ext uri="{FF2B5EF4-FFF2-40B4-BE49-F238E27FC236}">
                <a16:creationId xmlns:a16="http://schemas.microsoft.com/office/drawing/2014/main" id="{188EDC9D-9A15-8444-A57B-D96D439C5414}"/>
              </a:ext>
            </a:extLst>
          </p:cNvPr>
          <p:cNvSpPr txBox="1"/>
          <p:nvPr/>
        </p:nvSpPr>
        <p:spPr>
          <a:xfrm>
            <a:off x="560329" y="764057"/>
            <a:ext cx="7037889" cy="584775"/>
          </a:xfrm>
          <a:prstGeom prst="rect">
            <a:avLst/>
          </a:prstGeom>
          <a:noFill/>
        </p:spPr>
        <p:txBody>
          <a:bodyPr wrap="none" rtlCol="0">
            <a:spAutoFit/>
          </a:bodyPr>
          <a:lstStyle/>
          <a:p>
            <a:r>
              <a:rPr lang="en-US" sz="3200" i="1" dirty="0"/>
              <a:t>Why should I believe Heaven and Hell exist?</a:t>
            </a:r>
          </a:p>
        </p:txBody>
      </p:sp>
    </p:spTree>
    <p:extLst>
      <p:ext uri="{BB962C8B-B14F-4D97-AF65-F5344CB8AC3E}">
        <p14:creationId xmlns:p14="http://schemas.microsoft.com/office/powerpoint/2010/main" val="271484902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560329" y="2110182"/>
            <a:ext cx="11072228" cy="3416320"/>
          </a:xfrm>
          <a:prstGeom prst="rect">
            <a:avLst/>
          </a:prstGeom>
          <a:noFill/>
        </p:spPr>
        <p:txBody>
          <a:bodyPr wrap="square" rtlCol="0">
            <a:spAutoFit/>
          </a:bodyPr>
          <a:lstStyle/>
          <a:p>
            <a:pPr algn="ctr"/>
            <a:r>
              <a:rPr lang="en-US" sz="5400" b="1" dirty="0">
                <a:latin typeface="Calibri" panose="020F0502020204030204" pitchFamily="34" charset="0"/>
                <a:cs typeface="Calibri" panose="020F0502020204030204" pitchFamily="34" charset="0"/>
              </a:rPr>
              <a:t>Is Jesus qualified? </a:t>
            </a:r>
            <a:r>
              <a:rPr lang="en-US" sz="5400" dirty="0">
                <a:latin typeface="Calibri" panose="020F0502020204030204" pitchFamily="34" charset="0"/>
                <a:ea typeface="Calibri" panose="020F0502020204030204" pitchFamily="34" charset="0"/>
                <a:cs typeface="Times New Roman" panose="02020603050405020304" pitchFamily="18" charset="0"/>
              </a:rPr>
              <a:t>Considering the fact of Jesus, being God incarnate, Creator of all things; He has the best perspective on eternity. </a:t>
            </a:r>
            <a:endParaRPr lang="en-US" sz="5400"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50068A2C-A896-C74D-917A-B338AC247221}"/>
              </a:ext>
            </a:extLst>
          </p:cNvPr>
          <p:cNvSpPr>
            <a:spLocks noGrp="1"/>
          </p:cNvSpPr>
          <p:nvPr>
            <p:ph type="sldNum" sz="quarter" idx="12"/>
          </p:nvPr>
        </p:nvSpPr>
        <p:spPr/>
        <p:txBody>
          <a:bodyPr/>
          <a:lstStyle/>
          <a:p>
            <a:fld id="{198EE0EF-5A81-0A44-ADB5-BE2AEA187555}" type="slidenum">
              <a:rPr lang="en-US" smtClean="0"/>
              <a:t>172</a:t>
            </a:fld>
            <a:endParaRPr lang="en-US"/>
          </a:p>
        </p:txBody>
      </p:sp>
      <p:sp>
        <p:nvSpPr>
          <p:cNvPr id="7" name="TextBox 6">
            <a:extLst>
              <a:ext uri="{FF2B5EF4-FFF2-40B4-BE49-F238E27FC236}">
                <a16:creationId xmlns:a16="http://schemas.microsoft.com/office/drawing/2014/main" id="{188EDC9D-9A15-8444-A57B-D96D439C5414}"/>
              </a:ext>
            </a:extLst>
          </p:cNvPr>
          <p:cNvSpPr txBox="1"/>
          <p:nvPr/>
        </p:nvSpPr>
        <p:spPr>
          <a:xfrm>
            <a:off x="560329" y="764057"/>
            <a:ext cx="7037889" cy="584775"/>
          </a:xfrm>
          <a:prstGeom prst="rect">
            <a:avLst/>
          </a:prstGeom>
          <a:noFill/>
        </p:spPr>
        <p:txBody>
          <a:bodyPr wrap="none" rtlCol="0">
            <a:spAutoFit/>
          </a:bodyPr>
          <a:lstStyle/>
          <a:p>
            <a:r>
              <a:rPr lang="en-US" sz="3200" i="1" dirty="0"/>
              <a:t>Why should I believe Heaven and Hell exist?</a:t>
            </a:r>
          </a:p>
        </p:txBody>
      </p:sp>
    </p:spTree>
    <p:extLst>
      <p:ext uri="{BB962C8B-B14F-4D97-AF65-F5344CB8AC3E}">
        <p14:creationId xmlns:p14="http://schemas.microsoft.com/office/powerpoint/2010/main" val="345137366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1110344" y="1544774"/>
            <a:ext cx="11930742" cy="5016758"/>
          </a:xfrm>
          <a:prstGeom prst="rect">
            <a:avLst/>
          </a:prstGeom>
          <a:noFill/>
        </p:spPr>
        <p:txBody>
          <a:bodyPr wrap="square" numCol="2" rtlCol="0">
            <a:spAutoFit/>
          </a:bodyPr>
          <a:lstStyle/>
          <a:p>
            <a:r>
              <a:rPr lang="en-US" sz="4000" b="1" dirty="0">
                <a:latin typeface="Calibri" panose="020F0502020204030204" pitchFamily="34" charset="0"/>
                <a:cs typeface="Calibri" panose="020F0502020204030204" pitchFamily="34" charset="0"/>
              </a:rPr>
              <a:t>Matthew 5: 29-30</a:t>
            </a:r>
          </a:p>
          <a:p>
            <a:r>
              <a:rPr lang="en-US" sz="4000" b="1" dirty="0">
                <a:latin typeface="Calibri" panose="020F0502020204030204" pitchFamily="34" charset="0"/>
                <a:cs typeface="Calibri" panose="020F0502020204030204" pitchFamily="34" charset="0"/>
              </a:rPr>
              <a:t>Matthew 10:28</a:t>
            </a:r>
          </a:p>
          <a:p>
            <a:r>
              <a:rPr lang="en-US" sz="4000" b="1" dirty="0">
                <a:latin typeface="Calibri" panose="020F0502020204030204" pitchFamily="34" charset="0"/>
                <a:cs typeface="Calibri" panose="020F0502020204030204" pitchFamily="34" charset="0"/>
              </a:rPr>
              <a:t>Matthew 13: 41-43</a:t>
            </a:r>
          </a:p>
          <a:p>
            <a:r>
              <a:rPr lang="en-US" sz="4000" b="1" dirty="0">
                <a:latin typeface="Calibri" panose="020F0502020204030204" pitchFamily="34" charset="0"/>
                <a:cs typeface="Calibri" panose="020F0502020204030204" pitchFamily="34" charset="0"/>
              </a:rPr>
              <a:t>Matthew 22: 29-32</a:t>
            </a:r>
          </a:p>
          <a:p>
            <a:r>
              <a:rPr lang="en-US" sz="4000" b="1" dirty="0">
                <a:latin typeface="Calibri" panose="020F0502020204030204" pitchFamily="34" charset="0"/>
                <a:cs typeface="Calibri" panose="020F0502020204030204" pitchFamily="34" charset="0"/>
              </a:rPr>
              <a:t>Matthew 23:33</a:t>
            </a:r>
          </a:p>
          <a:p>
            <a:r>
              <a:rPr lang="en-US" sz="4000" b="1" dirty="0">
                <a:latin typeface="Calibri" panose="020F0502020204030204" pitchFamily="34" charset="0"/>
                <a:cs typeface="Calibri" panose="020F0502020204030204" pitchFamily="34" charset="0"/>
              </a:rPr>
              <a:t>Matthew 25: 31-34, 41,46</a:t>
            </a:r>
          </a:p>
          <a:p>
            <a:r>
              <a:rPr lang="en-US" sz="4000" b="1" dirty="0">
                <a:latin typeface="Calibri" panose="020F0502020204030204" pitchFamily="34" charset="0"/>
                <a:cs typeface="Calibri" panose="020F0502020204030204" pitchFamily="34" charset="0"/>
              </a:rPr>
              <a:t>Luke 6: 22,23</a:t>
            </a:r>
          </a:p>
          <a:p>
            <a:endParaRPr lang="en-US" sz="4000" b="1" dirty="0">
              <a:latin typeface="Calibri" panose="020F0502020204030204" pitchFamily="34" charset="0"/>
              <a:cs typeface="Calibri" panose="020F0502020204030204" pitchFamily="34" charset="0"/>
            </a:endParaRPr>
          </a:p>
          <a:p>
            <a:r>
              <a:rPr lang="en-US" sz="4000" b="1" dirty="0">
                <a:latin typeface="Calibri" panose="020F0502020204030204" pitchFamily="34" charset="0"/>
                <a:cs typeface="Calibri" panose="020F0502020204030204" pitchFamily="34" charset="0"/>
              </a:rPr>
              <a:t>Luke 10:15</a:t>
            </a:r>
          </a:p>
          <a:p>
            <a:r>
              <a:rPr lang="en-US" sz="4000" b="1" dirty="0">
                <a:latin typeface="Calibri" panose="020F0502020204030204" pitchFamily="34" charset="0"/>
                <a:cs typeface="Calibri" panose="020F0502020204030204" pitchFamily="34" charset="0"/>
              </a:rPr>
              <a:t>Luke 10:20</a:t>
            </a:r>
          </a:p>
          <a:p>
            <a:r>
              <a:rPr lang="en-US" sz="4000" b="1" dirty="0">
                <a:latin typeface="Calibri" panose="020F0502020204030204" pitchFamily="34" charset="0"/>
                <a:cs typeface="Calibri" panose="020F0502020204030204" pitchFamily="34" charset="0"/>
              </a:rPr>
              <a:t>Luke 16: 19-31 *</a:t>
            </a:r>
          </a:p>
          <a:p>
            <a:r>
              <a:rPr lang="en-US" sz="4000" b="1" dirty="0">
                <a:latin typeface="Calibri" panose="020F0502020204030204" pitchFamily="34" charset="0"/>
                <a:cs typeface="Calibri" panose="020F0502020204030204" pitchFamily="34" charset="0"/>
              </a:rPr>
              <a:t>John 3:13</a:t>
            </a:r>
          </a:p>
          <a:p>
            <a:r>
              <a:rPr lang="en-US" sz="4000" b="1" dirty="0">
                <a:latin typeface="Calibri" panose="020F0502020204030204" pitchFamily="34" charset="0"/>
                <a:cs typeface="Calibri" panose="020F0502020204030204" pitchFamily="34" charset="0"/>
              </a:rPr>
              <a:t>John 6:38</a:t>
            </a:r>
          </a:p>
          <a:p>
            <a:r>
              <a:rPr lang="en-US" sz="4000" b="1" dirty="0">
                <a:latin typeface="Calibri" panose="020F0502020204030204" pitchFamily="34" charset="0"/>
                <a:cs typeface="Calibri" panose="020F0502020204030204" pitchFamily="34" charset="0"/>
              </a:rPr>
              <a:t>John 14: 2,3</a:t>
            </a:r>
          </a:p>
          <a:p>
            <a:r>
              <a:rPr lang="en-US" sz="4000" b="1" dirty="0">
                <a:latin typeface="Calibri" panose="020F0502020204030204" pitchFamily="34" charset="0"/>
                <a:cs typeface="Calibri" panose="020F0502020204030204" pitchFamily="34" charset="0"/>
              </a:rPr>
              <a:t>John 17: 3-5, 24</a:t>
            </a:r>
          </a:p>
        </p:txBody>
      </p:sp>
      <p:sp>
        <p:nvSpPr>
          <p:cNvPr id="6" name="Slide Number Placeholder 5">
            <a:extLst>
              <a:ext uri="{FF2B5EF4-FFF2-40B4-BE49-F238E27FC236}">
                <a16:creationId xmlns:a16="http://schemas.microsoft.com/office/drawing/2014/main" id="{50068A2C-A896-C74D-917A-B338AC247221}"/>
              </a:ext>
            </a:extLst>
          </p:cNvPr>
          <p:cNvSpPr>
            <a:spLocks noGrp="1"/>
          </p:cNvSpPr>
          <p:nvPr>
            <p:ph type="sldNum" sz="quarter" idx="12"/>
          </p:nvPr>
        </p:nvSpPr>
        <p:spPr/>
        <p:txBody>
          <a:bodyPr/>
          <a:lstStyle/>
          <a:p>
            <a:fld id="{198EE0EF-5A81-0A44-ADB5-BE2AEA187555}" type="slidenum">
              <a:rPr lang="en-US" smtClean="0"/>
              <a:t>173</a:t>
            </a:fld>
            <a:endParaRPr lang="en-US"/>
          </a:p>
        </p:txBody>
      </p:sp>
      <p:sp>
        <p:nvSpPr>
          <p:cNvPr id="7" name="TextBox 6">
            <a:extLst>
              <a:ext uri="{FF2B5EF4-FFF2-40B4-BE49-F238E27FC236}">
                <a16:creationId xmlns:a16="http://schemas.microsoft.com/office/drawing/2014/main" id="{188EDC9D-9A15-8444-A57B-D96D439C5414}"/>
              </a:ext>
            </a:extLst>
          </p:cNvPr>
          <p:cNvSpPr txBox="1"/>
          <p:nvPr/>
        </p:nvSpPr>
        <p:spPr>
          <a:xfrm>
            <a:off x="560329" y="764057"/>
            <a:ext cx="7037889" cy="584775"/>
          </a:xfrm>
          <a:prstGeom prst="rect">
            <a:avLst/>
          </a:prstGeom>
          <a:noFill/>
        </p:spPr>
        <p:txBody>
          <a:bodyPr wrap="none" rtlCol="0">
            <a:spAutoFit/>
          </a:bodyPr>
          <a:lstStyle/>
          <a:p>
            <a:r>
              <a:rPr lang="en-US" sz="3200" i="1" dirty="0"/>
              <a:t>Why should I believe Heaven and Hell exist?</a:t>
            </a:r>
          </a:p>
        </p:txBody>
      </p:sp>
    </p:spTree>
    <p:extLst>
      <p:ext uri="{BB962C8B-B14F-4D97-AF65-F5344CB8AC3E}">
        <p14:creationId xmlns:p14="http://schemas.microsoft.com/office/powerpoint/2010/main" val="52092326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1750084" y="2500347"/>
            <a:ext cx="8768032" cy="1754326"/>
          </a:xfrm>
          <a:prstGeom prst="rect">
            <a:avLst/>
          </a:prstGeom>
          <a:noFill/>
        </p:spPr>
        <p:txBody>
          <a:bodyPr wrap="square" numCol="1" rtlCol="0">
            <a:spAutoFit/>
          </a:bodyPr>
          <a:lstStyle/>
          <a:p>
            <a:pPr algn="ctr">
              <a:spcBef>
                <a:spcPts val="200"/>
              </a:spcBef>
            </a:pPr>
            <a:r>
              <a:rPr lang="en-US" sz="5400"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Would God judge man with the sentence of going to Hell?</a:t>
            </a:r>
            <a:endParaRPr lang="en-US" sz="4800"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50068A2C-A896-C74D-917A-B338AC247221}"/>
              </a:ext>
            </a:extLst>
          </p:cNvPr>
          <p:cNvSpPr>
            <a:spLocks noGrp="1"/>
          </p:cNvSpPr>
          <p:nvPr>
            <p:ph type="sldNum" sz="quarter" idx="12"/>
          </p:nvPr>
        </p:nvSpPr>
        <p:spPr/>
        <p:txBody>
          <a:bodyPr/>
          <a:lstStyle/>
          <a:p>
            <a:fld id="{198EE0EF-5A81-0A44-ADB5-BE2AEA187555}" type="slidenum">
              <a:rPr lang="en-US" smtClean="0"/>
              <a:t>174</a:t>
            </a:fld>
            <a:endParaRPr lang="en-US"/>
          </a:p>
        </p:txBody>
      </p:sp>
      <p:sp>
        <p:nvSpPr>
          <p:cNvPr id="7" name="TextBox 6">
            <a:extLst>
              <a:ext uri="{FF2B5EF4-FFF2-40B4-BE49-F238E27FC236}">
                <a16:creationId xmlns:a16="http://schemas.microsoft.com/office/drawing/2014/main" id="{188EDC9D-9A15-8444-A57B-D96D439C5414}"/>
              </a:ext>
            </a:extLst>
          </p:cNvPr>
          <p:cNvSpPr txBox="1"/>
          <p:nvPr/>
        </p:nvSpPr>
        <p:spPr>
          <a:xfrm>
            <a:off x="560329" y="764057"/>
            <a:ext cx="7037889" cy="584775"/>
          </a:xfrm>
          <a:prstGeom prst="rect">
            <a:avLst/>
          </a:prstGeom>
          <a:noFill/>
        </p:spPr>
        <p:txBody>
          <a:bodyPr wrap="none" rtlCol="0">
            <a:spAutoFit/>
          </a:bodyPr>
          <a:lstStyle/>
          <a:p>
            <a:r>
              <a:rPr lang="en-US" sz="3200" i="1" dirty="0"/>
              <a:t>Why should I believe Heaven and Hell exist?</a:t>
            </a:r>
          </a:p>
        </p:txBody>
      </p:sp>
    </p:spTree>
    <p:extLst>
      <p:ext uri="{BB962C8B-B14F-4D97-AF65-F5344CB8AC3E}">
        <p14:creationId xmlns:p14="http://schemas.microsoft.com/office/powerpoint/2010/main" val="332209807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728803" y="2224063"/>
            <a:ext cx="10731559" cy="1938992"/>
          </a:xfrm>
          <a:prstGeom prst="rect">
            <a:avLst/>
          </a:prstGeom>
          <a:noFill/>
        </p:spPr>
        <p:txBody>
          <a:bodyPr wrap="square" numCol="1" rtlCol="0">
            <a:spAutoFit/>
          </a:bodyPr>
          <a:lstStyle/>
          <a:p>
            <a:pPr lvl="0"/>
            <a:r>
              <a:rPr lang="en-US" sz="4000" dirty="0">
                <a:latin typeface="Calibri" panose="020F0502020204030204" pitchFamily="34" charset="0"/>
                <a:cs typeface="Calibri" panose="020F0502020204030204" pitchFamily="34" charset="0"/>
              </a:rPr>
              <a:t>1. God is perfect and as such MUST be a just judge. Therefore, he must condemn sin and not overlook it. </a:t>
            </a:r>
          </a:p>
        </p:txBody>
      </p:sp>
      <p:sp>
        <p:nvSpPr>
          <p:cNvPr id="6" name="Slide Number Placeholder 5">
            <a:extLst>
              <a:ext uri="{FF2B5EF4-FFF2-40B4-BE49-F238E27FC236}">
                <a16:creationId xmlns:a16="http://schemas.microsoft.com/office/drawing/2014/main" id="{50068A2C-A896-C74D-917A-B338AC247221}"/>
              </a:ext>
            </a:extLst>
          </p:cNvPr>
          <p:cNvSpPr>
            <a:spLocks noGrp="1"/>
          </p:cNvSpPr>
          <p:nvPr>
            <p:ph type="sldNum" sz="quarter" idx="12"/>
          </p:nvPr>
        </p:nvSpPr>
        <p:spPr/>
        <p:txBody>
          <a:bodyPr/>
          <a:lstStyle/>
          <a:p>
            <a:fld id="{198EE0EF-5A81-0A44-ADB5-BE2AEA187555}" type="slidenum">
              <a:rPr lang="en-US" smtClean="0"/>
              <a:t>175</a:t>
            </a:fld>
            <a:endParaRPr lang="en-US"/>
          </a:p>
        </p:txBody>
      </p:sp>
      <p:sp>
        <p:nvSpPr>
          <p:cNvPr id="7" name="TextBox 6">
            <a:extLst>
              <a:ext uri="{FF2B5EF4-FFF2-40B4-BE49-F238E27FC236}">
                <a16:creationId xmlns:a16="http://schemas.microsoft.com/office/drawing/2014/main" id="{188EDC9D-9A15-8444-A57B-D96D439C5414}"/>
              </a:ext>
            </a:extLst>
          </p:cNvPr>
          <p:cNvSpPr txBox="1"/>
          <p:nvPr/>
        </p:nvSpPr>
        <p:spPr>
          <a:xfrm>
            <a:off x="560329" y="764057"/>
            <a:ext cx="7037889" cy="584775"/>
          </a:xfrm>
          <a:prstGeom prst="rect">
            <a:avLst/>
          </a:prstGeom>
          <a:noFill/>
        </p:spPr>
        <p:txBody>
          <a:bodyPr wrap="none" rtlCol="0">
            <a:spAutoFit/>
          </a:bodyPr>
          <a:lstStyle/>
          <a:p>
            <a:r>
              <a:rPr lang="en-US" sz="3200" i="1" dirty="0"/>
              <a:t>Why should I believe Heaven and Hell exist?</a:t>
            </a:r>
          </a:p>
        </p:txBody>
      </p:sp>
      <p:sp>
        <p:nvSpPr>
          <p:cNvPr id="4" name="TextBox 3">
            <a:extLst>
              <a:ext uri="{FF2B5EF4-FFF2-40B4-BE49-F238E27FC236}">
                <a16:creationId xmlns:a16="http://schemas.microsoft.com/office/drawing/2014/main" id="{4363F325-E225-594B-BE75-36F96D9A0A63}"/>
              </a:ext>
            </a:extLst>
          </p:cNvPr>
          <p:cNvSpPr txBox="1"/>
          <p:nvPr/>
        </p:nvSpPr>
        <p:spPr>
          <a:xfrm>
            <a:off x="452483" y="4173512"/>
            <a:ext cx="3425938" cy="769441"/>
          </a:xfrm>
          <a:prstGeom prst="rect">
            <a:avLst/>
          </a:prstGeom>
          <a:noFill/>
        </p:spPr>
        <p:txBody>
          <a:bodyPr wrap="none" rtlCol="0">
            <a:spAutoFit/>
          </a:bodyPr>
          <a:lstStyle>
            <a:defPPr>
              <a:defRPr lang="en-US"/>
            </a:defPPr>
            <a:lvl1pPr>
              <a:defRPr sz="4400" b="1"/>
            </a:lvl1pPr>
          </a:lstStyle>
          <a:p>
            <a:r>
              <a:rPr lang="en-US" dirty="0">
                <a:latin typeface="Calibri" panose="020F0502020204030204" pitchFamily="34" charset="0"/>
                <a:cs typeface="Calibri" panose="020F0502020204030204" pitchFamily="34" charset="0"/>
              </a:rPr>
              <a:t>Genesis 18:25</a:t>
            </a:r>
          </a:p>
        </p:txBody>
      </p:sp>
      <p:sp>
        <p:nvSpPr>
          <p:cNvPr id="8" name="TextBox 7">
            <a:extLst>
              <a:ext uri="{FF2B5EF4-FFF2-40B4-BE49-F238E27FC236}">
                <a16:creationId xmlns:a16="http://schemas.microsoft.com/office/drawing/2014/main" id="{A5AD8681-81F4-9043-862B-D1D98F9C9508}"/>
              </a:ext>
            </a:extLst>
          </p:cNvPr>
          <p:cNvSpPr txBox="1"/>
          <p:nvPr/>
        </p:nvSpPr>
        <p:spPr>
          <a:xfrm>
            <a:off x="4352954" y="4163055"/>
            <a:ext cx="3331361" cy="769441"/>
          </a:xfrm>
          <a:prstGeom prst="rect">
            <a:avLst/>
          </a:prstGeom>
          <a:noFill/>
        </p:spPr>
        <p:txBody>
          <a:bodyPr wrap="none" rtlCol="0">
            <a:spAutoFit/>
          </a:bodyPr>
          <a:lstStyle>
            <a:defPPr>
              <a:defRPr lang="en-US"/>
            </a:defPPr>
            <a:lvl1pPr>
              <a:defRPr sz="4400" b="1"/>
            </a:lvl1pPr>
          </a:lstStyle>
          <a:p>
            <a:r>
              <a:rPr lang="en-US" dirty="0">
                <a:latin typeface="Calibri" panose="020F0502020204030204" pitchFamily="34" charset="0"/>
                <a:cs typeface="Calibri" panose="020F0502020204030204" pitchFamily="34" charset="0"/>
              </a:rPr>
              <a:t>I Samuel 2:10</a:t>
            </a:r>
          </a:p>
        </p:txBody>
      </p:sp>
      <p:sp>
        <p:nvSpPr>
          <p:cNvPr id="9" name="TextBox 8">
            <a:extLst>
              <a:ext uri="{FF2B5EF4-FFF2-40B4-BE49-F238E27FC236}">
                <a16:creationId xmlns:a16="http://schemas.microsoft.com/office/drawing/2014/main" id="{149B6ADF-6B2C-054E-8572-F3DDD94E8B82}"/>
              </a:ext>
            </a:extLst>
          </p:cNvPr>
          <p:cNvSpPr txBox="1"/>
          <p:nvPr/>
        </p:nvSpPr>
        <p:spPr>
          <a:xfrm>
            <a:off x="8158849" y="4173512"/>
            <a:ext cx="3473708" cy="769441"/>
          </a:xfrm>
          <a:prstGeom prst="rect">
            <a:avLst/>
          </a:prstGeom>
          <a:noFill/>
        </p:spPr>
        <p:txBody>
          <a:bodyPr wrap="none" rtlCol="0">
            <a:spAutoFit/>
          </a:bodyPr>
          <a:lstStyle/>
          <a:p>
            <a:r>
              <a:rPr lang="en-US" sz="4400" b="1" dirty="0">
                <a:latin typeface="Calibri" panose="020F0502020204030204" pitchFamily="34" charset="0"/>
                <a:cs typeface="Calibri" panose="020F0502020204030204" pitchFamily="34" charset="0"/>
              </a:rPr>
              <a:t>Romans 2: 1,2</a:t>
            </a:r>
          </a:p>
        </p:txBody>
      </p:sp>
    </p:spTree>
    <p:extLst>
      <p:ext uri="{BB962C8B-B14F-4D97-AF65-F5344CB8AC3E}">
        <p14:creationId xmlns:p14="http://schemas.microsoft.com/office/powerpoint/2010/main" val="22348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anim calcmode="lin" valueType="num">
                                      <p:cBhvr>
                                        <p:cTn id="17" dur="2000" fill="hold"/>
                                        <p:tgtEl>
                                          <p:spTgt spid="9"/>
                                        </p:tgtEl>
                                        <p:attrNameLst>
                                          <p:attrName>ppt_w</p:attrName>
                                        </p:attrNameLst>
                                      </p:cBhvr>
                                      <p:tavLst>
                                        <p:tav tm="0" fmla="#ppt_w*sin(2.5*pi*$)">
                                          <p:val>
                                            <p:fltVal val="0"/>
                                          </p:val>
                                        </p:tav>
                                        <p:tav tm="100000">
                                          <p:val>
                                            <p:fltVal val="1"/>
                                          </p:val>
                                        </p:tav>
                                      </p:tavLst>
                                    </p:anim>
                                    <p:anim calcmode="lin" valueType="num">
                                      <p:cBhvr>
                                        <p:cTn id="18"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228600" y="2050025"/>
            <a:ext cx="11963400" cy="3416320"/>
          </a:xfrm>
          <a:prstGeom prst="rect">
            <a:avLst/>
          </a:prstGeom>
          <a:noFill/>
        </p:spPr>
        <p:txBody>
          <a:bodyPr wrap="square" numCol="1" rtlCol="0">
            <a:spAutoFit/>
          </a:bodyPr>
          <a:lstStyle/>
          <a:p>
            <a:pPr marL="342900" marR="0" lvl="0" indent="-342900">
              <a:spcBef>
                <a:spcPts val="0"/>
              </a:spcBef>
              <a:spcAft>
                <a:spcPts val="0"/>
              </a:spcAft>
              <a:buFont typeface="+mj-lt"/>
              <a:buAutoNum type="arabicPeriod" startAt="2"/>
            </a:pPr>
            <a:r>
              <a:rPr lang="en-US" sz="5400" dirty="0">
                <a:latin typeface="Calibri" panose="020F0502020204030204" pitchFamily="34" charset="0"/>
                <a:ea typeface="Calibri" panose="020F0502020204030204" pitchFamily="34" charset="0"/>
                <a:cs typeface="Calibri" panose="020F0502020204030204" pitchFamily="34" charset="0"/>
              </a:rPr>
              <a:t>God does not owe anyone a second chance and yet he repeatedly extends his mercy and grace toward us and yet people still stubbornly refuse to repent.</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50068A2C-A896-C74D-917A-B338AC247221}"/>
              </a:ext>
            </a:extLst>
          </p:cNvPr>
          <p:cNvSpPr>
            <a:spLocks noGrp="1"/>
          </p:cNvSpPr>
          <p:nvPr>
            <p:ph type="sldNum" sz="quarter" idx="12"/>
          </p:nvPr>
        </p:nvSpPr>
        <p:spPr/>
        <p:txBody>
          <a:bodyPr/>
          <a:lstStyle/>
          <a:p>
            <a:fld id="{198EE0EF-5A81-0A44-ADB5-BE2AEA187555}" type="slidenum">
              <a:rPr lang="en-US" smtClean="0"/>
              <a:t>176</a:t>
            </a:fld>
            <a:endParaRPr lang="en-US"/>
          </a:p>
        </p:txBody>
      </p:sp>
      <p:sp>
        <p:nvSpPr>
          <p:cNvPr id="7" name="TextBox 6">
            <a:extLst>
              <a:ext uri="{FF2B5EF4-FFF2-40B4-BE49-F238E27FC236}">
                <a16:creationId xmlns:a16="http://schemas.microsoft.com/office/drawing/2014/main" id="{188EDC9D-9A15-8444-A57B-D96D439C5414}"/>
              </a:ext>
            </a:extLst>
          </p:cNvPr>
          <p:cNvSpPr txBox="1"/>
          <p:nvPr/>
        </p:nvSpPr>
        <p:spPr>
          <a:xfrm>
            <a:off x="560329" y="764057"/>
            <a:ext cx="7037889" cy="584775"/>
          </a:xfrm>
          <a:prstGeom prst="rect">
            <a:avLst/>
          </a:prstGeom>
          <a:noFill/>
        </p:spPr>
        <p:txBody>
          <a:bodyPr wrap="none" rtlCol="0">
            <a:spAutoFit/>
          </a:bodyPr>
          <a:lstStyle/>
          <a:p>
            <a:r>
              <a:rPr lang="en-US" sz="3200" i="1" dirty="0"/>
              <a:t>Why should I believe Heaven and Hell exist?</a:t>
            </a:r>
          </a:p>
        </p:txBody>
      </p:sp>
    </p:spTree>
    <p:extLst>
      <p:ext uri="{BB962C8B-B14F-4D97-AF65-F5344CB8AC3E}">
        <p14:creationId xmlns:p14="http://schemas.microsoft.com/office/powerpoint/2010/main" val="406069825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228600" y="1813292"/>
            <a:ext cx="11963400" cy="3477875"/>
          </a:xfrm>
          <a:prstGeom prst="rect">
            <a:avLst/>
          </a:prstGeom>
          <a:noFill/>
        </p:spPr>
        <p:txBody>
          <a:bodyPr wrap="square" numCol="1" rtlCol="0">
            <a:spAutoFit/>
          </a:bodyPr>
          <a:lstStyle/>
          <a:p>
            <a:pPr lvl="0"/>
            <a:r>
              <a:rPr lang="en-US" sz="4400" dirty="0">
                <a:latin typeface="Calibri" panose="020F0502020204030204" pitchFamily="34" charset="0"/>
                <a:cs typeface="Calibri" panose="020F0502020204030204" pitchFamily="34" charset="0"/>
              </a:rPr>
              <a:t>3. We all have sinned; thus, we have earned the “wages” of sin. We are offered a free gift of Salvation through Jesus Christ our Lord. Those who face judgement will do so because of rejection of Jesus Christ. </a:t>
            </a:r>
          </a:p>
        </p:txBody>
      </p:sp>
      <p:sp>
        <p:nvSpPr>
          <p:cNvPr id="6" name="Slide Number Placeholder 5">
            <a:extLst>
              <a:ext uri="{FF2B5EF4-FFF2-40B4-BE49-F238E27FC236}">
                <a16:creationId xmlns:a16="http://schemas.microsoft.com/office/drawing/2014/main" id="{50068A2C-A896-C74D-917A-B338AC247221}"/>
              </a:ext>
            </a:extLst>
          </p:cNvPr>
          <p:cNvSpPr>
            <a:spLocks noGrp="1"/>
          </p:cNvSpPr>
          <p:nvPr>
            <p:ph type="sldNum" sz="quarter" idx="12"/>
          </p:nvPr>
        </p:nvSpPr>
        <p:spPr/>
        <p:txBody>
          <a:bodyPr/>
          <a:lstStyle/>
          <a:p>
            <a:fld id="{198EE0EF-5A81-0A44-ADB5-BE2AEA187555}" type="slidenum">
              <a:rPr lang="en-US" smtClean="0"/>
              <a:t>177</a:t>
            </a:fld>
            <a:endParaRPr lang="en-US"/>
          </a:p>
        </p:txBody>
      </p:sp>
      <p:sp>
        <p:nvSpPr>
          <p:cNvPr id="7" name="TextBox 6">
            <a:extLst>
              <a:ext uri="{FF2B5EF4-FFF2-40B4-BE49-F238E27FC236}">
                <a16:creationId xmlns:a16="http://schemas.microsoft.com/office/drawing/2014/main" id="{188EDC9D-9A15-8444-A57B-D96D439C5414}"/>
              </a:ext>
            </a:extLst>
          </p:cNvPr>
          <p:cNvSpPr txBox="1"/>
          <p:nvPr/>
        </p:nvSpPr>
        <p:spPr>
          <a:xfrm>
            <a:off x="560329" y="764057"/>
            <a:ext cx="7037889" cy="584775"/>
          </a:xfrm>
          <a:prstGeom prst="rect">
            <a:avLst/>
          </a:prstGeom>
          <a:noFill/>
        </p:spPr>
        <p:txBody>
          <a:bodyPr wrap="none" rtlCol="0">
            <a:spAutoFit/>
          </a:bodyPr>
          <a:lstStyle/>
          <a:p>
            <a:r>
              <a:rPr lang="en-US" sz="3200" i="1" dirty="0"/>
              <a:t>Why should I believe Heaven and Hell exist?</a:t>
            </a:r>
          </a:p>
        </p:txBody>
      </p:sp>
    </p:spTree>
    <p:extLst>
      <p:ext uri="{BB962C8B-B14F-4D97-AF65-F5344CB8AC3E}">
        <p14:creationId xmlns:p14="http://schemas.microsoft.com/office/powerpoint/2010/main" val="382314509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475446" y="2032711"/>
            <a:ext cx="11157111" cy="2769989"/>
          </a:xfrm>
          <a:prstGeom prst="rect">
            <a:avLst/>
          </a:prstGeom>
          <a:noFill/>
        </p:spPr>
        <p:txBody>
          <a:bodyPr wrap="square" rtlCol="0">
            <a:spAutoFit/>
          </a:bodyPr>
          <a:lstStyle/>
          <a:p>
            <a:pPr algn="ctr"/>
            <a:r>
              <a:rPr lang="en-US" sz="6600" dirty="0">
                <a:latin typeface="Calibri" panose="020F0502020204030204" pitchFamily="34" charset="0"/>
                <a:ea typeface="Calibri" panose="020F0502020204030204" pitchFamily="34" charset="0"/>
                <a:cs typeface="Times New Roman" panose="02020603050405020304" pitchFamily="18" charset="0"/>
              </a:rPr>
              <a:t>Secondary Question:</a:t>
            </a:r>
          </a:p>
          <a:p>
            <a:pPr algn="ctr"/>
            <a:r>
              <a:rPr lang="en-US" sz="5400" dirty="0">
                <a:latin typeface="Calibri" panose="020F0502020204030204" pitchFamily="34" charset="0"/>
                <a:cs typeface="Calibri" panose="020F0502020204030204" pitchFamily="34" charset="0"/>
              </a:rPr>
              <a:t>What about those who never have been given the Gospel?</a:t>
            </a:r>
            <a:endParaRPr lang="en-US" sz="66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178</a:t>
            </a:fld>
            <a:endParaRPr lang="en-US"/>
          </a:p>
        </p:txBody>
      </p:sp>
      <p:sp>
        <p:nvSpPr>
          <p:cNvPr id="9" name="TextBox 8">
            <a:extLst>
              <a:ext uri="{FF2B5EF4-FFF2-40B4-BE49-F238E27FC236}">
                <a16:creationId xmlns:a16="http://schemas.microsoft.com/office/drawing/2014/main" id="{64F1AC37-A210-EB4E-BD0E-6395AFBB2150}"/>
              </a:ext>
            </a:extLst>
          </p:cNvPr>
          <p:cNvSpPr txBox="1"/>
          <p:nvPr/>
        </p:nvSpPr>
        <p:spPr>
          <a:xfrm>
            <a:off x="560329" y="764057"/>
            <a:ext cx="7037889" cy="584775"/>
          </a:xfrm>
          <a:prstGeom prst="rect">
            <a:avLst/>
          </a:prstGeom>
          <a:noFill/>
        </p:spPr>
        <p:txBody>
          <a:bodyPr wrap="none" rtlCol="0">
            <a:spAutoFit/>
          </a:bodyPr>
          <a:lstStyle/>
          <a:p>
            <a:r>
              <a:rPr lang="en-US" sz="3200" i="1" dirty="0"/>
              <a:t>Why should I believe Heaven and Hell exist?</a:t>
            </a:r>
          </a:p>
        </p:txBody>
      </p:sp>
    </p:spTree>
    <p:extLst>
      <p:ext uri="{BB962C8B-B14F-4D97-AF65-F5344CB8AC3E}">
        <p14:creationId xmlns:p14="http://schemas.microsoft.com/office/powerpoint/2010/main" val="425309770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226591" y="1821239"/>
            <a:ext cx="11716554" cy="3139321"/>
          </a:xfrm>
          <a:prstGeom prst="rect">
            <a:avLst/>
          </a:prstGeom>
          <a:noFill/>
        </p:spPr>
        <p:txBody>
          <a:bodyPr wrap="square" rtlCol="0">
            <a:spAutoFit/>
          </a:bodyPr>
          <a:lstStyle/>
          <a:p>
            <a:pPr marL="342900" marR="0" lvl="0" indent="-342900">
              <a:spcBef>
                <a:spcPts val="0"/>
              </a:spcBef>
              <a:spcAft>
                <a:spcPts val="0"/>
              </a:spcAft>
              <a:buFont typeface="+mj-lt"/>
              <a:buAutoNum type="arabicPeriod"/>
            </a:pPr>
            <a:r>
              <a:rPr lang="en-US" sz="6600" dirty="0">
                <a:latin typeface="Calibri" panose="020F0502020204030204" pitchFamily="34" charset="0"/>
                <a:ea typeface="Calibri" panose="020F0502020204030204" pitchFamily="34" charset="0"/>
                <a:cs typeface="Times New Roman" panose="02020603050405020304" pitchFamily="18" charset="0"/>
              </a:rPr>
              <a:t>We are given the commission to take the Gospel to the ends of the world. (</a:t>
            </a:r>
            <a:r>
              <a:rPr lang="en-US" sz="6600" b="1" dirty="0">
                <a:latin typeface="Calibri" panose="020F0502020204030204" pitchFamily="34" charset="0"/>
                <a:ea typeface="Calibri" panose="020F0502020204030204" pitchFamily="34" charset="0"/>
                <a:cs typeface="Times New Roman" panose="02020603050405020304" pitchFamily="18" charset="0"/>
              </a:rPr>
              <a:t>Matthew 28: 18-20</a:t>
            </a:r>
            <a:r>
              <a:rPr lang="en-US" sz="6600" dirty="0">
                <a:latin typeface="Calibri" panose="020F0502020204030204" pitchFamily="34" charset="0"/>
                <a:ea typeface="Calibri" panose="020F0502020204030204" pitchFamily="34" charset="0"/>
                <a:cs typeface="Times New Roman" panose="02020603050405020304" pitchFamily="18" charset="0"/>
              </a:rPr>
              <a:t>)</a:t>
            </a:r>
            <a:endParaRPr lang="en-US" sz="6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179</a:t>
            </a:fld>
            <a:endParaRPr lang="en-US"/>
          </a:p>
        </p:txBody>
      </p:sp>
      <p:sp>
        <p:nvSpPr>
          <p:cNvPr id="6" name="TextBox 5">
            <a:extLst>
              <a:ext uri="{FF2B5EF4-FFF2-40B4-BE49-F238E27FC236}">
                <a16:creationId xmlns:a16="http://schemas.microsoft.com/office/drawing/2014/main" id="{C4D1D4C2-2359-7640-8DDA-F28ECB11B2EF}"/>
              </a:ext>
            </a:extLst>
          </p:cNvPr>
          <p:cNvSpPr txBox="1"/>
          <p:nvPr/>
        </p:nvSpPr>
        <p:spPr>
          <a:xfrm>
            <a:off x="560329" y="764057"/>
            <a:ext cx="7037889" cy="584775"/>
          </a:xfrm>
          <a:prstGeom prst="rect">
            <a:avLst/>
          </a:prstGeom>
          <a:noFill/>
        </p:spPr>
        <p:txBody>
          <a:bodyPr wrap="none" rtlCol="0">
            <a:spAutoFit/>
          </a:bodyPr>
          <a:lstStyle/>
          <a:p>
            <a:r>
              <a:rPr lang="en-US" sz="3200" i="1" dirty="0"/>
              <a:t>Why should I believe Heaven and Hell exist?</a:t>
            </a:r>
          </a:p>
        </p:txBody>
      </p:sp>
    </p:spTree>
    <p:extLst>
      <p:ext uri="{BB962C8B-B14F-4D97-AF65-F5344CB8AC3E}">
        <p14:creationId xmlns:p14="http://schemas.microsoft.com/office/powerpoint/2010/main" val="3353591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9603275" cy="1049235"/>
          </a:xfrm>
        </p:spPr>
        <p:txBody>
          <a:bodyPr>
            <a:normAutofit/>
          </a:bodyPr>
          <a:lstStyle/>
          <a:p>
            <a:r>
              <a:rPr lang="en-US" sz="5400" dirty="0"/>
              <a:t>The two “main” ideas</a:t>
            </a:r>
          </a:p>
        </p:txBody>
      </p:sp>
      <p:sp>
        <p:nvSpPr>
          <p:cNvPr id="3" name="Content Placeholder 2">
            <a:extLst>
              <a:ext uri="{FF2B5EF4-FFF2-40B4-BE49-F238E27FC236}">
                <a16:creationId xmlns:a16="http://schemas.microsoft.com/office/drawing/2014/main" id="{9ABA8CC0-9B1C-404E-B1A9-C9CCC3BC8D26}"/>
              </a:ext>
            </a:extLst>
          </p:cNvPr>
          <p:cNvSpPr>
            <a:spLocks noGrp="1"/>
          </p:cNvSpPr>
          <p:nvPr>
            <p:ph idx="1"/>
          </p:nvPr>
        </p:nvSpPr>
        <p:spPr>
          <a:xfrm>
            <a:off x="159327" y="1288675"/>
            <a:ext cx="11692014" cy="1676198"/>
          </a:xfrm>
        </p:spPr>
        <p:txBody>
          <a:bodyPr numCol="1">
            <a:normAutofit/>
          </a:bodyPr>
          <a:lstStyle/>
          <a:p>
            <a:pPr marL="0" indent="0" algn="ctr">
              <a:buNone/>
            </a:pPr>
            <a:r>
              <a:rPr lang="en-US" sz="4800" b="1" dirty="0"/>
              <a:t>God exists or God does not exist.</a:t>
            </a:r>
            <a:endParaRPr lang="en-US" sz="4800" dirty="0"/>
          </a:p>
        </p:txBody>
      </p:sp>
      <p:sp>
        <p:nvSpPr>
          <p:cNvPr id="4" name="TextBox 3">
            <a:extLst>
              <a:ext uri="{FF2B5EF4-FFF2-40B4-BE49-F238E27FC236}">
                <a16:creationId xmlns:a16="http://schemas.microsoft.com/office/drawing/2014/main" id="{A8A70CA0-7BE1-9647-8454-97A97D4F8F1B}"/>
              </a:ext>
            </a:extLst>
          </p:cNvPr>
          <p:cNvSpPr txBox="1"/>
          <p:nvPr/>
        </p:nvSpPr>
        <p:spPr>
          <a:xfrm>
            <a:off x="-65809" y="2767280"/>
            <a:ext cx="12323618" cy="1323439"/>
          </a:xfrm>
          <a:prstGeom prst="rect">
            <a:avLst/>
          </a:prstGeom>
          <a:noFill/>
        </p:spPr>
        <p:txBody>
          <a:bodyPr wrap="square" rtlCol="0">
            <a:spAutoFit/>
          </a:bodyPr>
          <a:lstStyle/>
          <a:p>
            <a:pPr algn="ctr"/>
            <a:r>
              <a:rPr lang="en-US" sz="8000" b="1" dirty="0"/>
              <a:t>Marxism</a:t>
            </a:r>
            <a:endParaRPr lang="en-US" sz="41300" dirty="0"/>
          </a:p>
        </p:txBody>
      </p:sp>
      <p:sp>
        <p:nvSpPr>
          <p:cNvPr id="5" name="TextBox 4">
            <a:extLst>
              <a:ext uri="{FF2B5EF4-FFF2-40B4-BE49-F238E27FC236}">
                <a16:creationId xmlns:a16="http://schemas.microsoft.com/office/drawing/2014/main" id="{632EB847-8430-7544-85B3-35B70F387367}"/>
              </a:ext>
            </a:extLst>
          </p:cNvPr>
          <p:cNvSpPr txBox="1"/>
          <p:nvPr/>
        </p:nvSpPr>
        <p:spPr>
          <a:xfrm rot="19571829">
            <a:off x="3058144" y="2208806"/>
            <a:ext cx="5173211" cy="2800767"/>
          </a:xfrm>
          <a:prstGeom prst="rect">
            <a:avLst/>
          </a:prstGeom>
          <a:noFill/>
        </p:spPr>
        <p:txBody>
          <a:bodyPr wrap="none" rtlCol="0">
            <a:spAutoFit/>
          </a:bodyPr>
          <a:lstStyle/>
          <a:p>
            <a:r>
              <a:rPr lang="en-US" sz="8800" b="1" dirty="0">
                <a:solidFill>
                  <a:srgbClr val="FF0000"/>
                </a:solidFill>
              </a:rPr>
              <a:t>God does</a:t>
            </a:r>
          </a:p>
          <a:p>
            <a:r>
              <a:rPr lang="en-US" sz="8800" b="1" dirty="0">
                <a:solidFill>
                  <a:srgbClr val="FF0000"/>
                </a:solidFill>
              </a:rPr>
              <a:t>not exist</a:t>
            </a:r>
            <a:endParaRPr lang="en-US" sz="8800" dirty="0">
              <a:solidFill>
                <a:srgbClr val="FF0000"/>
              </a:solidFill>
            </a:endParaRPr>
          </a:p>
        </p:txBody>
      </p:sp>
      <p:sp>
        <p:nvSpPr>
          <p:cNvPr id="7" name="Slide Number Placeholder 6">
            <a:extLst>
              <a:ext uri="{FF2B5EF4-FFF2-40B4-BE49-F238E27FC236}">
                <a16:creationId xmlns:a16="http://schemas.microsoft.com/office/drawing/2014/main" id="{74EAFB79-BE5F-034C-98EE-2F34B97E7CF7}"/>
              </a:ext>
            </a:extLst>
          </p:cNvPr>
          <p:cNvSpPr>
            <a:spLocks noGrp="1"/>
          </p:cNvSpPr>
          <p:nvPr>
            <p:ph type="sldNum" sz="quarter" idx="12"/>
          </p:nvPr>
        </p:nvSpPr>
        <p:spPr/>
        <p:txBody>
          <a:bodyPr/>
          <a:lstStyle/>
          <a:p>
            <a:fld id="{198EE0EF-5A81-0A44-ADB5-BE2AEA187555}" type="slidenum">
              <a:rPr lang="en-US" smtClean="0"/>
              <a:t>18</a:t>
            </a:fld>
            <a:endParaRPr lang="en-US"/>
          </a:p>
        </p:txBody>
      </p:sp>
    </p:spTree>
    <p:extLst>
      <p:ext uri="{BB962C8B-B14F-4D97-AF65-F5344CB8AC3E}">
        <p14:creationId xmlns:p14="http://schemas.microsoft.com/office/powerpoint/2010/main" val="376188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275823" y="2315681"/>
            <a:ext cx="11716554" cy="2123658"/>
          </a:xfrm>
          <a:prstGeom prst="rect">
            <a:avLst/>
          </a:prstGeom>
          <a:noFill/>
        </p:spPr>
        <p:txBody>
          <a:bodyPr wrap="square" rtlCol="0">
            <a:spAutoFit/>
          </a:bodyPr>
          <a:lstStyle/>
          <a:p>
            <a:pPr marR="0" lvl="0">
              <a:spcBef>
                <a:spcPts val="0"/>
              </a:spcBef>
              <a:spcAft>
                <a:spcPts val="0"/>
              </a:spcAft>
            </a:pPr>
            <a:r>
              <a:rPr lang="en-US" sz="6600" dirty="0">
                <a:latin typeface="Calibri" panose="020F0502020204030204" pitchFamily="34" charset="0"/>
                <a:ea typeface="Calibri" panose="020F0502020204030204" pitchFamily="34" charset="0"/>
                <a:cs typeface="Times New Roman" panose="02020603050405020304" pitchFamily="18" charset="0"/>
              </a:rPr>
              <a:t>2. God is not obligated to save anyone.</a:t>
            </a:r>
            <a:endParaRPr lang="en-US" sz="6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180</a:t>
            </a:fld>
            <a:endParaRPr lang="en-US"/>
          </a:p>
        </p:txBody>
      </p:sp>
      <p:sp>
        <p:nvSpPr>
          <p:cNvPr id="6" name="TextBox 5">
            <a:extLst>
              <a:ext uri="{FF2B5EF4-FFF2-40B4-BE49-F238E27FC236}">
                <a16:creationId xmlns:a16="http://schemas.microsoft.com/office/drawing/2014/main" id="{F2DDD228-6E03-E348-99A5-93536EEBC504}"/>
              </a:ext>
            </a:extLst>
          </p:cNvPr>
          <p:cNvSpPr txBox="1"/>
          <p:nvPr/>
        </p:nvSpPr>
        <p:spPr>
          <a:xfrm>
            <a:off x="560329" y="764057"/>
            <a:ext cx="7037889" cy="584775"/>
          </a:xfrm>
          <a:prstGeom prst="rect">
            <a:avLst/>
          </a:prstGeom>
          <a:noFill/>
        </p:spPr>
        <p:txBody>
          <a:bodyPr wrap="none" rtlCol="0">
            <a:spAutoFit/>
          </a:bodyPr>
          <a:lstStyle/>
          <a:p>
            <a:r>
              <a:rPr lang="en-US" sz="3200" i="1" dirty="0"/>
              <a:t>Why should I believe Heaven and Hell exist?</a:t>
            </a:r>
          </a:p>
        </p:txBody>
      </p:sp>
    </p:spTree>
    <p:extLst>
      <p:ext uri="{BB962C8B-B14F-4D97-AF65-F5344CB8AC3E}">
        <p14:creationId xmlns:p14="http://schemas.microsoft.com/office/powerpoint/2010/main" val="9143398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275823" y="1813292"/>
            <a:ext cx="11716554" cy="4247317"/>
          </a:xfrm>
          <a:prstGeom prst="rect">
            <a:avLst/>
          </a:prstGeom>
          <a:noFill/>
        </p:spPr>
        <p:txBody>
          <a:bodyPr wrap="square" rtlCol="0">
            <a:spAutoFit/>
          </a:bodyPr>
          <a:lstStyle/>
          <a:p>
            <a:pPr marR="0" lvl="0">
              <a:spcBef>
                <a:spcPts val="0"/>
              </a:spcBef>
              <a:spcAft>
                <a:spcPts val="0"/>
              </a:spcAft>
            </a:pPr>
            <a:r>
              <a:rPr lang="en-US" sz="5400" dirty="0">
                <a:latin typeface="Calibri" panose="020F0502020204030204" pitchFamily="34" charset="0"/>
                <a:ea typeface="Calibri" panose="020F0502020204030204" pitchFamily="34" charset="0"/>
                <a:cs typeface="Times New Roman" panose="02020603050405020304" pitchFamily="18" charset="0"/>
              </a:rPr>
              <a:t>3. According to the Bible everyone is culpable because our internal witness (conscience) and our external witness (the heavens and earth.) (</a:t>
            </a:r>
            <a:r>
              <a:rPr lang="en-US" sz="5400" b="1" dirty="0">
                <a:latin typeface="Calibri" panose="020F0502020204030204" pitchFamily="34" charset="0"/>
                <a:ea typeface="Calibri" panose="020F0502020204030204" pitchFamily="34" charset="0"/>
                <a:cs typeface="Times New Roman" panose="02020603050405020304" pitchFamily="18" charset="0"/>
              </a:rPr>
              <a:t>Romans 1:19,20 Psalm 19:1-5</a:t>
            </a:r>
            <a:r>
              <a:rPr lang="en-US" sz="5400" dirty="0">
                <a:latin typeface="Calibri" panose="020F0502020204030204" pitchFamily="34" charset="0"/>
                <a:ea typeface="Calibri" panose="020F0502020204030204" pitchFamily="34" charset="0"/>
                <a:cs typeface="Times New Roman" panose="02020603050405020304" pitchFamily="18" charset="0"/>
              </a:rPr>
              <a:t>)</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181</a:t>
            </a:fld>
            <a:endParaRPr lang="en-US"/>
          </a:p>
        </p:txBody>
      </p:sp>
      <p:sp>
        <p:nvSpPr>
          <p:cNvPr id="6" name="TextBox 5">
            <a:extLst>
              <a:ext uri="{FF2B5EF4-FFF2-40B4-BE49-F238E27FC236}">
                <a16:creationId xmlns:a16="http://schemas.microsoft.com/office/drawing/2014/main" id="{F2DDD228-6E03-E348-99A5-93536EEBC504}"/>
              </a:ext>
            </a:extLst>
          </p:cNvPr>
          <p:cNvSpPr txBox="1"/>
          <p:nvPr/>
        </p:nvSpPr>
        <p:spPr>
          <a:xfrm>
            <a:off x="560329" y="764057"/>
            <a:ext cx="7037889" cy="584775"/>
          </a:xfrm>
          <a:prstGeom prst="rect">
            <a:avLst/>
          </a:prstGeom>
          <a:noFill/>
        </p:spPr>
        <p:txBody>
          <a:bodyPr wrap="none" rtlCol="0">
            <a:spAutoFit/>
          </a:bodyPr>
          <a:lstStyle/>
          <a:p>
            <a:r>
              <a:rPr lang="en-US" sz="3200" i="1" dirty="0"/>
              <a:t>Why should I believe Heaven and Hell exist?</a:t>
            </a:r>
          </a:p>
        </p:txBody>
      </p:sp>
    </p:spTree>
    <p:extLst>
      <p:ext uri="{BB962C8B-B14F-4D97-AF65-F5344CB8AC3E}">
        <p14:creationId xmlns:p14="http://schemas.microsoft.com/office/powerpoint/2010/main" val="179917387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275823" y="1470817"/>
            <a:ext cx="11716554" cy="4247317"/>
          </a:xfrm>
          <a:prstGeom prst="rect">
            <a:avLst/>
          </a:prstGeom>
          <a:noFill/>
        </p:spPr>
        <p:txBody>
          <a:bodyPr wrap="square" rtlCol="0">
            <a:spAutoFit/>
          </a:bodyPr>
          <a:lstStyle/>
          <a:p>
            <a:pPr marR="0" lvl="0">
              <a:spcBef>
                <a:spcPts val="0"/>
              </a:spcBef>
              <a:spcAft>
                <a:spcPts val="0"/>
              </a:spcAft>
            </a:pPr>
            <a:r>
              <a:rPr lang="en-US" sz="5400" dirty="0">
                <a:latin typeface="Calibri" panose="020F0502020204030204" pitchFamily="34" charset="0"/>
                <a:ea typeface="Calibri" panose="020F0502020204030204" pitchFamily="34" charset="0"/>
                <a:cs typeface="Times New Roman" panose="02020603050405020304" pitchFamily="18" charset="0"/>
              </a:rPr>
              <a:t>4. God declares everyone is responsible for the light they are given. (</a:t>
            </a:r>
            <a:r>
              <a:rPr lang="en-US" sz="5400" b="1" dirty="0">
                <a:latin typeface="Calibri" panose="020F0502020204030204" pitchFamily="34" charset="0"/>
                <a:ea typeface="Calibri" panose="020F0502020204030204" pitchFamily="34" charset="0"/>
                <a:cs typeface="Times New Roman" panose="02020603050405020304" pitchFamily="18" charset="0"/>
              </a:rPr>
              <a:t>Luke 12:48)</a:t>
            </a:r>
            <a:r>
              <a:rPr lang="en-US" sz="5400" dirty="0">
                <a:latin typeface="Calibri" panose="020F0502020204030204" pitchFamily="34" charset="0"/>
                <a:ea typeface="Calibri" panose="020F0502020204030204" pitchFamily="34" charset="0"/>
                <a:cs typeface="Times New Roman" panose="02020603050405020304" pitchFamily="18" charset="0"/>
              </a:rPr>
              <a:t> (</a:t>
            </a:r>
            <a:r>
              <a:rPr lang="en-US" sz="5400" b="1" dirty="0">
                <a:latin typeface="Calibri" panose="020F0502020204030204" pitchFamily="34" charset="0"/>
                <a:ea typeface="Calibri" panose="020F0502020204030204" pitchFamily="34" charset="0"/>
                <a:cs typeface="Times New Roman" panose="02020603050405020304" pitchFamily="18" charset="0"/>
              </a:rPr>
              <a:t>Matthew 10:15, 11:21-23, 12:41,42</a:t>
            </a:r>
            <a:r>
              <a:rPr lang="en-US" sz="5400" dirty="0">
                <a:latin typeface="Calibri" panose="020F0502020204030204" pitchFamily="34" charset="0"/>
                <a:ea typeface="Calibri" panose="020F0502020204030204" pitchFamily="34" charset="0"/>
                <a:cs typeface="Times New Roman" panose="02020603050405020304" pitchFamily="18" charset="0"/>
              </a:rPr>
              <a:t>) </a:t>
            </a:r>
            <a:r>
              <a:rPr lang="en-US" sz="5400" u="sng" dirty="0">
                <a:latin typeface="Calibri" panose="020F0502020204030204" pitchFamily="34" charset="0"/>
                <a:ea typeface="Calibri" panose="020F0502020204030204" pitchFamily="34" charset="0"/>
                <a:cs typeface="Times New Roman" panose="02020603050405020304" pitchFamily="18" charset="0"/>
              </a:rPr>
              <a:t>Therefore it is not our responsibility to sort this out, but rather God is the Judge.</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182</a:t>
            </a:fld>
            <a:endParaRPr lang="en-US"/>
          </a:p>
        </p:txBody>
      </p:sp>
      <p:sp>
        <p:nvSpPr>
          <p:cNvPr id="6" name="TextBox 5">
            <a:extLst>
              <a:ext uri="{FF2B5EF4-FFF2-40B4-BE49-F238E27FC236}">
                <a16:creationId xmlns:a16="http://schemas.microsoft.com/office/drawing/2014/main" id="{F2DDD228-6E03-E348-99A5-93536EEBC504}"/>
              </a:ext>
            </a:extLst>
          </p:cNvPr>
          <p:cNvSpPr txBox="1"/>
          <p:nvPr/>
        </p:nvSpPr>
        <p:spPr>
          <a:xfrm>
            <a:off x="560329" y="764057"/>
            <a:ext cx="7037889" cy="584775"/>
          </a:xfrm>
          <a:prstGeom prst="rect">
            <a:avLst/>
          </a:prstGeom>
          <a:noFill/>
        </p:spPr>
        <p:txBody>
          <a:bodyPr wrap="none" rtlCol="0">
            <a:spAutoFit/>
          </a:bodyPr>
          <a:lstStyle/>
          <a:p>
            <a:r>
              <a:rPr lang="en-US" sz="3200" i="1" dirty="0"/>
              <a:t>Why should I believe Heaven and Hell exist?</a:t>
            </a:r>
          </a:p>
        </p:txBody>
      </p:sp>
    </p:spTree>
    <p:extLst>
      <p:ext uri="{BB962C8B-B14F-4D97-AF65-F5344CB8AC3E}">
        <p14:creationId xmlns:p14="http://schemas.microsoft.com/office/powerpoint/2010/main" val="150415092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275823" y="1873449"/>
            <a:ext cx="11716554" cy="2862322"/>
          </a:xfrm>
          <a:prstGeom prst="rect">
            <a:avLst/>
          </a:prstGeom>
          <a:noFill/>
        </p:spPr>
        <p:txBody>
          <a:bodyPr wrap="square" rtlCol="0">
            <a:spAutoFit/>
          </a:bodyPr>
          <a:lstStyle/>
          <a:p>
            <a:pPr lvl="0"/>
            <a:r>
              <a:rPr lang="en-US" sz="6000" b="1" dirty="0">
                <a:latin typeface="Calibri" panose="020F0502020204030204" pitchFamily="34" charset="0"/>
                <a:cs typeface="Calibri" panose="020F0502020204030204" pitchFamily="34" charset="0"/>
              </a:rPr>
              <a:t>5. Ephesians 2:8,9, John 1:9</a:t>
            </a:r>
            <a:r>
              <a:rPr lang="en-US" sz="6000" dirty="0">
                <a:latin typeface="Calibri" panose="020F0502020204030204" pitchFamily="34" charset="0"/>
                <a:cs typeface="Calibri" panose="020F0502020204030204" pitchFamily="34" charset="0"/>
              </a:rPr>
              <a:t> and </a:t>
            </a:r>
            <a:r>
              <a:rPr lang="en-US" sz="6000" b="1" dirty="0">
                <a:latin typeface="Calibri" panose="020F0502020204030204" pitchFamily="34" charset="0"/>
                <a:cs typeface="Calibri" panose="020F0502020204030204" pitchFamily="34" charset="0"/>
              </a:rPr>
              <a:t>Titus 2:11</a:t>
            </a:r>
            <a:r>
              <a:rPr lang="en-US" sz="6000" dirty="0">
                <a:latin typeface="Calibri" panose="020F0502020204030204" pitchFamily="34" charset="0"/>
                <a:cs typeface="Calibri" panose="020F0502020204030204" pitchFamily="34" charset="0"/>
              </a:rPr>
              <a:t> make clear that Salvation is offered to all. </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183</a:t>
            </a:fld>
            <a:endParaRPr lang="en-US"/>
          </a:p>
        </p:txBody>
      </p:sp>
      <p:sp>
        <p:nvSpPr>
          <p:cNvPr id="6" name="TextBox 5">
            <a:extLst>
              <a:ext uri="{FF2B5EF4-FFF2-40B4-BE49-F238E27FC236}">
                <a16:creationId xmlns:a16="http://schemas.microsoft.com/office/drawing/2014/main" id="{F2DDD228-6E03-E348-99A5-93536EEBC504}"/>
              </a:ext>
            </a:extLst>
          </p:cNvPr>
          <p:cNvSpPr txBox="1"/>
          <p:nvPr/>
        </p:nvSpPr>
        <p:spPr>
          <a:xfrm>
            <a:off x="560329" y="764057"/>
            <a:ext cx="7037889" cy="584775"/>
          </a:xfrm>
          <a:prstGeom prst="rect">
            <a:avLst/>
          </a:prstGeom>
          <a:noFill/>
        </p:spPr>
        <p:txBody>
          <a:bodyPr wrap="none" rtlCol="0">
            <a:spAutoFit/>
          </a:bodyPr>
          <a:lstStyle/>
          <a:p>
            <a:r>
              <a:rPr lang="en-US" sz="3200" i="1" dirty="0"/>
              <a:t>Why should I believe Heaven and Hell exist?</a:t>
            </a:r>
          </a:p>
        </p:txBody>
      </p:sp>
    </p:spTree>
    <p:extLst>
      <p:ext uri="{BB962C8B-B14F-4D97-AF65-F5344CB8AC3E}">
        <p14:creationId xmlns:p14="http://schemas.microsoft.com/office/powerpoint/2010/main" val="347667249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475446" y="2032711"/>
            <a:ext cx="11157111" cy="2123658"/>
          </a:xfrm>
          <a:prstGeom prst="rect">
            <a:avLst/>
          </a:prstGeom>
          <a:noFill/>
        </p:spPr>
        <p:txBody>
          <a:bodyPr wrap="square" rtlCol="0">
            <a:spAutoFit/>
          </a:bodyPr>
          <a:lstStyle/>
          <a:p>
            <a:pPr>
              <a:spcBef>
                <a:spcPts val="200"/>
              </a:spcBef>
            </a:pPr>
            <a:r>
              <a:rPr lang="en-US" sz="6600"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If God created everything did he create evil?</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184</a:t>
            </a:fld>
            <a:endParaRPr lang="en-US"/>
          </a:p>
        </p:txBody>
      </p:sp>
    </p:spTree>
    <p:extLst>
      <p:ext uri="{BB962C8B-B14F-4D97-AF65-F5344CB8AC3E}">
        <p14:creationId xmlns:p14="http://schemas.microsoft.com/office/powerpoint/2010/main" val="348492219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506312" y="1563150"/>
            <a:ext cx="11157111" cy="4154984"/>
          </a:xfrm>
          <a:prstGeom prst="rect">
            <a:avLst/>
          </a:prstGeom>
          <a:noFill/>
        </p:spPr>
        <p:txBody>
          <a:bodyPr wrap="square" rtlCol="0">
            <a:spAutoFit/>
          </a:bodyPr>
          <a:lstStyle/>
          <a:p>
            <a:r>
              <a:rPr lang="en-US" sz="6600" b="1" dirty="0">
                <a:latin typeface="Calibri" panose="020F0502020204030204" pitchFamily="34" charset="0"/>
                <a:ea typeface="Calibri" panose="020F0502020204030204" pitchFamily="34" charset="0"/>
                <a:cs typeface="Times New Roman" panose="02020603050405020304" pitchFamily="18" charset="0"/>
              </a:rPr>
              <a:t>Isaiah 45:7</a:t>
            </a:r>
            <a:r>
              <a:rPr lang="en-US" sz="6600" dirty="0">
                <a:latin typeface="Calibri" panose="020F0502020204030204" pitchFamily="34" charset="0"/>
                <a:ea typeface="Calibri" panose="020F0502020204030204" pitchFamily="34" charset="0"/>
                <a:cs typeface="Times New Roman" panose="02020603050405020304" pitchFamily="18" charset="0"/>
              </a:rPr>
              <a:t> </a:t>
            </a:r>
            <a:r>
              <a:rPr lang="en-US" sz="6600" i="1" dirty="0">
                <a:latin typeface="Calibri" panose="020F0502020204030204" pitchFamily="34" charset="0"/>
                <a:ea typeface="Calibri" panose="020F0502020204030204" pitchFamily="34" charset="0"/>
                <a:cs typeface="Times New Roman" panose="02020603050405020304" pitchFamily="18" charset="0"/>
              </a:rPr>
              <a:t>“I form the </a:t>
            </a:r>
            <a:r>
              <a:rPr lang="en-US" sz="6600" b="1" i="1" dirty="0">
                <a:latin typeface="Calibri" panose="020F0502020204030204" pitchFamily="34" charset="0"/>
                <a:ea typeface="Calibri" panose="020F0502020204030204" pitchFamily="34" charset="0"/>
                <a:cs typeface="Times New Roman" panose="02020603050405020304" pitchFamily="18" charset="0"/>
              </a:rPr>
              <a:t>light</a:t>
            </a:r>
            <a:r>
              <a:rPr lang="en-US" sz="6600" i="1" dirty="0">
                <a:latin typeface="Calibri" panose="020F0502020204030204" pitchFamily="34" charset="0"/>
                <a:ea typeface="Calibri" panose="020F0502020204030204" pitchFamily="34" charset="0"/>
                <a:cs typeface="Times New Roman" panose="02020603050405020304" pitchFamily="18" charset="0"/>
              </a:rPr>
              <a:t>, and create </a:t>
            </a:r>
            <a:r>
              <a:rPr lang="en-US" sz="6600" b="1" i="1" dirty="0">
                <a:latin typeface="Calibri" panose="020F0502020204030204" pitchFamily="34" charset="0"/>
                <a:ea typeface="Calibri" panose="020F0502020204030204" pitchFamily="34" charset="0"/>
                <a:cs typeface="Times New Roman" panose="02020603050405020304" pitchFamily="18" charset="0"/>
              </a:rPr>
              <a:t>darkness</a:t>
            </a:r>
            <a:r>
              <a:rPr lang="en-US" sz="6600" i="1" dirty="0">
                <a:latin typeface="Calibri" panose="020F0502020204030204" pitchFamily="34" charset="0"/>
                <a:ea typeface="Calibri" panose="020F0502020204030204" pitchFamily="34" charset="0"/>
                <a:cs typeface="Times New Roman" panose="02020603050405020304" pitchFamily="18" charset="0"/>
              </a:rPr>
              <a:t>: I make </a:t>
            </a:r>
            <a:r>
              <a:rPr lang="en-US" sz="6600" b="1" i="1" dirty="0">
                <a:latin typeface="Calibri" panose="020F0502020204030204" pitchFamily="34" charset="0"/>
                <a:ea typeface="Calibri" panose="020F0502020204030204" pitchFamily="34" charset="0"/>
                <a:cs typeface="Times New Roman" panose="02020603050405020304" pitchFamily="18" charset="0"/>
              </a:rPr>
              <a:t>peace</a:t>
            </a:r>
            <a:r>
              <a:rPr lang="en-US" sz="6600" i="1" dirty="0">
                <a:latin typeface="Calibri" panose="020F0502020204030204" pitchFamily="34" charset="0"/>
                <a:ea typeface="Calibri" panose="020F0502020204030204" pitchFamily="34" charset="0"/>
                <a:cs typeface="Times New Roman" panose="02020603050405020304" pitchFamily="18" charset="0"/>
              </a:rPr>
              <a:t>, and create </a:t>
            </a:r>
            <a:r>
              <a:rPr lang="en-US" sz="6600" b="1" i="1" dirty="0">
                <a:latin typeface="Calibri" panose="020F0502020204030204" pitchFamily="34" charset="0"/>
                <a:ea typeface="Calibri" panose="020F0502020204030204" pitchFamily="34" charset="0"/>
                <a:cs typeface="Times New Roman" panose="02020603050405020304" pitchFamily="18" charset="0"/>
              </a:rPr>
              <a:t>evil</a:t>
            </a:r>
            <a:r>
              <a:rPr lang="en-US" sz="6600" i="1" dirty="0">
                <a:latin typeface="Calibri" panose="020F0502020204030204" pitchFamily="34" charset="0"/>
                <a:ea typeface="Calibri" panose="020F0502020204030204" pitchFamily="34" charset="0"/>
                <a:cs typeface="Times New Roman" panose="02020603050405020304" pitchFamily="18" charset="0"/>
              </a:rPr>
              <a:t>: I the LORD do all these things.”</a:t>
            </a:r>
            <a:endParaRPr lang="en-US" sz="6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185</a:t>
            </a:fld>
            <a:endParaRPr lang="en-US"/>
          </a:p>
        </p:txBody>
      </p:sp>
      <p:sp>
        <p:nvSpPr>
          <p:cNvPr id="6" name="TextBox 5">
            <a:extLst>
              <a:ext uri="{FF2B5EF4-FFF2-40B4-BE49-F238E27FC236}">
                <a16:creationId xmlns:a16="http://schemas.microsoft.com/office/drawing/2014/main" id="{7FEC2753-3C44-0A46-800E-D7C2F1A2F510}"/>
              </a:ext>
            </a:extLst>
          </p:cNvPr>
          <p:cNvSpPr txBox="1"/>
          <p:nvPr/>
        </p:nvSpPr>
        <p:spPr>
          <a:xfrm>
            <a:off x="560329" y="764057"/>
            <a:ext cx="7020576" cy="584775"/>
          </a:xfrm>
          <a:prstGeom prst="rect">
            <a:avLst/>
          </a:prstGeom>
          <a:noFill/>
        </p:spPr>
        <p:txBody>
          <a:bodyPr wrap="none" rtlCol="0">
            <a:spAutoFit/>
          </a:bodyPr>
          <a:lstStyle/>
          <a:p>
            <a:r>
              <a:rPr lang="en-US" sz="3200" i="1" dirty="0"/>
              <a:t>If God created everything did He create evil?</a:t>
            </a:r>
          </a:p>
        </p:txBody>
      </p:sp>
    </p:spTree>
    <p:extLst>
      <p:ext uri="{BB962C8B-B14F-4D97-AF65-F5344CB8AC3E}">
        <p14:creationId xmlns:p14="http://schemas.microsoft.com/office/powerpoint/2010/main" val="343380155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303251" y="1040635"/>
            <a:ext cx="11888749" cy="5170646"/>
          </a:xfrm>
          <a:prstGeom prst="rect">
            <a:avLst/>
          </a:prstGeom>
          <a:noFill/>
        </p:spPr>
        <p:txBody>
          <a:bodyPr wrap="square" rtlCol="0">
            <a:spAutoFit/>
          </a:bodyPr>
          <a:lstStyle/>
          <a:p>
            <a:pPr algn="ctr"/>
            <a:r>
              <a:rPr lang="en-US" sz="6600" dirty="0">
                <a:latin typeface="Calibri" panose="020F0502020204030204" pitchFamily="34" charset="0"/>
                <a:ea typeface="Calibri" panose="020F0502020204030204" pitchFamily="34" charset="0"/>
                <a:cs typeface="Times New Roman" panose="02020603050405020304" pitchFamily="18" charset="0"/>
              </a:rPr>
              <a:t>Light/Darkness</a:t>
            </a:r>
            <a:endParaRPr lang="en-US" sz="6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6600" dirty="0">
                <a:latin typeface="Calibri" panose="020F0502020204030204" pitchFamily="34" charset="0"/>
                <a:ea typeface="Calibri" panose="020F0502020204030204" pitchFamily="34" charset="0"/>
                <a:cs typeface="Times New Roman" panose="02020603050405020304" pitchFamily="18" charset="0"/>
              </a:rPr>
              <a:t>Peace/Evil (punishment, pestilence etc.…) – God is the judge of all things, the moral lawgiver. </a:t>
            </a:r>
            <a:endParaRPr lang="en-US" sz="6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186</a:t>
            </a:fld>
            <a:endParaRPr lang="en-US"/>
          </a:p>
        </p:txBody>
      </p:sp>
      <p:sp>
        <p:nvSpPr>
          <p:cNvPr id="6" name="TextBox 5">
            <a:extLst>
              <a:ext uri="{FF2B5EF4-FFF2-40B4-BE49-F238E27FC236}">
                <a16:creationId xmlns:a16="http://schemas.microsoft.com/office/drawing/2014/main" id="{EC1F426F-744D-2942-B163-C867E28DEB5F}"/>
              </a:ext>
            </a:extLst>
          </p:cNvPr>
          <p:cNvSpPr txBox="1"/>
          <p:nvPr/>
        </p:nvSpPr>
        <p:spPr>
          <a:xfrm>
            <a:off x="560329" y="764057"/>
            <a:ext cx="7020576" cy="584775"/>
          </a:xfrm>
          <a:prstGeom prst="rect">
            <a:avLst/>
          </a:prstGeom>
          <a:noFill/>
        </p:spPr>
        <p:txBody>
          <a:bodyPr wrap="none" rtlCol="0">
            <a:spAutoFit/>
          </a:bodyPr>
          <a:lstStyle/>
          <a:p>
            <a:r>
              <a:rPr lang="en-US" sz="3200" i="1" dirty="0"/>
              <a:t>If God created everything did He create evil?</a:t>
            </a:r>
          </a:p>
        </p:txBody>
      </p:sp>
    </p:spTree>
    <p:extLst>
      <p:ext uri="{BB962C8B-B14F-4D97-AF65-F5344CB8AC3E}">
        <p14:creationId xmlns:p14="http://schemas.microsoft.com/office/powerpoint/2010/main" val="23572690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303251" y="1288675"/>
            <a:ext cx="11888749" cy="4154984"/>
          </a:xfrm>
          <a:prstGeom prst="rect">
            <a:avLst/>
          </a:prstGeom>
          <a:noFill/>
        </p:spPr>
        <p:txBody>
          <a:bodyPr wrap="square" rtlCol="0">
            <a:spAutoFit/>
          </a:bodyPr>
          <a:lstStyle/>
          <a:p>
            <a:r>
              <a:rPr lang="en-US" sz="6600" dirty="0">
                <a:latin typeface="Calibri" panose="020F0502020204030204" pitchFamily="34" charset="0"/>
                <a:ea typeface="Calibri" panose="020F0502020204030204" pitchFamily="34" charset="0"/>
                <a:cs typeface="Times New Roman" panose="02020603050405020304" pitchFamily="18" charset="0"/>
              </a:rPr>
              <a:t>The argument normally goes like this:</a:t>
            </a:r>
            <a:endParaRPr lang="en-US" sz="6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6600" dirty="0">
                <a:latin typeface="Calibri" panose="020F0502020204030204" pitchFamily="34" charset="0"/>
                <a:ea typeface="Calibri" panose="020F0502020204030204" pitchFamily="34" charset="0"/>
                <a:cs typeface="Times New Roman" panose="02020603050405020304" pitchFamily="18" charset="0"/>
              </a:rPr>
              <a:t>God created all things and therefore created evil as well. </a:t>
            </a:r>
            <a:endParaRPr lang="en-US" sz="6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187</a:t>
            </a:fld>
            <a:endParaRPr lang="en-US"/>
          </a:p>
        </p:txBody>
      </p:sp>
      <p:sp>
        <p:nvSpPr>
          <p:cNvPr id="6" name="TextBox 5">
            <a:extLst>
              <a:ext uri="{FF2B5EF4-FFF2-40B4-BE49-F238E27FC236}">
                <a16:creationId xmlns:a16="http://schemas.microsoft.com/office/drawing/2014/main" id="{72B91220-5EA7-AB43-9EF9-B35CC2AAB6BD}"/>
              </a:ext>
            </a:extLst>
          </p:cNvPr>
          <p:cNvSpPr txBox="1"/>
          <p:nvPr/>
        </p:nvSpPr>
        <p:spPr>
          <a:xfrm>
            <a:off x="560329" y="764057"/>
            <a:ext cx="7020576" cy="584775"/>
          </a:xfrm>
          <a:prstGeom prst="rect">
            <a:avLst/>
          </a:prstGeom>
          <a:noFill/>
        </p:spPr>
        <p:txBody>
          <a:bodyPr wrap="none" rtlCol="0">
            <a:spAutoFit/>
          </a:bodyPr>
          <a:lstStyle/>
          <a:p>
            <a:r>
              <a:rPr lang="en-US" sz="3200" i="1" dirty="0"/>
              <a:t>If God created everything did He create evil?</a:t>
            </a:r>
          </a:p>
        </p:txBody>
      </p:sp>
    </p:spTree>
    <p:extLst>
      <p:ext uri="{BB962C8B-B14F-4D97-AF65-F5344CB8AC3E}">
        <p14:creationId xmlns:p14="http://schemas.microsoft.com/office/powerpoint/2010/main" val="296876827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303251" y="1288675"/>
            <a:ext cx="11888749" cy="3785652"/>
          </a:xfrm>
          <a:prstGeom prst="rect">
            <a:avLst/>
          </a:prstGeom>
          <a:noFill/>
        </p:spPr>
        <p:txBody>
          <a:bodyPr wrap="square" rtlCol="0">
            <a:spAutoFit/>
          </a:bodyPr>
          <a:lstStyle/>
          <a:p>
            <a:r>
              <a:rPr lang="en-US" sz="6000" b="1" dirty="0">
                <a:latin typeface="Calibri" panose="020F0502020204030204" pitchFamily="34" charset="0"/>
                <a:cs typeface="Calibri" panose="020F0502020204030204" pitchFamily="34" charset="0"/>
              </a:rPr>
              <a:t>Evil is not a thing to be created</a:t>
            </a:r>
            <a:r>
              <a:rPr lang="en-US" sz="6000" dirty="0">
                <a:latin typeface="Calibri" panose="020F0502020204030204" pitchFamily="34" charset="0"/>
                <a:cs typeface="Calibri" panose="020F0502020204030204" pitchFamily="34" charset="0"/>
              </a:rPr>
              <a:t>, but rather should be looked at as an absence of good or a rejection of good. </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188</a:t>
            </a:fld>
            <a:endParaRPr lang="en-US"/>
          </a:p>
        </p:txBody>
      </p:sp>
      <p:sp>
        <p:nvSpPr>
          <p:cNvPr id="6" name="TextBox 5">
            <a:extLst>
              <a:ext uri="{FF2B5EF4-FFF2-40B4-BE49-F238E27FC236}">
                <a16:creationId xmlns:a16="http://schemas.microsoft.com/office/drawing/2014/main" id="{1385409B-478C-0447-A646-5A1FAFC6ACD7}"/>
              </a:ext>
            </a:extLst>
          </p:cNvPr>
          <p:cNvSpPr txBox="1"/>
          <p:nvPr/>
        </p:nvSpPr>
        <p:spPr>
          <a:xfrm>
            <a:off x="560329" y="764057"/>
            <a:ext cx="7020576" cy="584775"/>
          </a:xfrm>
          <a:prstGeom prst="rect">
            <a:avLst/>
          </a:prstGeom>
          <a:noFill/>
        </p:spPr>
        <p:txBody>
          <a:bodyPr wrap="none" rtlCol="0">
            <a:spAutoFit/>
          </a:bodyPr>
          <a:lstStyle/>
          <a:p>
            <a:r>
              <a:rPr lang="en-US" sz="3200" i="1" dirty="0"/>
              <a:t>If God created everything did He create evil?</a:t>
            </a:r>
          </a:p>
        </p:txBody>
      </p:sp>
    </p:spTree>
    <p:extLst>
      <p:ext uri="{BB962C8B-B14F-4D97-AF65-F5344CB8AC3E}">
        <p14:creationId xmlns:p14="http://schemas.microsoft.com/office/powerpoint/2010/main" val="305588966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303251" y="1288675"/>
            <a:ext cx="11888749" cy="3785652"/>
          </a:xfrm>
          <a:prstGeom prst="rect">
            <a:avLst/>
          </a:prstGeom>
          <a:noFill/>
        </p:spPr>
        <p:txBody>
          <a:bodyPr wrap="square" rtlCol="0">
            <a:spAutoFit/>
          </a:bodyPr>
          <a:lstStyle/>
          <a:p>
            <a:r>
              <a:rPr lang="en-US" sz="6000" dirty="0">
                <a:latin typeface="Calibri" panose="020F0502020204030204" pitchFamily="34" charset="0"/>
                <a:cs typeface="Calibri" panose="020F0502020204030204" pitchFamily="34" charset="0"/>
              </a:rPr>
              <a:t>God is described over and over again as good. He is the standard bearer of right.</a:t>
            </a:r>
          </a:p>
          <a:p>
            <a:r>
              <a:rPr lang="en-US" sz="6000" dirty="0">
                <a:latin typeface="Calibri" panose="020F0502020204030204" pitchFamily="34" charset="0"/>
                <a:cs typeface="Calibri" panose="020F0502020204030204" pitchFamily="34" charset="0"/>
              </a:rPr>
              <a:t>Consider the following verses:</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189</a:t>
            </a:fld>
            <a:endParaRPr lang="en-US"/>
          </a:p>
        </p:txBody>
      </p:sp>
      <p:sp>
        <p:nvSpPr>
          <p:cNvPr id="6" name="TextBox 5">
            <a:extLst>
              <a:ext uri="{FF2B5EF4-FFF2-40B4-BE49-F238E27FC236}">
                <a16:creationId xmlns:a16="http://schemas.microsoft.com/office/drawing/2014/main" id="{3C02A700-E137-9C47-9BD3-CCF7D86B303D}"/>
              </a:ext>
            </a:extLst>
          </p:cNvPr>
          <p:cNvSpPr txBox="1"/>
          <p:nvPr/>
        </p:nvSpPr>
        <p:spPr>
          <a:xfrm>
            <a:off x="560329" y="764057"/>
            <a:ext cx="7020576" cy="584775"/>
          </a:xfrm>
          <a:prstGeom prst="rect">
            <a:avLst/>
          </a:prstGeom>
          <a:noFill/>
        </p:spPr>
        <p:txBody>
          <a:bodyPr wrap="none" rtlCol="0">
            <a:spAutoFit/>
          </a:bodyPr>
          <a:lstStyle/>
          <a:p>
            <a:r>
              <a:rPr lang="en-US" sz="3200" i="1" dirty="0"/>
              <a:t>If God created everything did He create evil?</a:t>
            </a:r>
          </a:p>
        </p:txBody>
      </p:sp>
    </p:spTree>
    <p:extLst>
      <p:ext uri="{BB962C8B-B14F-4D97-AF65-F5344CB8AC3E}">
        <p14:creationId xmlns:p14="http://schemas.microsoft.com/office/powerpoint/2010/main" val="3816032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9603275" cy="1049235"/>
          </a:xfrm>
        </p:spPr>
        <p:txBody>
          <a:bodyPr>
            <a:normAutofit/>
          </a:bodyPr>
          <a:lstStyle/>
          <a:p>
            <a:r>
              <a:rPr lang="en-US" sz="5400" dirty="0"/>
              <a:t>The two “main” ideas</a:t>
            </a:r>
          </a:p>
        </p:txBody>
      </p:sp>
      <p:sp>
        <p:nvSpPr>
          <p:cNvPr id="3" name="Content Placeholder 2">
            <a:extLst>
              <a:ext uri="{FF2B5EF4-FFF2-40B4-BE49-F238E27FC236}">
                <a16:creationId xmlns:a16="http://schemas.microsoft.com/office/drawing/2014/main" id="{9ABA8CC0-9B1C-404E-B1A9-C9CCC3BC8D26}"/>
              </a:ext>
            </a:extLst>
          </p:cNvPr>
          <p:cNvSpPr>
            <a:spLocks noGrp="1"/>
          </p:cNvSpPr>
          <p:nvPr>
            <p:ph idx="1"/>
          </p:nvPr>
        </p:nvSpPr>
        <p:spPr>
          <a:xfrm>
            <a:off x="159327" y="1288675"/>
            <a:ext cx="11692014" cy="1676198"/>
          </a:xfrm>
        </p:spPr>
        <p:txBody>
          <a:bodyPr numCol="1">
            <a:normAutofit/>
          </a:bodyPr>
          <a:lstStyle/>
          <a:p>
            <a:pPr marL="0" indent="0" algn="ctr">
              <a:buNone/>
            </a:pPr>
            <a:r>
              <a:rPr lang="en-US" sz="4800" b="1" dirty="0"/>
              <a:t>God exists or God does not exist.</a:t>
            </a:r>
            <a:endParaRPr lang="en-US" sz="4800" dirty="0"/>
          </a:p>
        </p:txBody>
      </p:sp>
      <p:sp>
        <p:nvSpPr>
          <p:cNvPr id="4" name="TextBox 3">
            <a:extLst>
              <a:ext uri="{FF2B5EF4-FFF2-40B4-BE49-F238E27FC236}">
                <a16:creationId xmlns:a16="http://schemas.microsoft.com/office/drawing/2014/main" id="{A8A70CA0-7BE1-9647-8454-97A97D4F8F1B}"/>
              </a:ext>
            </a:extLst>
          </p:cNvPr>
          <p:cNvSpPr txBox="1"/>
          <p:nvPr/>
        </p:nvSpPr>
        <p:spPr>
          <a:xfrm>
            <a:off x="-65809" y="2767280"/>
            <a:ext cx="12323618" cy="1323439"/>
          </a:xfrm>
          <a:prstGeom prst="rect">
            <a:avLst/>
          </a:prstGeom>
          <a:noFill/>
        </p:spPr>
        <p:txBody>
          <a:bodyPr wrap="square" rtlCol="0">
            <a:spAutoFit/>
          </a:bodyPr>
          <a:lstStyle/>
          <a:p>
            <a:pPr algn="ctr"/>
            <a:r>
              <a:rPr lang="en-US" sz="8000" b="1" dirty="0"/>
              <a:t>New Spirituality</a:t>
            </a:r>
            <a:endParaRPr lang="en-US" sz="41300" dirty="0"/>
          </a:p>
        </p:txBody>
      </p:sp>
      <p:sp>
        <p:nvSpPr>
          <p:cNvPr id="5" name="TextBox 4">
            <a:extLst>
              <a:ext uri="{FF2B5EF4-FFF2-40B4-BE49-F238E27FC236}">
                <a16:creationId xmlns:a16="http://schemas.microsoft.com/office/drawing/2014/main" id="{632EB847-8430-7544-85B3-35B70F387367}"/>
              </a:ext>
            </a:extLst>
          </p:cNvPr>
          <p:cNvSpPr txBox="1"/>
          <p:nvPr/>
        </p:nvSpPr>
        <p:spPr>
          <a:xfrm rot="19571829">
            <a:off x="2793553" y="2885914"/>
            <a:ext cx="5702395" cy="1446550"/>
          </a:xfrm>
          <a:prstGeom prst="rect">
            <a:avLst/>
          </a:prstGeom>
          <a:noFill/>
        </p:spPr>
        <p:txBody>
          <a:bodyPr wrap="none" rtlCol="0">
            <a:spAutoFit/>
          </a:bodyPr>
          <a:lstStyle/>
          <a:p>
            <a:r>
              <a:rPr lang="en-US" sz="8800" b="1" dirty="0">
                <a:solidFill>
                  <a:srgbClr val="FF0000"/>
                </a:solidFill>
              </a:rPr>
              <a:t>God exists</a:t>
            </a:r>
            <a:endParaRPr lang="en-US" sz="8800" dirty="0">
              <a:solidFill>
                <a:srgbClr val="FF0000"/>
              </a:solidFill>
            </a:endParaRPr>
          </a:p>
        </p:txBody>
      </p:sp>
      <p:sp>
        <p:nvSpPr>
          <p:cNvPr id="7" name="Slide Number Placeholder 6">
            <a:extLst>
              <a:ext uri="{FF2B5EF4-FFF2-40B4-BE49-F238E27FC236}">
                <a16:creationId xmlns:a16="http://schemas.microsoft.com/office/drawing/2014/main" id="{9BFE7603-C0C5-7145-AD97-0158BB50BBCC}"/>
              </a:ext>
            </a:extLst>
          </p:cNvPr>
          <p:cNvSpPr>
            <a:spLocks noGrp="1"/>
          </p:cNvSpPr>
          <p:nvPr>
            <p:ph type="sldNum" sz="quarter" idx="12"/>
          </p:nvPr>
        </p:nvSpPr>
        <p:spPr/>
        <p:txBody>
          <a:bodyPr/>
          <a:lstStyle/>
          <a:p>
            <a:fld id="{198EE0EF-5A81-0A44-ADB5-BE2AEA187555}" type="slidenum">
              <a:rPr lang="en-US" smtClean="0"/>
              <a:t>19</a:t>
            </a:fld>
            <a:endParaRPr lang="en-US"/>
          </a:p>
        </p:txBody>
      </p:sp>
    </p:spTree>
    <p:extLst>
      <p:ext uri="{BB962C8B-B14F-4D97-AF65-F5344CB8AC3E}">
        <p14:creationId xmlns:p14="http://schemas.microsoft.com/office/powerpoint/2010/main" val="61684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303251" y="1288675"/>
            <a:ext cx="11888749" cy="4247317"/>
          </a:xfrm>
          <a:prstGeom prst="rect">
            <a:avLst/>
          </a:prstGeom>
          <a:noFill/>
        </p:spPr>
        <p:txBody>
          <a:bodyPr wrap="square" rtlCol="0">
            <a:spAutoFit/>
          </a:bodyPr>
          <a:lstStyle/>
          <a:p>
            <a:pPr algn="ctr"/>
            <a:r>
              <a:rPr lang="en-US" sz="5400" dirty="0">
                <a:latin typeface="Calibri" panose="020F0502020204030204" pitchFamily="34" charset="0"/>
                <a:cs typeface="Calibri" panose="020F0502020204030204" pitchFamily="34" charset="0"/>
              </a:rPr>
              <a:t>I Samuel 2:2</a:t>
            </a:r>
          </a:p>
          <a:p>
            <a:pPr algn="ctr"/>
            <a:r>
              <a:rPr lang="en-US" sz="5400" dirty="0">
                <a:latin typeface="Calibri" panose="020F0502020204030204" pitchFamily="34" charset="0"/>
                <a:cs typeface="Calibri" panose="020F0502020204030204" pitchFamily="34" charset="0"/>
              </a:rPr>
              <a:t>I Samuel 6:20</a:t>
            </a:r>
          </a:p>
          <a:p>
            <a:pPr algn="ctr"/>
            <a:r>
              <a:rPr lang="en-US" sz="5400" dirty="0">
                <a:latin typeface="Calibri" panose="020F0502020204030204" pitchFamily="34" charset="0"/>
                <a:cs typeface="Calibri" panose="020F0502020204030204" pitchFamily="34" charset="0"/>
              </a:rPr>
              <a:t>Psalm 99:9</a:t>
            </a:r>
          </a:p>
          <a:p>
            <a:pPr algn="ctr"/>
            <a:r>
              <a:rPr lang="en-US" sz="5400" dirty="0">
                <a:latin typeface="Calibri" panose="020F0502020204030204" pitchFamily="34" charset="0"/>
                <a:cs typeface="Calibri" panose="020F0502020204030204" pitchFamily="34" charset="0"/>
              </a:rPr>
              <a:t>I Corinthians 3:17</a:t>
            </a:r>
          </a:p>
          <a:p>
            <a:pPr algn="ctr"/>
            <a:r>
              <a:rPr lang="en-US" sz="5400" dirty="0">
                <a:latin typeface="Calibri" panose="020F0502020204030204" pitchFamily="34" charset="0"/>
                <a:cs typeface="Calibri" panose="020F0502020204030204" pitchFamily="34" charset="0"/>
              </a:rPr>
              <a:t>Revelation 4:8</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190</a:t>
            </a:fld>
            <a:endParaRPr lang="en-US"/>
          </a:p>
        </p:txBody>
      </p:sp>
      <p:sp>
        <p:nvSpPr>
          <p:cNvPr id="6" name="TextBox 5">
            <a:extLst>
              <a:ext uri="{FF2B5EF4-FFF2-40B4-BE49-F238E27FC236}">
                <a16:creationId xmlns:a16="http://schemas.microsoft.com/office/drawing/2014/main" id="{32908271-8E19-0F42-A262-CD100A3B7922}"/>
              </a:ext>
            </a:extLst>
          </p:cNvPr>
          <p:cNvSpPr txBox="1"/>
          <p:nvPr/>
        </p:nvSpPr>
        <p:spPr>
          <a:xfrm>
            <a:off x="560329" y="764057"/>
            <a:ext cx="7020576" cy="584775"/>
          </a:xfrm>
          <a:prstGeom prst="rect">
            <a:avLst/>
          </a:prstGeom>
          <a:noFill/>
        </p:spPr>
        <p:txBody>
          <a:bodyPr wrap="none" rtlCol="0">
            <a:spAutoFit/>
          </a:bodyPr>
          <a:lstStyle/>
          <a:p>
            <a:r>
              <a:rPr lang="en-US" sz="3200" i="1" dirty="0"/>
              <a:t>If God created everything did He create evil?</a:t>
            </a:r>
          </a:p>
        </p:txBody>
      </p:sp>
    </p:spTree>
    <p:extLst>
      <p:ext uri="{BB962C8B-B14F-4D97-AF65-F5344CB8AC3E}">
        <p14:creationId xmlns:p14="http://schemas.microsoft.com/office/powerpoint/2010/main" val="370281436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303251" y="1873449"/>
            <a:ext cx="11888749" cy="2862322"/>
          </a:xfrm>
          <a:prstGeom prst="rect">
            <a:avLst/>
          </a:prstGeom>
          <a:noFill/>
        </p:spPr>
        <p:txBody>
          <a:bodyPr wrap="square" rtlCol="0">
            <a:spAutoFit/>
          </a:bodyPr>
          <a:lstStyle/>
          <a:p>
            <a:pPr algn="ctr"/>
            <a:r>
              <a:rPr lang="en-US" sz="6000" dirty="0">
                <a:latin typeface="Calibri" panose="020F0502020204030204" pitchFamily="34" charset="0"/>
                <a:ea typeface="Calibri" panose="020F0502020204030204" pitchFamily="34" charset="0"/>
                <a:cs typeface="Times New Roman" panose="02020603050405020304" pitchFamily="18" charset="0"/>
              </a:rPr>
              <a:t>Because of the nature of free will, God has allowed conditions to exist where evil is a possibility. </a:t>
            </a:r>
            <a:endParaRPr lang="en-US" sz="5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191</a:t>
            </a:fld>
            <a:endParaRPr lang="en-US"/>
          </a:p>
        </p:txBody>
      </p:sp>
      <p:sp>
        <p:nvSpPr>
          <p:cNvPr id="6" name="TextBox 5">
            <a:extLst>
              <a:ext uri="{FF2B5EF4-FFF2-40B4-BE49-F238E27FC236}">
                <a16:creationId xmlns:a16="http://schemas.microsoft.com/office/drawing/2014/main" id="{1385409B-478C-0447-A646-5A1FAFC6ACD7}"/>
              </a:ext>
            </a:extLst>
          </p:cNvPr>
          <p:cNvSpPr txBox="1"/>
          <p:nvPr/>
        </p:nvSpPr>
        <p:spPr>
          <a:xfrm>
            <a:off x="560329" y="764057"/>
            <a:ext cx="7020576" cy="584775"/>
          </a:xfrm>
          <a:prstGeom prst="rect">
            <a:avLst/>
          </a:prstGeom>
          <a:noFill/>
        </p:spPr>
        <p:txBody>
          <a:bodyPr wrap="none" rtlCol="0">
            <a:spAutoFit/>
          </a:bodyPr>
          <a:lstStyle/>
          <a:p>
            <a:r>
              <a:rPr lang="en-US" sz="3200" i="1" dirty="0"/>
              <a:t>If God created everything did He create evil?</a:t>
            </a:r>
          </a:p>
        </p:txBody>
      </p:sp>
    </p:spTree>
    <p:extLst>
      <p:ext uri="{BB962C8B-B14F-4D97-AF65-F5344CB8AC3E}">
        <p14:creationId xmlns:p14="http://schemas.microsoft.com/office/powerpoint/2010/main" val="186562113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560329" y="1813292"/>
            <a:ext cx="11888749" cy="4616648"/>
          </a:xfrm>
          <a:prstGeom prst="rect">
            <a:avLst/>
          </a:prstGeom>
          <a:noFill/>
        </p:spPr>
        <p:txBody>
          <a:bodyPr wrap="square" rtlCol="0">
            <a:spAutoFit/>
          </a:bodyPr>
          <a:lstStyle/>
          <a:p>
            <a:pPr algn="ctr"/>
            <a:r>
              <a:rPr lang="en-US" sz="6000" dirty="0">
                <a:latin typeface="Calibri" panose="020F0502020204030204" pitchFamily="34" charset="0"/>
                <a:ea typeface="Calibri" panose="020F0502020204030204" pitchFamily="34" charset="0"/>
                <a:cs typeface="Times New Roman" panose="02020603050405020304" pitchFamily="18" charset="0"/>
              </a:rPr>
              <a:t>One of the great purposes of God’s plan is for His glory.</a:t>
            </a:r>
            <a:r>
              <a:rPr lang="en-US" sz="5400" dirty="0">
                <a:latin typeface="Calibri" panose="020F0502020204030204" pitchFamily="34" charset="0"/>
                <a:ea typeface="Calibri" panose="020F0502020204030204" pitchFamily="34" charset="0"/>
                <a:cs typeface="Times New Roman" panose="02020603050405020304" pitchFamily="18" charset="0"/>
              </a:rPr>
              <a:t> </a:t>
            </a:r>
            <a:r>
              <a:rPr lang="en-US" sz="6000" dirty="0">
                <a:latin typeface="Calibri" panose="020F0502020204030204" pitchFamily="34" charset="0"/>
                <a:ea typeface="Calibri" panose="020F0502020204030204" pitchFamily="34" charset="0"/>
                <a:cs typeface="Times New Roman" panose="02020603050405020304" pitchFamily="18" charset="0"/>
              </a:rPr>
              <a:t>We also know that love necessitates the ability to choose. </a:t>
            </a:r>
          </a:p>
          <a:p>
            <a:pPr algn="ctr"/>
            <a:endParaRPr lang="en-US" sz="5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192</a:t>
            </a:fld>
            <a:endParaRPr lang="en-US"/>
          </a:p>
        </p:txBody>
      </p:sp>
      <p:sp>
        <p:nvSpPr>
          <p:cNvPr id="6" name="TextBox 5">
            <a:extLst>
              <a:ext uri="{FF2B5EF4-FFF2-40B4-BE49-F238E27FC236}">
                <a16:creationId xmlns:a16="http://schemas.microsoft.com/office/drawing/2014/main" id="{1385409B-478C-0447-A646-5A1FAFC6ACD7}"/>
              </a:ext>
            </a:extLst>
          </p:cNvPr>
          <p:cNvSpPr txBox="1"/>
          <p:nvPr/>
        </p:nvSpPr>
        <p:spPr>
          <a:xfrm>
            <a:off x="560329" y="764057"/>
            <a:ext cx="7020576" cy="584775"/>
          </a:xfrm>
          <a:prstGeom prst="rect">
            <a:avLst/>
          </a:prstGeom>
          <a:noFill/>
        </p:spPr>
        <p:txBody>
          <a:bodyPr wrap="none" rtlCol="0">
            <a:spAutoFit/>
          </a:bodyPr>
          <a:lstStyle/>
          <a:p>
            <a:r>
              <a:rPr lang="en-US" sz="3200" i="1" dirty="0"/>
              <a:t>If God created everything did He create evil?</a:t>
            </a:r>
          </a:p>
        </p:txBody>
      </p:sp>
    </p:spTree>
    <p:extLst>
      <p:ext uri="{BB962C8B-B14F-4D97-AF65-F5344CB8AC3E}">
        <p14:creationId xmlns:p14="http://schemas.microsoft.com/office/powerpoint/2010/main" val="288624051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708761" y="2823512"/>
            <a:ext cx="11157111" cy="1107996"/>
          </a:xfrm>
          <a:prstGeom prst="rect">
            <a:avLst/>
          </a:prstGeom>
          <a:noFill/>
        </p:spPr>
        <p:txBody>
          <a:bodyPr wrap="square" rtlCol="0">
            <a:spAutoFit/>
          </a:bodyPr>
          <a:lstStyle/>
          <a:p>
            <a:pPr>
              <a:spcBef>
                <a:spcPts val="200"/>
              </a:spcBef>
            </a:pPr>
            <a:r>
              <a:rPr lang="en-US" sz="6600"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Can all roads lead to Heaven?</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193</a:t>
            </a:fld>
            <a:endParaRPr lang="en-US"/>
          </a:p>
        </p:txBody>
      </p:sp>
    </p:spTree>
    <p:extLst>
      <p:ext uri="{BB962C8B-B14F-4D97-AF65-F5344CB8AC3E}">
        <p14:creationId xmlns:p14="http://schemas.microsoft.com/office/powerpoint/2010/main" val="328494567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537179" y="1813292"/>
            <a:ext cx="11157111" cy="1107996"/>
          </a:xfrm>
          <a:prstGeom prst="rect">
            <a:avLst/>
          </a:prstGeom>
          <a:noFill/>
        </p:spPr>
        <p:txBody>
          <a:bodyPr wrap="square" rtlCol="0">
            <a:spAutoFit/>
          </a:bodyPr>
          <a:lstStyle/>
          <a:p>
            <a:pPr>
              <a:spcBef>
                <a:spcPts val="200"/>
              </a:spcBef>
            </a:pPr>
            <a:r>
              <a:rPr lang="en-US" sz="6600" b="1" dirty="0" err="1">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Particularist</a:t>
            </a:r>
            <a:endParaRPr lang="en-US" sz="6600"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194</a:t>
            </a:fld>
            <a:endParaRPr lang="en-US"/>
          </a:p>
        </p:txBody>
      </p:sp>
      <p:sp>
        <p:nvSpPr>
          <p:cNvPr id="6" name="TextBox 5">
            <a:extLst>
              <a:ext uri="{FF2B5EF4-FFF2-40B4-BE49-F238E27FC236}">
                <a16:creationId xmlns:a16="http://schemas.microsoft.com/office/drawing/2014/main" id="{A1DCECC7-402B-104D-9BB5-0DE907F93B48}"/>
              </a:ext>
            </a:extLst>
          </p:cNvPr>
          <p:cNvSpPr txBox="1"/>
          <p:nvPr/>
        </p:nvSpPr>
        <p:spPr>
          <a:xfrm>
            <a:off x="560329" y="764057"/>
            <a:ext cx="4817153" cy="584775"/>
          </a:xfrm>
          <a:prstGeom prst="rect">
            <a:avLst/>
          </a:prstGeom>
          <a:noFill/>
        </p:spPr>
        <p:txBody>
          <a:bodyPr wrap="none" rtlCol="0">
            <a:spAutoFit/>
          </a:bodyPr>
          <a:lstStyle/>
          <a:p>
            <a:r>
              <a:rPr lang="en-US" sz="3200" i="1" dirty="0"/>
              <a:t>Can all roads lead to Heaven?</a:t>
            </a:r>
          </a:p>
        </p:txBody>
      </p:sp>
      <p:sp>
        <p:nvSpPr>
          <p:cNvPr id="7" name="TextBox 6">
            <a:extLst>
              <a:ext uri="{FF2B5EF4-FFF2-40B4-BE49-F238E27FC236}">
                <a16:creationId xmlns:a16="http://schemas.microsoft.com/office/drawing/2014/main" id="{65574B90-170B-6E46-96F3-E9FE00A759AF}"/>
              </a:ext>
            </a:extLst>
          </p:cNvPr>
          <p:cNvSpPr txBox="1"/>
          <p:nvPr/>
        </p:nvSpPr>
        <p:spPr>
          <a:xfrm>
            <a:off x="560329" y="3279734"/>
            <a:ext cx="11157111" cy="1107996"/>
          </a:xfrm>
          <a:prstGeom prst="rect">
            <a:avLst/>
          </a:prstGeom>
          <a:noFill/>
        </p:spPr>
        <p:txBody>
          <a:bodyPr wrap="square" rtlCol="0">
            <a:spAutoFit/>
          </a:bodyPr>
          <a:lstStyle/>
          <a:p>
            <a:pPr>
              <a:spcBef>
                <a:spcPts val="200"/>
              </a:spcBef>
            </a:pPr>
            <a:r>
              <a:rPr lang="en-US" sz="6600"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Pluralist</a:t>
            </a:r>
          </a:p>
        </p:txBody>
      </p:sp>
    </p:spTree>
    <p:extLst>
      <p:ext uri="{BB962C8B-B14F-4D97-AF65-F5344CB8AC3E}">
        <p14:creationId xmlns:p14="http://schemas.microsoft.com/office/powerpoint/2010/main" val="420902623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537179" y="1813292"/>
            <a:ext cx="11157111" cy="3416320"/>
          </a:xfrm>
          <a:prstGeom prst="rect">
            <a:avLst/>
          </a:prstGeom>
          <a:noFill/>
        </p:spPr>
        <p:txBody>
          <a:bodyPr wrap="square" rtlCol="0">
            <a:spAutoFit/>
          </a:bodyPr>
          <a:lstStyle/>
          <a:p>
            <a:pPr>
              <a:spcBef>
                <a:spcPts val="200"/>
              </a:spcBef>
            </a:pPr>
            <a:r>
              <a:rPr lang="en-US" sz="5400" dirty="0">
                <a:latin typeface="Calibri" panose="020F0502020204030204" pitchFamily="34" charset="0"/>
                <a:cs typeface="Calibri" panose="020F0502020204030204" pitchFamily="34" charset="0"/>
              </a:rPr>
              <a:t>One of the main arguments used against someone who believes Jesus Christ is the only way of Salvation is that of </a:t>
            </a:r>
            <a:r>
              <a:rPr lang="en-US" sz="5400" b="1" dirty="0">
                <a:latin typeface="Calibri" panose="020F0502020204030204" pitchFamily="34" charset="0"/>
                <a:cs typeface="Calibri" panose="020F0502020204030204" pitchFamily="34" charset="0"/>
              </a:rPr>
              <a:t>cultural relativity</a:t>
            </a:r>
            <a:r>
              <a:rPr lang="en-US" sz="5400" dirty="0">
                <a:latin typeface="Calibri" panose="020F0502020204030204" pitchFamily="34" charset="0"/>
                <a:cs typeface="Calibri" panose="020F0502020204030204" pitchFamily="34" charset="0"/>
              </a:rPr>
              <a:t>. </a:t>
            </a:r>
            <a:endParaRPr lang="en-US" sz="239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195</a:t>
            </a:fld>
            <a:endParaRPr lang="en-US"/>
          </a:p>
        </p:txBody>
      </p:sp>
      <p:sp>
        <p:nvSpPr>
          <p:cNvPr id="6" name="TextBox 5">
            <a:extLst>
              <a:ext uri="{FF2B5EF4-FFF2-40B4-BE49-F238E27FC236}">
                <a16:creationId xmlns:a16="http://schemas.microsoft.com/office/drawing/2014/main" id="{A1DCECC7-402B-104D-9BB5-0DE907F93B48}"/>
              </a:ext>
            </a:extLst>
          </p:cNvPr>
          <p:cNvSpPr txBox="1"/>
          <p:nvPr/>
        </p:nvSpPr>
        <p:spPr>
          <a:xfrm>
            <a:off x="560329" y="764057"/>
            <a:ext cx="4817153" cy="584775"/>
          </a:xfrm>
          <a:prstGeom prst="rect">
            <a:avLst/>
          </a:prstGeom>
          <a:noFill/>
        </p:spPr>
        <p:txBody>
          <a:bodyPr wrap="none" rtlCol="0">
            <a:spAutoFit/>
          </a:bodyPr>
          <a:lstStyle/>
          <a:p>
            <a:r>
              <a:rPr lang="en-US" sz="3200" i="1" dirty="0"/>
              <a:t>Can all roads lead to Heaven?</a:t>
            </a:r>
          </a:p>
        </p:txBody>
      </p:sp>
    </p:spTree>
    <p:extLst>
      <p:ext uri="{BB962C8B-B14F-4D97-AF65-F5344CB8AC3E}">
        <p14:creationId xmlns:p14="http://schemas.microsoft.com/office/powerpoint/2010/main" val="261689924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228601" y="1813292"/>
            <a:ext cx="11403956" cy="4801314"/>
          </a:xfrm>
          <a:prstGeom prst="rect">
            <a:avLst/>
          </a:prstGeom>
          <a:noFill/>
        </p:spPr>
        <p:txBody>
          <a:bodyPr wrap="square" rtlCol="0">
            <a:spAutoFit/>
          </a:bodyPr>
          <a:lstStyle/>
          <a:p>
            <a:r>
              <a:rPr lang="en-US" sz="5400" b="1" dirty="0">
                <a:latin typeface="Calibri" panose="020F0502020204030204" pitchFamily="34" charset="0"/>
                <a:ea typeface="Calibri" panose="020F0502020204030204" pitchFamily="34" charset="0"/>
                <a:cs typeface="Times New Roman" panose="02020603050405020304" pitchFamily="18" charset="0"/>
              </a:rPr>
              <a:t>Genetic fallacy - </a:t>
            </a:r>
            <a:r>
              <a:rPr lang="en-US" sz="5400" dirty="0">
                <a:latin typeface="Calibri" panose="020F0502020204030204" pitchFamily="34" charset="0"/>
                <a:ea typeface="Calibri" panose="020F0502020204030204" pitchFamily="34" charset="0"/>
                <a:cs typeface="Times New Roman" panose="02020603050405020304" pitchFamily="18" charset="0"/>
              </a:rPr>
              <a:t>“This is trying to invalidate a position by criticizing the way a person came to hold that position.”</a:t>
            </a:r>
          </a:p>
          <a:p>
            <a:r>
              <a:rPr lang="en-US" sz="5400" dirty="0">
                <a:latin typeface="Calibri" panose="020F0502020204030204" pitchFamily="34" charset="0"/>
                <a:ea typeface="Calibri" panose="020F0502020204030204" pitchFamily="34" charset="0"/>
                <a:cs typeface="Times New Roman" panose="02020603050405020304" pitchFamily="18" charset="0"/>
              </a:rPr>
              <a:t> </a:t>
            </a:r>
            <a:r>
              <a:rPr lang="en-US" sz="3600" dirty="0">
                <a:latin typeface="Calibri" panose="020F0502020204030204" pitchFamily="34" charset="0"/>
                <a:ea typeface="Calibri" panose="020F0502020204030204" pitchFamily="34" charset="0"/>
                <a:cs typeface="Times New Roman" panose="02020603050405020304" pitchFamily="18" charset="0"/>
              </a:rPr>
              <a:t>Pg. 270 Craig, William Lane. On Guard. Colorado Springs: David C. Cook, 2010.</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196</a:t>
            </a:fld>
            <a:endParaRPr lang="en-US"/>
          </a:p>
        </p:txBody>
      </p:sp>
      <p:sp>
        <p:nvSpPr>
          <p:cNvPr id="6" name="TextBox 5">
            <a:extLst>
              <a:ext uri="{FF2B5EF4-FFF2-40B4-BE49-F238E27FC236}">
                <a16:creationId xmlns:a16="http://schemas.microsoft.com/office/drawing/2014/main" id="{A1DCECC7-402B-104D-9BB5-0DE907F93B48}"/>
              </a:ext>
            </a:extLst>
          </p:cNvPr>
          <p:cNvSpPr txBox="1"/>
          <p:nvPr/>
        </p:nvSpPr>
        <p:spPr>
          <a:xfrm>
            <a:off x="560329" y="764057"/>
            <a:ext cx="4817153" cy="584775"/>
          </a:xfrm>
          <a:prstGeom prst="rect">
            <a:avLst/>
          </a:prstGeom>
          <a:noFill/>
        </p:spPr>
        <p:txBody>
          <a:bodyPr wrap="none" rtlCol="0">
            <a:spAutoFit/>
          </a:bodyPr>
          <a:lstStyle/>
          <a:p>
            <a:r>
              <a:rPr lang="en-US" sz="3200" i="1" dirty="0"/>
              <a:t>Can all roads lead to Heaven?</a:t>
            </a:r>
          </a:p>
        </p:txBody>
      </p:sp>
    </p:spTree>
    <p:extLst>
      <p:ext uri="{BB962C8B-B14F-4D97-AF65-F5344CB8AC3E}">
        <p14:creationId xmlns:p14="http://schemas.microsoft.com/office/powerpoint/2010/main" val="365176636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461916" y="1722606"/>
            <a:ext cx="11403956" cy="4247317"/>
          </a:xfrm>
          <a:prstGeom prst="rect">
            <a:avLst/>
          </a:prstGeom>
          <a:noFill/>
        </p:spPr>
        <p:txBody>
          <a:bodyPr wrap="square" rtlCol="0">
            <a:spAutoFit/>
          </a:bodyPr>
          <a:lstStyle/>
          <a:p>
            <a:r>
              <a:rPr lang="en-US" sz="5400" dirty="0">
                <a:latin typeface="Calibri" panose="020F0502020204030204" pitchFamily="34" charset="0"/>
                <a:ea typeface="Calibri" panose="020F0502020204030204" pitchFamily="34" charset="0"/>
                <a:cs typeface="Times New Roman" panose="02020603050405020304" pitchFamily="18" charset="0"/>
              </a:rPr>
              <a:t>Example: If you were born in Greece and believed therefore that the earth orbits the sun, is there any grounds to dismiss that belief because you were born in Greece?</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197</a:t>
            </a:fld>
            <a:endParaRPr lang="en-US"/>
          </a:p>
        </p:txBody>
      </p:sp>
      <p:sp>
        <p:nvSpPr>
          <p:cNvPr id="6" name="TextBox 5">
            <a:extLst>
              <a:ext uri="{FF2B5EF4-FFF2-40B4-BE49-F238E27FC236}">
                <a16:creationId xmlns:a16="http://schemas.microsoft.com/office/drawing/2014/main" id="{A1DCECC7-402B-104D-9BB5-0DE907F93B48}"/>
              </a:ext>
            </a:extLst>
          </p:cNvPr>
          <p:cNvSpPr txBox="1"/>
          <p:nvPr/>
        </p:nvSpPr>
        <p:spPr>
          <a:xfrm>
            <a:off x="560329" y="764057"/>
            <a:ext cx="4817153" cy="584775"/>
          </a:xfrm>
          <a:prstGeom prst="rect">
            <a:avLst/>
          </a:prstGeom>
          <a:noFill/>
        </p:spPr>
        <p:txBody>
          <a:bodyPr wrap="none" rtlCol="0">
            <a:spAutoFit/>
          </a:bodyPr>
          <a:lstStyle/>
          <a:p>
            <a:r>
              <a:rPr lang="en-US" sz="3200" i="1" dirty="0"/>
              <a:t>Can all roads lead to Heaven?</a:t>
            </a:r>
          </a:p>
        </p:txBody>
      </p:sp>
    </p:spTree>
    <p:extLst>
      <p:ext uri="{BB962C8B-B14F-4D97-AF65-F5344CB8AC3E}">
        <p14:creationId xmlns:p14="http://schemas.microsoft.com/office/powerpoint/2010/main" val="316808854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537179" y="2084848"/>
            <a:ext cx="11403956" cy="2585323"/>
          </a:xfrm>
          <a:prstGeom prst="rect">
            <a:avLst/>
          </a:prstGeom>
          <a:noFill/>
        </p:spPr>
        <p:txBody>
          <a:bodyPr wrap="square" rtlCol="0">
            <a:spAutoFit/>
          </a:bodyPr>
          <a:lstStyle/>
          <a:p>
            <a:r>
              <a:rPr lang="en-US" sz="5400" dirty="0">
                <a:latin typeface="Calibri" panose="020F0502020204030204" pitchFamily="34" charset="0"/>
                <a:ea typeface="Calibri" panose="020F0502020204030204" pitchFamily="34" charset="0"/>
                <a:cs typeface="Times New Roman" panose="02020603050405020304" pitchFamily="18" charset="0"/>
              </a:rPr>
              <a:t>First, there are fundamental differences between biblical Christianity and </a:t>
            </a:r>
            <a:r>
              <a:rPr lang="en-US" sz="5400" u="sng" dirty="0">
                <a:latin typeface="Calibri" panose="020F0502020204030204" pitchFamily="34" charset="0"/>
                <a:ea typeface="Calibri" panose="020F0502020204030204" pitchFamily="34" charset="0"/>
                <a:cs typeface="Times New Roman" panose="02020603050405020304" pitchFamily="18" charset="0"/>
              </a:rPr>
              <a:t>all other religions</a:t>
            </a:r>
            <a:r>
              <a:rPr lang="en-US" sz="5400" dirty="0">
                <a:latin typeface="Calibri" panose="020F0502020204030204" pitchFamily="34" charset="0"/>
                <a:ea typeface="Calibri" panose="020F0502020204030204" pitchFamily="34" charset="0"/>
                <a:cs typeface="Times New Roman" panose="02020603050405020304" pitchFamily="18" charset="0"/>
              </a:rPr>
              <a:t>.</a:t>
            </a:r>
            <a:r>
              <a:rPr lang="en-US" sz="5400" dirty="0"/>
              <a:t> </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198</a:t>
            </a:fld>
            <a:endParaRPr lang="en-US"/>
          </a:p>
        </p:txBody>
      </p:sp>
      <p:sp>
        <p:nvSpPr>
          <p:cNvPr id="6" name="TextBox 5">
            <a:extLst>
              <a:ext uri="{FF2B5EF4-FFF2-40B4-BE49-F238E27FC236}">
                <a16:creationId xmlns:a16="http://schemas.microsoft.com/office/drawing/2014/main" id="{A1DCECC7-402B-104D-9BB5-0DE907F93B48}"/>
              </a:ext>
            </a:extLst>
          </p:cNvPr>
          <p:cNvSpPr txBox="1"/>
          <p:nvPr/>
        </p:nvSpPr>
        <p:spPr>
          <a:xfrm>
            <a:off x="560329" y="764057"/>
            <a:ext cx="4817153" cy="584775"/>
          </a:xfrm>
          <a:prstGeom prst="rect">
            <a:avLst/>
          </a:prstGeom>
          <a:noFill/>
        </p:spPr>
        <p:txBody>
          <a:bodyPr wrap="none" rtlCol="0">
            <a:spAutoFit/>
          </a:bodyPr>
          <a:lstStyle/>
          <a:p>
            <a:r>
              <a:rPr lang="en-US" sz="3200" i="1" dirty="0"/>
              <a:t>Can all roads lead to Heaven?</a:t>
            </a:r>
          </a:p>
        </p:txBody>
      </p:sp>
    </p:spTree>
    <p:extLst>
      <p:ext uri="{BB962C8B-B14F-4D97-AF65-F5344CB8AC3E}">
        <p14:creationId xmlns:p14="http://schemas.microsoft.com/office/powerpoint/2010/main" val="413710477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537179" y="1701941"/>
            <a:ext cx="11403956" cy="4247317"/>
          </a:xfrm>
          <a:prstGeom prst="rect">
            <a:avLst/>
          </a:prstGeom>
          <a:noFill/>
        </p:spPr>
        <p:txBody>
          <a:bodyPr wrap="square" rtlCol="0">
            <a:spAutoFit/>
          </a:bodyPr>
          <a:lstStyle/>
          <a:p>
            <a:pPr marR="0" lvl="0">
              <a:spcBef>
                <a:spcPts val="0"/>
              </a:spcBef>
              <a:spcAft>
                <a:spcPts val="0"/>
              </a:spcAft>
            </a:pPr>
            <a:r>
              <a:rPr lang="en-US" sz="5400" dirty="0">
                <a:latin typeface="Calibri" panose="020F0502020204030204" pitchFamily="34" charset="0"/>
                <a:ea typeface="Calibri" panose="020F0502020204030204" pitchFamily="34" charset="0"/>
                <a:cs typeface="Times New Roman" panose="02020603050405020304" pitchFamily="18" charset="0"/>
              </a:rPr>
              <a:t>Second, Biblical Christianity only provides </a:t>
            </a:r>
            <a:r>
              <a:rPr lang="en-US" sz="5400" b="1" dirty="0">
                <a:latin typeface="Calibri" panose="020F0502020204030204" pitchFamily="34" charset="0"/>
                <a:ea typeface="Calibri" panose="020F0502020204030204" pitchFamily="34" charset="0"/>
                <a:cs typeface="Times New Roman" panose="02020603050405020304" pitchFamily="18" charset="0"/>
              </a:rPr>
              <a:t>consistent</a:t>
            </a:r>
            <a:r>
              <a:rPr lang="en-US" sz="5400" dirty="0">
                <a:latin typeface="Calibri" panose="020F0502020204030204" pitchFamily="34" charset="0"/>
                <a:ea typeface="Calibri" panose="020F0502020204030204" pitchFamily="34" charset="0"/>
                <a:cs typeface="Times New Roman" panose="02020603050405020304" pitchFamily="18" charset="0"/>
              </a:rPr>
              <a:t> and </a:t>
            </a:r>
            <a:r>
              <a:rPr lang="en-US" sz="5400" b="1" dirty="0">
                <a:latin typeface="Calibri" panose="020F0502020204030204" pitchFamily="34" charset="0"/>
                <a:ea typeface="Calibri" panose="020F0502020204030204" pitchFamily="34" charset="0"/>
                <a:cs typeface="Times New Roman" panose="02020603050405020304" pitchFamily="18" charset="0"/>
              </a:rPr>
              <a:t>coherent </a:t>
            </a:r>
            <a:r>
              <a:rPr lang="en-US" sz="5400" dirty="0">
                <a:latin typeface="Calibri" panose="020F0502020204030204" pitchFamily="34" charset="0"/>
                <a:ea typeface="Calibri" panose="020F0502020204030204" pitchFamily="34" charset="0"/>
                <a:cs typeface="Times New Roman" panose="02020603050405020304" pitchFamily="18" charset="0"/>
              </a:rPr>
              <a:t>answers to life’s biggest questions. (Origin, Meaning, Morality, and Destiny.)</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199</a:t>
            </a:fld>
            <a:endParaRPr lang="en-US"/>
          </a:p>
        </p:txBody>
      </p:sp>
      <p:sp>
        <p:nvSpPr>
          <p:cNvPr id="6" name="TextBox 5">
            <a:extLst>
              <a:ext uri="{FF2B5EF4-FFF2-40B4-BE49-F238E27FC236}">
                <a16:creationId xmlns:a16="http://schemas.microsoft.com/office/drawing/2014/main" id="{A1DCECC7-402B-104D-9BB5-0DE907F93B48}"/>
              </a:ext>
            </a:extLst>
          </p:cNvPr>
          <p:cNvSpPr txBox="1"/>
          <p:nvPr/>
        </p:nvSpPr>
        <p:spPr>
          <a:xfrm>
            <a:off x="560329" y="764057"/>
            <a:ext cx="4817153" cy="584775"/>
          </a:xfrm>
          <a:prstGeom prst="rect">
            <a:avLst/>
          </a:prstGeom>
          <a:noFill/>
        </p:spPr>
        <p:txBody>
          <a:bodyPr wrap="none" rtlCol="0">
            <a:spAutoFit/>
          </a:bodyPr>
          <a:lstStyle/>
          <a:p>
            <a:r>
              <a:rPr lang="en-US" sz="3200" i="1" dirty="0"/>
              <a:t>Can all roads lead to Heaven?</a:t>
            </a:r>
          </a:p>
        </p:txBody>
      </p:sp>
    </p:spTree>
    <p:extLst>
      <p:ext uri="{BB962C8B-B14F-4D97-AF65-F5344CB8AC3E}">
        <p14:creationId xmlns:p14="http://schemas.microsoft.com/office/powerpoint/2010/main" val="658512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429B3-C594-204B-8757-6F30EA0284F7}"/>
              </a:ext>
            </a:extLst>
          </p:cNvPr>
          <p:cNvSpPr>
            <a:spLocks noGrp="1"/>
          </p:cNvSpPr>
          <p:nvPr>
            <p:ph type="title"/>
          </p:nvPr>
        </p:nvSpPr>
        <p:spPr>
          <a:xfrm>
            <a:off x="413889" y="137810"/>
            <a:ext cx="9603275" cy="1049235"/>
          </a:xfrm>
        </p:spPr>
        <p:txBody>
          <a:bodyPr>
            <a:normAutofit/>
          </a:bodyPr>
          <a:lstStyle/>
          <a:p>
            <a:r>
              <a:rPr lang="en-US" sz="5400" dirty="0"/>
              <a:t>What we will cover</a:t>
            </a:r>
          </a:p>
        </p:txBody>
      </p:sp>
      <p:sp>
        <p:nvSpPr>
          <p:cNvPr id="3" name="Content Placeholder 2">
            <a:extLst>
              <a:ext uri="{FF2B5EF4-FFF2-40B4-BE49-F238E27FC236}">
                <a16:creationId xmlns:a16="http://schemas.microsoft.com/office/drawing/2014/main" id="{B07A09E8-3785-5445-97E0-2E2A60BC6FC9}"/>
              </a:ext>
            </a:extLst>
          </p:cNvPr>
          <p:cNvSpPr>
            <a:spLocks noGrp="1"/>
          </p:cNvSpPr>
          <p:nvPr>
            <p:ph idx="1"/>
          </p:nvPr>
        </p:nvSpPr>
        <p:spPr>
          <a:xfrm>
            <a:off x="1451579" y="1861889"/>
            <a:ext cx="9603275" cy="3450613"/>
          </a:xfrm>
        </p:spPr>
        <p:txBody>
          <a:bodyPr>
            <a:normAutofit/>
          </a:bodyPr>
          <a:lstStyle/>
          <a:p>
            <a:r>
              <a:rPr lang="en-US" sz="3600" dirty="0"/>
              <a:t>The Biblical Foundation</a:t>
            </a:r>
          </a:p>
          <a:p>
            <a:r>
              <a:rPr lang="en-US" sz="3600" dirty="0"/>
              <a:t>The Two Main Ideas</a:t>
            </a:r>
          </a:p>
          <a:p>
            <a:r>
              <a:rPr lang="en-US" sz="3600" dirty="0"/>
              <a:t>Common Question with Biblical Answers</a:t>
            </a:r>
          </a:p>
        </p:txBody>
      </p:sp>
      <p:sp>
        <p:nvSpPr>
          <p:cNvPr id="4" name="TextBox 3">
            <a:extLst>
              <a:ext uri="{FF2B5EF4-FFF2-40B4-BE49-F238E27FC236}">
                <a16:creationId xmlns:a16="http://schemas.microsoft.com/office/drawing/2014/main" id="{95DD4E36-4C39-9847-A3EF-479A24EF296B}"/>
              </a:ext>
            </a:extLst>
          </p:cNvPr>
          <p:cNvSpPr txBox="1"/>
          <p:nvPr/>
        </p:nvSpPr>
        <p:spPr>
          <a:xfrm>
            <a:off x="-207196" y="4260812"/>
            <a:ext cx="12606392" cy="1938992"/>
          </a:xfrm>
          <a:prstGeom prst="rect">
            <a:avLst/>
          </a:prstGeom>
          <a:noFill/>
        </p:spPr>
        <p:txBody>
          <a:bodyPr wrap="square" numCol="2" rtlCol="0">
            <a:spAutoFit/>
          </a:bodyPr>
          <a:lstStyle/>
          <a:p>
            <a:pPr lvl="1"/>
            <a:r>
              <a:rPr lang="en-US" sz="2400" dirty="0"/>
              <a:t>How can you prove God exists?</a:t>
            </a:r>
          </a:p>
          <a:p>
            <a:pPr lvl="1"/>
            <a:r>
              <a:rPr lang="en-US" sz="2400" dirty="0"/>
              <a:t>Does Suffering prove God does not exist?</a:t>
            </a:r>
          </a:p>
          <a:p>
            <a:pPr lvl="1"/>
            <a:r>
              <a:rPr lang="en-US" sz="2400" dirty="0"/>
              <a:t>How do you know the Bible is true?</a:t>
            </a:r>
          </a:p>
          <a:p>
            <a:pPr lvl="1"/>
            <a:r>
              <a:rPr lang="en-US" sz="2400" dirty="0"/>
              <a:t>Did Jesus really rise from the dead?</a:t>
            </a:r>
          </a:p>
          <a:p>
            <a:pPr lvl="1"/>
            <a:endParaRPr lang="en-US" sz="2400" dirty="0"/>
          </a:p>
          <a:p>
            <a:pPr lvl="1"/>
            <a:r>
              <a:rPr lang="en-US" sz="2400" dirty="0"/>
              <a:t>Why should I believe in Heaven and Hell?</a:t>
            </a:r>
          </a:p>
          <a:p>
            <a:pPr lvl="1"/>
            <a:r>
              <a:rPr lang="en-US" sz="2400" dirty="0"/>
              <a:t>If God created everything did he create evil?</a:t>
            </a:r>
          </a:p>
          <a:p>
            <a:pPr lvl="1"/>
            <a:r>
              <a:rPr lang="en-US" sz="2400" dirty="0"/>
              <a:t>Can all roads lead to Heaven?</a:t>
            </a:r>
          </a:p>
          <a:p>
            <a:endParaRPr lang="en-US" sz="2400" dirty="0"/>
          </a:p>
        </p:txBody>
      </p:sp>
      <p:sp>
        <p:nvSpPr>
          <p:cNvPr id="9" name="Slide Number Placeholder 8">
            <a:extLst>
              <a:ext uri="{FF2B5EF4-FFF2-40B4-BE49-F238E27FC236}">
                <a16:creationId xmlns:a16="http://schemas.microsoft.com/office/drawing/2014/main" id="{67E092F3-1A96-934E-AAD7-4E2C642EBB57}"/>
              </a:ext>
            </a:extLst>
          </p:cNvPr>
          <p:cNvSpPr>
            <a:spLocks noGrp="1"/>
          </p:cNvSpPr>
          <p:nvPr>
            <p:ph type="sldNum" sz="quarter" idx="12"/>
          </p:nvPr>
        </p:nvSpPr>
        <p:spPr/>
        <p:txBody>
          <a:bodyPr/>
          <a:lstStyle/>
          <a:p>
            <a:fld id="{198EE0EF-5A81-0A44-ADB5-BE2AEA187555}" type="slidenum">
              <a:rPr lang="en-US" smtClean="0"/>
              <a:t>2</a:t>
            </a:fld>
            <a:endParaRPr lang="en-US"/>
          </a:p>
        </p:txBody>
      </p:sp>
    </p:spTree>
    <p:extLst>
      <p:ext uri="{BB962C8B-B14F-4D97-AF65-F5344CB8AC3E}">
        <p14:creationId xmlns:p14="http://schemas.microsoft.com/office/powerpoint/2010/main" val="371668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9603275" cy="1049235"/>
          </a:xfrm>
        </p:spPr>
        <p:txBody>
          <a:bodyPr>
            <a:normAutofit/>
          </a:bodyPr>
          <a:lstStyle/>
          <a:p>
            <a:r>
              <a:rPr lang="en-US" sz="5400" dirty="0"/>
              <a:t>The two “main” ideas</a:t>
            </a:r>
          </a:p>
        </p:txBody>
      </p:sp>
      <p:sp>
        <p:nvSpPr>
          <p:cNvPr id="3" name="Content Placeholder 2">
            <a:extLst>
              <a:ext uri="{FF2B5EF4-FFF2-40B4-BE49-F238E27FC236}">
                <a16:creationId xmlns:a16="http://schemas.microsoft.com/office/drawing/2014/main" id="{9ABA8CC0-9B1C-404E-B1A9-C9CCC3BC8D26}"/>
              </a:ext>
            </a:extLst>
          </p:cNvPr>
          <p:cNvSpPr>
            <a:spLocks noGrp="1"/>
          </p:cNvSpPr>
          <p:nvPr>
            <p:ph idx="1"/>
          </p:nvPr>
        </p:nvSpPr>
        <p:spPr>
          <a:xfrm>
            <a:off x="159327" y="1288675"/>
            <a:ext cx="11692014" cy="1676198"/>
          </a:xfrm>
        </p:spPr>
        <p:txBody>
          <a:bodyPr numCol="1">
            <a:normAutofit/>
          </a:bodyPr>
          <a:lstStyle/>
          <a:p>
            <a:pPr marL="0" indent="0" algn="ctr">
              <a:buNone/>
            </a:pPr>
            <a:r>
              <a:rPr lang="en-US" sz="4800" b="1" dirty="0"/>
              <a:t>God exists or God does not exist.</a:t>
            </a:r>
            <a:endParaRPr lang="en-US" sz="4800" dirty="0"/>
          </a:p>
        </p:txBody>
      </p:sp>
      <p:sp>
        <p:nvSpPr>
          <p:cNvPr id="4" name="TextBox 3">
            <a:extLst>
              <a:ext uri="{FF2B5EF4-FFF2-40B4-BE49-F238E27FC236}">
                <a16:creationId xmlns:a16="http://schemas.microsoft.com/office/drawing/2014/main" id="{A8A70CA0-7BE1-9647-8454-97A97D4F8F1B}"/>
              </a:ext>
            </a:extLst>
          </p:cNvPr>
          <p:cNvSpPr txBox="1"/>
          <p:nvPr/>
        </p:nvSpPr>
        <p:spPr>
          <a:xfrm>
            <a:off x="-65809" y="2767280"/>
            <a:ext cx="12323618" cy="1323439"/>
          </a:xfrm>
          <a:prstGeom prst="rect">
            <a:avLst/>
          </a:prstGeom>
          <a:noFill/>
        </p:spPr>
        <p:txBody>
          <a:bodyPr wrap="square" rtlCol="0">
            <a:spAutoFit/>
          </a:bodyPr>
          <a:lstStyle/>
          <a:p>
            <a:pPr algn="ctr"/>
            <a:r>
              <a:rPr lang="en-US" sz="8000" b="1" dirty="0"/>
              <a:t>Postmodernism</a:t>
            </a:r>
            <a:endParaRPr lang="en-US" sz="41300" dirty="0"/>
          </a:p>
        </p:txBody>
      </p:sp>
      <p:sp>
        <p:nvSpPr>
          <p:cNvPr id="5" name="TextBox 4">
            <a:extLst>
              <a:ext uri="{FF2B5EF4-FFF2-40B4-BE49-F238E27FC236}">
                <a16:creationId xmlns:a16="http://schemas.microsoft.com/office/drawing/2014/main" id="{632EB847-8430-7544-85B3-35B70F387367}"/>
              </a:ext>
            </a:extLst>
          </p:cNvPr>
          <p:cNvSpPr txBox="1"/>
          <p:nvPr/>
        </p:nvSpPr>
        <p:spPr>
          <a:xfrm rot="19571829">
            <a:off x="3058148" y="2208806"/>
            <a:ext cx="5173211" cy="2800767"/>
          </a:xfrm>
          <a:prstGeom prst="rect">
            <a:avLst/>
          </a:prstGeom>
          <a:noFill/>
        </p:spPr>
        <p:txBody>
          <a:bodyPr wrap="none" rtlCol="0">
            <a:spAutoFit/>
          </a:bodyPr>
          <a:lstStyle/>
          <a:p>
            <a:r>
              <a:rPr lang="en-US" sz="8800" b="1" dirty="0">
                <a:solidFill>
                  <a:srgbClr val="FF0000"/>
                </a:solidFill>
              </a:rPr>
              <a:t>God does</a:t>
            </a:r>
          </a:p>
          <a:p>
            <a:r>
              <a:rPr lang="en-US" sz="8800" b="1" dirty="0">
                <a:solidFill>
                  <a:srgbClr val="FF0000"/>
                </a:solidFill>
              </a:rPr>
              <a:t>Not exist</a:t>
            </a:r>
            <a:endParaRPr lang="en-US" sz="8800" dirty="0">
              <a:solidFill>
                <a:srgbClr val="FF0000"/>
              </a:solidFill>
            </a:endParaRPr>
          </a:p>
        </p:txBody>
      </p:sp>
      <p:sp>
        <p:nvSpPr>
          <p:cNvPr id="7" name="Slide Number Placeholder 6">
            <a:extLst>
              <a:ext uri="{FF2B5EF4-FFF2-40B4-BE49-F238E27FC236}">
                <a16:creationId xmlns:a16="http://schemas.microsoft.com/office/drawing/2014/main" id="{4B97E1BB-200B-D248-8AC0-40BBE518FA8C}"/>
              </a:ext>
            </a:extLst>
          </p:cNvPr>
          <p:cNvSpPr>
            <a:spLocks noGrp="1"/>
          </p:cNvSpPr>
          <p:nvPr>
            <p:ph type="sldNum" sz="quarter" idx="12"/>
          </p:nvPr>
        </p:nvSpPr>
        <p:spPr/>
        <p:txBody>
          <a:bodyPr/>
          <a:lstStyle/>
          <a:p>
            <a:fld id="{198EE0EF-5A81-0A44-ADB5-BE2AEA187555}" type="slidenum">
              <a:rPr lang="en-US" smtClean="0"/>
              <a:t>20</a:t>
            </a:fld>
            <a:endParaRPr lang="en-US"/>
          </a:p>
        </p:txBody>
      </p:sp>
    </p:spTree>
    <p:extLst>
      <p:ext uri="{BB962C8B-B14F-4D97-AF65-F5344CB8AC3E}">
        <p14:creationId xmlns:p14="http://schemas.microsoft.com/office/powerpoint/2010/main" val="80320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537179" y="2084848"/>
            <a:ext cx="11403956" cy="2585323"/>
          </a:xfrm>
          <a:prstGeom prst="rect">
            <a:avLst/>
          </a:prstGeom>
          <a:noFill/>
        </p:spPr>
        <p:txBody>
          <a:bodyPr wrap="square" rtlCol="0">
            <a:spAutoFit/>
          </a:bodyPr>
          <a:lstStyle/>
          <a:p>
            <a:pPr marR="0" lvl="0">
              <a:spcBef>
                <a:spcPts val="0"/>
              </a:spcBef>
              <a:spcAft>
                <a:spcPts val="0"/>
              </a:spcAft>
            </a:pPr>
            <a:r>
              <a:rPr lang="en-US" sz="5400" dirty="0">
                <a:latin typeface="Calibri" panose="020F0502020204030204" pitchFamily="34" charset="0"/>
                <a:ea typeface="Calibri" panose="020F0502020204030204" pitchFamily="34" charset="0"/>
                <a:cs typeface="Times New Roman" panose="02020603050405020304" pitchFamily="18" charset="0"/>
              </a:rPr>
              <a:t>Third, the historicity of Jesus’ death, burial and resurrection agree with the Bible. </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200</a:t>
            </a:fld>
            <a:endParaRPr lang="en-US"/>
          </a:p>
        </p:txBody>
      </p:sp>
      <p:sp>
        <p:nvSpPr>
          <p:cNvPr id="6" name="TextBox 5">
            <a:extLst>
              <a:ext uri="{FF2B5EF4-FFF2-40B4-BE49-F238E27FC236}">
                <a16:creationId xmlns:a16="http://schemas.microsoft.com/office/drawing/2014/main" id="{A1DCECC7-402B-104D-9BB5-0DE907F93B48}"/>
              </a:ext>
            </a:extLst>
          </p:cNvPr>
          <p:cNvSpPr txBox="1"/>
          <p:nvPr/>
        </p:nvSpPr>
        <p:spPr>
          <a:xfrm>
            <a:off x="560329" y="764057"/>
            <a:ext cx="4817153" cy="584775"/>
          </a:xfrm>
          <a:prstGeom prst="rect">
            <a:avLst/>
          </a:prstGeom>
          <a:noFill/>
        </p:spPr>
        <p:txBody>
          <a:bodyPr wrap="none" rtlCol="0">
            <a:spAutoFit/>
          </a:bodyPr>
          <a:lstStyle/>
          <a:p>
            <a:r>
              <a:rPr lang="en-US" sz="3200" i="1" dirty="0"/>
              <a:t>Can all roads lead to Heaven?</a:t>
            </a:r>
          </a:p>
        </p:txBody>
      </p:sp>
    </p:spTree>
    <p:extLst>
      <p:ext uri="{BB962C8B-B14F-4D97-AF65-F5344CB8AC3E}">
        <p14:creationId xmlns:p14="http://schemas.microsoft.com/office/powerpoint/2010/main" val="71410984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537179" y="2513737"/>
            <a:ext cx="11403956" cy="1754326"/>
          </a:xfrm>
          <a:prstGeom prst="rect">
            <a:avLst/>
          </a:prstGeom>
          <a:noFill/>
        </p:spPr>
        <p:txBody>
          <a:bodyPr wrap="square" rtlCol="0">
            <a:spAutoFit/>
          </a:bodyPr>
          <a:lstStyle/>
          <a:p>
            <a:pPr marR="0" lvl="0">
              <a:spcBef>
                <a:spcPts val="0"/>
              </a:spcBef>
              <a:spcAft>
                <a:spcPts val="0"/>
              </a:spcAft>
            </a:pPr>
            <a:r>
              <a:rPr lang="en-US" sz="5400" dirty="0">
                <a:latin typeface="Calibri" panose="020F0502020204030204" pitchFamily="34" charset="0"/>
                <a:ea typeface="Calibri" panose="020F0502020204030204" pitchFamily="34" charset="0"/>
                <a:cs typeface="Times New Roman" panose="02020603050405020304" pitchFamily="18" charset="0"/>
              </a:rPr>
              <a:t>Fourth, Jesus claimed to be the only way of Salvation.</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201</a:t>
            </a:fld>
            <a:endParaRPr lang="en-US"/>
          </a:p>
        </p:txBody>
      </p:sp>
      <p:sp>
        <p:nvSpPr>
          <p:cNvPr id="6" name="TextBox 5">
            <a:extLst>
              <a:ext uri="{FF2B5EF4-FFF2-40B4-BE49-F238E27FC236}">
                <a16:creationId xmlns:a16="http://schemas.microsoft.com/office/drawing/2014/main" id="{A1DCECC7-402B-104D-9BB5-0DE907F93B48}"/>
              </a:ext>
            </a:extLst>
          </p:cNvPr>
          <p:cNvSpPr txBox="1"/>
          <p:nvPr/>
        </p:nvSpPr>
        <p:spPr>
          <a:xfrm>
            <a:off x="560329" y="764057"/>
            <a:ext cx="4817153" cy="584775"/>
          </a:xfrm>
          <a:prstGeom prst="rect">
            <a:avLst/>
          </a:prstGeom>
          <a:noFill/>
        </p:spPr>
        <p:txBody>
          <a:bodyPr wrap="none" rtlCol="0">
            <a:spAutoFit/>
          </a:bodyPr>
          <a:lstStyle/>
          <a:p>
            <a:r>
              <a:rPr lang="en-US" sz="3200" i="1" dirty="0"/>
              <a:t>Can all roads lead to Heaven?</a:t>
            </a:r>
          </a:p>
        </p:txBody>
      </p:sp>
    </p:spTree>
    <p:extLst>
      <p:ext uri="{BB962C8B-B14F-4D97-AF65-F5344CB8AC3E}">
        <p14:creationId xmlns:p14="http://schemas.microsoft.com/office/powerpoint/2010/main" val="222881792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537179" y="2513737"/>
            <a:ext cx="11403956" cy="1754326"/>
          </a:xfrm>
          <a:prstGeom prst="rect">
            <a:avLst/>
          </a:prstGeom>
          <a:noFill/>
        </p:spPr>
        <p:txBody>
          <a:bodyPr wrap="square" rtlCol="0">
            <a:spAutoFit/>
          </a:bodyPr>
          <a:lstStyle/>
          <a:p>
            <a:pPr algn="ctr"/>
            <a:r>
              <a:rPr lang="en-US" sz="5400" dirty="0">
                <a:latin typeface="Calibri" panose="020F0502020204030204" pitchFamily="34" charset="0"/>
                <a:ea typeface="Calibri" panose="020F0502020204030204" pitchFamily="34" charset="0"/>
                <a:cs typeface="Times New Roman" panose="02020603050405020304" pitchFamily="18" charset="0"/>
              </a:rPr>
              <a:t>What are some differences between Christianity and other religions?</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202</a:t>
            </a:fld>
            <a:endParaRPr lang="en-US"/>
          </a:p>
        </p:txBody>
      </p:sp>
      <p:sp>
        <p:nvSpPr>
          <p:cNvPr id="6" name="TextBox 5">
            <a:extLst>
              <a:ext uri="{FF2B5EF4-FFF2-40B4-BE49-F238E27FC236}">
                <a16:creationId xmlns:a16="http://schemas.microsoft.com/office/drawing/2014/main" id="{A1DCECC7-402B-104D-9BB5-0DE907F93B48}"/>
              </a:ext>
            </a:extLst>
          </p:cNvPr>
          <p:cNvSpPr txBox="1"/>
          <p:nvPr/>
        </p:nvSpPr>
        <p:spPr>
          <a:xfrm>
            <a:off x="560329" y="764057"/>
            <a:ext cx="4817153" cy="584775"/>
          </a:xfrm>
          <a:prstGeom prst="rect">
            <a:avLst/>
          </a:prstGeom>
          <a:noFill/>
        </p:spPr>
        <p:txBody>
          <a:bodyPr wrap="none" rtlCol="0">
            <a:spAutoFit/>
          </a:bodyPr>
          <a:lstStyle/>
          <a:p>
            <a:r>
              <a:rPr lang="en-US" sz="3200" i="1" dirty="0"/>
              <a:t>Can all roads lead to Heaven?</a:t>
            </a:r>
          </a:p>
        </p:txBody>
      </p:sp>
    </p:spTree>
    <p:extLst>
      <p:ext uri="{BB962C8B-B14F-4D97-AF65-F5344CB8AC3E}">
        <p14:creationId xmlns:p14="http://schemas.microsoft.com/office/powerpoint/2010/main" val="331517606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537179" y="2513737"/>
            <a:ext cx="11403956" cy="923330"/>
          </a:xfrm>
          <a:prstGeom prst="rect">
            <a:avLst/>
          </a:prstGeom>
          <a:noFill/>
        </p:spPr>
        <p:txBody>
          <a:bodyPr wrap="square" rtlCol="0">
            <a:spAutoFit/>
          </a:bodyPr>
          <a:lstStyle/>
          <a:p>
            <a:pPr marL="342900" marR="0" lvl="0" indent="-342900" algn="ctr">
              <a:spcBef>
                <a:spcPts val="0"/>
              </a:spcBef>
              <a:spcAft>
                <a:spcPts val="0"/>
              </a:spcAft>
              <a:buFont typeface="+mj-lt"/>
              <a:buAutoNum type="arabicPeriod"/>
            </a:pPr>
            <a:r>
              <a:rPr lang="en-US" sz="5400" dirty="0">
                <a:latin typeface="Calibri" panose="020F0502020204030204" pitchFamily="34" charset="0"/>
                <a:ea typeface="Calibri" panose="020F0502020204030204" pitchFamily="34" charset="0"/>
                <a:cs typeface="Times New Roman" panose="02020603050405020304" pitchFamily="18" charset="0"/>
              </a:rPr>
              <a:t> Jesus claimed to be God. </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203</a:t>
            </a:fld>
            <a:endParaRPr lang="en-US"/>
          </a:p>
        </p:txBody>
      </p:sp>
      <p:sp>
        <p:nvSpPr>
          <p:cNvPr id="6" name="TextBox 5">
            <a:extLst>
              <a:ext uri="{FF2B5EF4-FFF2-40B4-BE49-F238E27FC236}">
                <a16:creationId xmlns:a16="http://schemas.microsoft.com/office/drawing/2014/main" id="{A1DCECC7-402B-104D-9BB5-0DE907F93B48}"/>
              </a:ext>
            </a:extLst>
          </p:cNvPr>
          <p:cNvSpPr txBox="1"/>
          <p:nvPr/>
        </p:nvSpPr>
        <p:spPr>
          <a:xfrm>
            <a:off x="560329" y="764057"/>
            <a:ext cx="4817153" cy="584775"/>
          </a:xfrm>
          <a:prstGeom prst="rect">
            <a:avLst/>
          </a:prstGeom>
          <a:noFill/>
        </p:spPr>
        <p:txBody>
          <a:bodyPr wrap="none" rtlCol="0">
            <a:spAutoFit/>
          </a:bodyPr>
          <a:lstStyle/>
          <a:p>
            <a:r>
              <a:rPr lang="en-US" sz="3200" i="1" dirty="0"/>
              <a:t>Can all roads lead to Heaven?</a:t>
            </a:r>
          </a:p>
        </p:txBody>
      </p:sp>
    </p:spTree>
    <p:extLst>
      <p:ext uri="{BB962C8B-B14F-4D97-AF65-F5344CB8AC3E}">
        <p14:creationId xmlns:p14="http://schemas.microsoft.com/office/powerpoint/2010/main" val="286737802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537179" y="2513737"/>
            <a:ext cx="11403956" cy="1754326"/>
          </a:xfrm>
          <a:prstGeom prst="rect">
            <a:avLst/>
          </a:prstGeom>
          <a:noFill/>
        </p:spPr>
        <p:txBody>
          <a:bodyPr wrap="square" rtlCol="0">
            <a:spAutoFit/>
          </a:bodyPr>
          <a:lstStyle/>
          <a:p>
            <a:pPr marR="0" lvl="0" algn="ctr">
              <a:spcBef>
                <a:spcPts val="0"/>
              </a:spcBef>
              <a:spcAft>
                <a:spcPts val="0"/>
              </a:spcAft>
            </a:pPr>
            <a:r>
              <a:rPr lang="en-US" sz="5400" dirty="0">
                <a:latin typeface="Calibri" panose="020F0502020204030204" pitchFamily="34" charset="0"/>
                <a:ea typeface="Calibri" panose="020F0502020204030204" pitchFamily="34" charset="0"/>
                <a:cs typeface="Times New Roman" panose="02020603050405020304" pitchFamily="18" charset="0"/>
              </a:rPr>
              <a:t>2. The Bible claims Jesus died for the sins of the world. </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204</a:t>
            </a:fld>
            <a:endParaRPr lang="en-US"/>
          </a:p>
        </p:txBody>
      </p:sp>
      <p:sp>
        <p:nvSpPr>
          <p:cNvPr id="6" name="TextBox 5">
            <a:extLst>
              <a:ext uri="{FF2B5EF4-FFF2-40B4-BE49-F238E27FC236}">
                <a16:creationId xmlns:a16="http://schemas.microsoft.com/office/drawing/2014/main" id="{A1DCECC7-402B-104D-9BB5-0DE907F93B48}"/>
              </a:ext>
            </a:extLst>
          </p:cNvPr>
          <p:cNvSpPr txBox="1"/>
          <p:nvPr/>
        </p:nvSpPr>
        <p:spPr>
          <a:xfrm>
            <a:off x="560329" y="764057"/>
            <a:ext cx="4817153" cy="584775"/>
          </a:xfrm>
          <a:prstGeom prst="rect">
            <a:avLst/>
          </a:prstGeom>
          <a:noFill/>
        </p:spPr>
        <p:txBody>
          <a:bodyPr wrap="none" rtlCol="0">
            <a:spAutoFit/>
          </a:bodyPr>
          <a:lstStyle/>
          <a:p>
            <a:r>
              <a:rPr lang="en-US" sz="3200" i="1" dirty="0"/>
              <a:t>Can all roads lead to Heaven?</a:t>
            </a:r>
          </a:p>
        </p:txBody>
      </p:sp>
    </p:spTree>
    <p:extLst>
      <p:ext uri="{BB962C8B-B14F-4D97-AF65-F5344CB8AC3E}">
        <p14:creationId xmlns:p14="http://schemas.microsoft.com/office/powerpoint/2010/main" val="378778906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537179" y="2513737"/>
            <a:ext cx="11403956" cy="1754326"/>
          </a:xfrm>
          <a:prstGeom prst="rect">
            <a:avLst/>
          </a:prstGeom>
          <a:noFill/>
        </p:spPr>
        <p:txBody>
          <a:bodyPr wrap="square" rtlCol="0">
            <a:spAutoFit/>
          </a:bodyPr>
          <a:lstStyle/>
          <a:p>
            <a:pPr marR="0" lvl="0" algn="ctr">
              <a:spcBef>
                <a:spcPts val="0"/>
              </a:spcBef>
              <a:spcAft>
                <a:spcPts val="0"/>
              </a:spcAft>
            </a:pPr>
            <a:r>
              <a:rPr lang="en-US" sz="5400" dirty="0">
                <a:latin typeface="Calibri" panose="020F0502020204030204" pitchFamily="34" charset="0"/>
                <a:ea typeface="Calibri" panose="020F0502020204030204" pitchFamily="34" charset="0"/>
                <a:cs typeface="Times New Roman" panose="02020603050405020304" pitchFamily="18" charset="0"/>
              </a:rPr>
              <a:t>3. The Bible claims Jesus rose from the grave.</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205</a:t>
            </a:fld>
            <a:endParaRPr lang="en-US"/>
          </a:p>
        </p:txBody>
      </p:sp>
      <p:sp>
        <p:nvSpPr>
          <p:cNvPr id="6" name="TextBox 5">
            <a:extLst>
              <a:ext uri="{FF2B5EF4-FFF2-40B4-BE49-F238E27FC236}">
                <a16:creationId xmlns:a16="http://schemas.microsoft.com/office/drawing/2014/main" id="{A1DCECC7-402B-104D-9BB5-0DE907F93B48}"/>
              </a:ext>
            </a:extLst>
          </p:cNvPr>
          <p:cNvSpPr txBox="1"/>
          <p:nvPr/>
        </p:nvSpPr>
        <p:spPr>
          <a:xfrm>
            <a:off x="560329" y="764057"/>
            <a:ext cx="4817153" cy="584775"/>
          </a:xfrm>
          <a:prstGeom prst="rect">
            <a:avLst/>
          </a:prstGeom>
          <a:noFill/>
        </p:spPr>
        <p:txBody>
          <a:bodyPr wrap="none" rtlCol="0">
            <a:spAutoFit/>
          </a:bodyPr>
          <a:lstStyle/>
          <a:p>
            <a:r>
              <a:rPr lang="en-US" sz="3200" i="1" dirty="0"/>
              <a:t>Can all roads lead to Heaven?</a:t>
            </a:r>
          </a:p>
        </p:txBody>
      </p:sp>
    </p:spTree>
    <p:extLst>
      <p:ext uri="{BB962C8B-B14F-4D97-AF65-F5344CB8AC3E}">
        <p14:creationId xmlns:p14="http://schemas.microsoft.com/office/powerpoint/2010/main" val="284552477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537179" y="1639823"/>
            <a:ext cx="11403956" cy="3939540"/>
          </a:xfrm>
          <a:prstGeom prst="rect">
            <a:avLst/>
          </a:prstGeom>
          <a:noFill/>
        </p:spPr>
        <p:txBody>
          <a:bodyPr wrap="square" rtlCol="0">
            <a:spAutoFit/>
          </a:bodyPr>
          <a:lstStyle/>
          <a:p>
            <a:r>
              <a:rPr lang="en-US" sz="5000" dirty="0">
                <a:latin typeface="Calibri" panose="020F0502020204030204" pitchFamily="34" charset="0"/>
                <a:ea typeface="Calibri" panose="020F0502020204030204" pitchFamily="34" charset="0"/>
                <a:cs typeface="Times New Roman" panose="02020603050405020304" pitchFamily="18" charset="0"/>
              </a:rPr>
              <a:t>“No founder or leader of any world religion claimed to die as a sacrifice for human sin in order to set us right with God. Nor is any other world religion based on the resurrection of its divine founder.”</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206</a:t>
            </a:fld>
            <a:endParaRPr lang="en-US"/>
          </a:p>
        </p:txBody>
      </p:sp>
      <p:sp>
        <p:nvSpPr>
          <p:cNvPr id="6" name="TextBox 5">
            <a:extLst>
              <a:ext uri="{FF2B5EF4-FFF2-40B4-BE49-F238E27FC236}">
                <a16:creationId xmlns:a16="http://schemas.microsoft.com/office/drawing/2014/main" id="{A1DCECC7-402B-104D-9BB5-0DE907F93B48}"/>
              </a:ext>
            </a:extLst>
          </p:cNvPr>
          <p:cNvSpPr txBox="1"/>
          <p:nvPr/>
        </p:nvSpPr>
        <p:spPr>
          <a:xfrm>
            <a:off x="560329" y="764057"/>
            <a:ext cx="4817153" cy="584775"/>
          </a:xfrm>
          <a:prstGeom prst="rect">
            <a:avLst/>
          </a:prstGeom>
          <a:noFill/>
        </p:spPr>
        <p:txBody>
          <a:bodyPr wrap="none" rtlCol="0">
            <a:spAutoFit/>
          </a:bodyPr>
          <a:lstStyle/>
          <a:p>
            <a:r>
              <a:rPr lang="en-US" sz="3200" i="1" dirty="0"/>
              <a:t>Can all roads lead to Heaven?</a:t>
            </a:r>
          </a:p>
        </p:txBody>
      </p:sp>
    </p:spTree>
    <p:extLst>
      <p:ext uri="{BB962C8B-B14F-4D97-AF65-F5344CB8AC3E}">
        <p14:creationId xmlns:p14="http://schemas.microsoft.com/office/powerpoint/2010/main" val="129358751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586411" y="1993727"/>
            <a:ext cx="11095378" cy="3226091"/>
          </a:xfrm>
          <a:prstGeom prst="rect">
            <a:avLst/>
          </a:prstGeom>
          <a:noFill/>
        </p:spPr>
        <p:txBody>
          <a:bodyPr wrap="square" numCol="2" rtlCol="0">
            <a:spAutoFit/>
          </a:bodyPr>
          <a:lstStyle/>
          <a:p>
            <a:r>
              <a:rPr lang="en-US" sz="5000" dirty="0">
                <a:latin typeface="Calibri" panose="020F0502020204030204" pitchFamily="34" charset="0"/>
                <a:ea typeface="Calibri" panose="020F0502020204030204" pitchFamily="34" charset="0"/>
                <a:cs typeface="Times New Roman" panose="02020603050405020304" pitchFamily="18" charset="0"/>
              </a:rPr>
              <a:t>John 14:6</a:t>
            </a:r>
          </a:p>
          <a:p>
            <a:r>
              <a:rPr lang="en-US" sz="5000" dirty="0">
                <a:latin typeface="Calibri" panose="020F0502020204030204" pitchFamily="34" charset="0"/>
                <a:ea typeface="Calibri" panose="020F0502020204030204" pitchFamily="34" charset="0"/>
                <a:cs typeface="Times New Roman" panose="02020603050405020304" pitchFamily="18" charset="0"/>
              </a:rPr>
              <a:t>Acts 4:12</a:t>
            </a:r>
          </a:p>
          <a:p>
            <a:r>
              <a:rPr lang="en-US" sz="5000" dirty="0">
                <a:latin typeface="Calibri" panose="020F0502020204030204" pitchFamily="34" charset="0"/>
                <a:ea typeface="Calibri" panose="020F0502020204030204" pitchFamily="34" charset="0"/>
                <a:cs typeface="Times New Roman" panose="02020603050405020304" pitchFamily="18" charset="0"/>
              </a:rPr>
              <a:t>I Timothy 2: 5,6</a:t>
            </a:r>
          </a:p>
          <a:p>
            <a:r>
              <a:rPr lang="en-US" sz="5000" dirty="0">
                <a:latin typeface="Calibri" panose="020F0502020204030204" pitchFamily="34" charset="0"/>
                <a:ea typeface="Calibri" panose="020F0502020204030204" pitchFamily="34" charset="0"/>
                <a:cs typeface="Times New Roman" panose="02020603050405020304" pitchFamily="18" charset="0"/>
              </a:rPr>
              <a:t>John 3:36</a:t>
            </a:r>
          </a:p>
          <a:p>
            <a:r>
              <a:rPr lang="en-US" sz="5000" dirty="0">
                <a:latin typeface="Calibri" panose="020F0502020204030204" pitchFamily="34" charset="0"/>
                <a:ea typeface="Calibri" panose="020F0502020204030204" pitchFamily="34" charset="0"/>
                <a:cs typeface="Times New Roman" panose="02020603050405020304" pitchFamily="18" charset="0"/>
              </a:rPr>
              <a:t>John 10: 7-9</a:t>
            </a:r>
          </a:p>
          <a:p>
            <a:r>
              <a:rPr lang="en-US" sz="5000" dirty="0">
                <a:latin typeface="Calibri" panose="020F0502020204030204" pitchFamily="34" charset="0"/>
                <a:ea typeface="Calibri" panose="020F0502020204030204" pitchFamily="34" charset="0"/>
                <a:cs typeface="Times New Roman" panose="02020603050405020304" pitchFamily="18" charset="0"/>
              </a:rPr>
              <a:t>I Corinthians 3:11</a:t>
            </a:r>
          </a:p>
          <a:p>
            <a:r>
              <a:rPr lang="en-US" sz="5000" dirty="0">
                <a:latin typeface="Calibri" panose="020F0502020204030204" pitchFamily="34" charset="0"/>
                <a:ea typeface="Calibri" panose="020F0502020204030204" pitchFamily="34" charset="0"/>
                <a:cs typeface="Times New Roman" panose="02020603050405020304" pitchFamily="18" charset="0"/>
              </a:rPr>
              <a:t>Hebrews 2: 3,4</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207</a:t>
            </a:fld>
            <a:endParaRPr lang="en-US"/>
          </a:p>
        </p:txBody>
      </p:sp>
      <p:sp>
        <p:nvSpPr>
          <p:cNvPr id="6" name="TextBox 5">
            <a:extLst>
              <a:ext uri="{FF2B5EF4-FFF2-40B4-BE49-F238E27FC236}">
                <a16:creationId xmlns:a16="http://schemas.microsoft.com/office/drawing/2014/main" id="{A1DCECC7-402B-104D-9BB5-0DE907F93B48}"/>
              </a:ext>
            </a:extLst>
          </p:cNvPr>
          <p:cNvSpPr txBox="1"/>
          <p:nvPr/>
        </p:nvSpPr>
        <p:spPr>
          <a:xfrm>
            <a:off x="560329" y="764057"/>
            <a:ext cx="4817153" cy="584775"/>
          </a:xfrm>
          <a:prstGeom prst="rect">
            <a:avLst/>
          </a:prstGeom>
          <a:noFill/>
        </p:spPr>
        <p:txBody>
          <a:bodyPr wrap="none" rtlCol="0">
            <a:spAutoFit/>
          </a:bodyPr>
          <a:lstStyle/>
          <a:p>
            <a:r>
              <a:rPr lang="en-US" sz="3200" i="1" dirty="0"/>
              <a:t>Can all roads lead to Heaven?</a:t>
            </a:r>
          </a:p>
        </p:txBody>
      </p:sp>
    </p:spTree>
    <p:extLst>
      <p:ext uri="{BB962C8B-B14F-4D97-AF65-F5344CB8AC3E}">
        <p14:creationId xmlns:p14="http://schemas.microsoft.com/office/powerpoint/2010/main" val="97779187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a:bodyPr>
          <a:lstStyle/>
          <a:p>
            <a:r>
              <a:rPr lang="en-US" sz="4000" dirty="0"/>
              <a:t>Conclusion -  Convincing the lost</a:t>
            </a:r>
          </a:p>
        </p:txBody>
      </p:sp>
      <p:sp>
        <p:nvSpPr>
          <p:cNvPr id="3" name="TextBox 2">
            <a:extLst>
              <a:ext uri="{FF2B5EF4-FFF2-40B4-BE49-F238E27FC236}">
                <a16:creationId xmlns:a16="http://schemas.microsoft.com/office/drawing/2014/main" id="{AA226B69-3256-1A49-86F4-E1E2E79114B7}"/>
              </a:ext>
            </a:extLst>
          </p:cNvPr>
          <p:cNvSpPr txBox="1"/>
          <p:nvPr/>
        </p:nvSpPr>
        <p:spPr>
          <a:xfrm>
            <a:off x="745060" y="1056444"/>
            <a:ext cx="11095378" cy="861774"/>
          </a:xfrm>
          <a:prstGeom prst="rect">
            <a:avLst/>
          </a:prstGeom>
          <a:noFill/>
        </p:spPr>
        <p:txBody>
          <a:bodyPr wrap="square" numCol="1" rtlCol="0">
            <a:spAutoFit/>
          </a:bodyPr>
          <a:lstStyle/>
          <a:p>
            <a:r>
              <a:rPr lang="en-US" sz="5000" dirty="0">
                <a:latin typeface="Calibri" panose="020F0502020204030204" pitchFamily="34" charset="0"/>
                <a:ea typeface="Calibri" panose="020F0502020204030204" pitchFamily="34" charset="0"/>
                <a:cs typeface="Times New Roman" panose="02020603050405020304" pitchFamily="18" charset="0"/>
              </a:rPr>
              <a:t>Tying this all together:</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208</a:t>
            </a:fld>
            <a:endParaRPr lang="en-US"/>
          </a:p>
        </p:txBody>
      </p:sp>
      <p:sp>
        <p:nvSpPr>
          <p:cNvPr id="4" name="TextBox 3">
            <a:extLst>
              <a:ext uri="{FF2B5EF4-FFF2-40B4-BE49-F238E27FC236}">
                <a16:creationId xmlns:a16="http://schemas.microsoft.com/office/drawing/2014/main" id="{38E4192E-FC8B-6249-A395-120DC001F447}"/>
              </a:ext>
            </a:extLst>
          </p:cNvPr>
          <p:cNvSpPr txBox="1"/>
          <p:nvPr/>
        </p:nvSpPr>
        <p:spPr>
          <a:xfrm>
            <a:off x="886678" y="2361721"/>
            <a:ext cx="10887497" cy="2123658"/>
          </a:xfrm>
          <a:prstGeom prst="rect">
            <a:avLst/>
          </a:prstGeom>
          <a:noFill/>
        </p:spPr>
        <p:txBody>
          <a:bodyPr wrap="square" rtlCol="0">
            <a:spAutoFit/>
          </a:bodyPr>
          <a:lstStyle/>
          <a:p>
            <a:r>
              <a:rPr lang="en-US" sz="4400" dirty="0">
                <a:latin typeface="Calibri" panose="020F0502020204030204" pitchFamily="34" charset="0"/>
                <a:cs typeface="Calibri" panose="020F0502020204030204" pitchFamily="34" charset="0"/>
              </a:rPr>
              <a:t>The Bible clearly tells us to be prepared to give an answer of the hope that is within us and to contend for the faith.</a:t>
            </a:r>
          </a:p>
        </p:txBody>
      </p:sp>
      <p:sp>
        <p:nvSpPr>
          <p:cNvPr id="7" name="TextBox 6">
            <a:extLst>
              <a:ext uri="{FF2B5EF4-FFF2-40B4-BE49-F238E27FC236}">
                <a16:creationId xmlns:a16="http://schemas.microsoft.com/office/drawing/2014/main" id="{12C02251-0424-E54E-9B96-E7D4A538550F}"/>
              </a:ext>
            </a:extLst>
          </p:cNvPr>
          <p:cNvSpPr txBox="1"/>
          <p:nvPr/>
        </p:nvSpPr>
        <p:spPr>
          <a:xfrm>
            <a:off x="831970" y="2443541"/>
            <a:ext cx="10604259" cy="1446550"/>
          </a:xfrm>
          <a:prstGeom prst="rect">
            <a:avLst/>
          </a:prstGeom>
          <a:noFill/>
        </p:spPr>
        <p:txBody>
          <a:bodyPr wrap="square" rtlCol="0">
            <a:spAutoFit/>
          </a:bodyPr>
          <a:lstStyle>
            <a:defPPr>
              <a:defRPr lang="en-US"/>
            </a:defPPr>
            <a:lvl1pPr>
              <a:defRPr sz="4400">
                <a:latin typeface="Calibri" panose="020F0502020204030204" pitchFamily="34" charset="0"/>
                <a:cs typeface="Calibri" panose="020F0502020204030204" pitchFamily="34" charset="0"/>
              </a:defRPr>
            </a:lvl1pPr>
          </a:lstStyle>
          <a:p>
            <a:r>
              <a:rPr lang="en-US" dirty="0"/>
              <a:t>We have been commanded to be witnesses, ambassadors for Jesus Christ.</a:t>
            </a:r>
          </a:p>
        </p:txBody>
      </p:sp>
      <p:sp>
        <p:nvSpPr>
          <p:cNvPr id="8" name="TextBox 7">
            <a:extLst>
              <a:ext uri="{FF2B5EF4-FFF2-40B4-BE49-F238E27FC236}">
                <a16:creationId xmlns:a16="http://schemas.microsoft.com/office/drawing/2014/main" id="{68C4A404-CB09-AF4F-8290-81512A2EE552}"/>
              </a:ext>
            </a:extLst>
          </p:cNvPr>
          <p:cNvSpPr txBox="1"/>
          <p:nvPr/>
        </p:nvSpPr>
        <p:spPr>
          <a:xfrm>
            <a:off x="1028298" y="2402631"/>
            <a:ext cx="10094641" cy="1446550"/>
          </a:xfrm>
          <a:prstGeom prst="rect">
            <a:avLst/>
          </a:prstGeom>
          <a:noFill/>
        </p:spPr>
        <p:txBody>
          <a:bodyPr wrap="square" rtlCol="0">
            <a:spAutoFit/>
          </a:bodyPr>
          <a:lstStyle>
            <a:defPPr>
              <a:defRPr lang="en-US"/>
            </a:defPPr>
            <a:lvl1pPr>
              <a:defRPr sz="4400">
                <a:latin typeface="Calibri" panose="020F0502020204030204" pitchFamily="34" charset="0"/>
                <a:cs typeface="Calibri" panose="020F0502020204030204" pitchFamily="34" charset="0"/>
              </a:defRPr>
            </a:lvl1pPr>
          </a:lstStyle>
          <a:p>
            <a:r>
              <a:rPr lang="en-US" dirty="0"/>
              <a:t>Real people have real questions that God has given us answers to in His Word.</a:t>
            </a:r>
          </a:p>
        </p:txBody>
      </p:sp>
      <p:sp>
        <p:nvSpPr>
          <p:cNvPr id="9" name="TextBox 8">
            <a:extLst>
              <a:ext uri="{FF2B5EF4-FFF2-40B4-BE49-F238E27FC236}">
                <a16:creationId xmlns:a16="http://schemas.microsoft.com/office/drawing/2014/main" id="{7CF3657F-6E40-BF43-ACD4-85623F3A47B8}"/>
              </a:ext>
            </a:extLst>
          </p:cNvPr>
          <p:cNvSpPr txBox="1"/>
          <p:nvPr/>
        </p:nvSpPr>
        <p:spPr>
          <a:xfrm>
            <a:off x="860289" y="2361721"/>
            <a:ext cx="10864920" cy="2123658"/>
          </a:xfrm>
          <a:prstGeom prst="rect">
            <a:avLst/>
          </a:prstGeom>
          <a:noFill/>
        </p:spPr>
        <p:txBody>
          <a:bodyPr wrap="square" rtlCol="0">
            <a:spAutoFit/>
          </a:bodyPr>
          <a:lstStyle>
            <a:defPPr>
              <a:defRPr lang="en-US"/>
            </a:defPPr>
            <a:lvl1pPr>
              <a:defRPr sz="4400">
                <a:latin typeface="Calibri" panose="020F0502020204030204" pitchFamily="34" charset="0"/>
                <a:cs typeface="Calibri" panose="020F0502020204030204" pitchFamily="34" charset="0"/>
              </a:defRPr>
            </a:lvl1pPr>
          </a:lstStyle>
          <a:p>
            <a:r>
              <a:rPr lang="en-US" dirty="0"/>
              <a:t>Let us take what we have been taught  and point people to our wonderful Lord and Savior Jesus Christ.</a:t>
            </a:r>
          </a:p>
        </p:txBody>
      </p:sp>
    </p:spTree>
    <p:extLst>
      <p:ext uri="{BB962C8B-B14F-4D97-AF65-F5344CB8AC3E}">
        <p14:creationId xmlns:p14="http://schemas.microsoft.com/office/powerpoint/2010/main" val="220560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1" nodeType="clickEffect">
                                  <p:stCondLst>
                                    <p:cond delay="0"/>
                                  </p:stCondLst>
                                  <p:childTnLst>
                                    <p:animEffect transition="out" filter="dissolv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P spid="8" grpId="0"/>
      <p:bldP spid="8" grpId="1"/>
      <p:bldP spid="9" grpId="0"/>
      <p:bldP spid="9" grpId="1"/>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A8D44-CA43-E343-9381-999F681C0625}"/>
              </a:ext>
            </a:extLst>
          </p:cNvPr>
          <p:cNvSpPr>
            <a:spLocks noGrp="1"/>
          </p:cNvSpPr>
          <p:nvPr>
            <p:ph type="ctrTitle"/>
          </p:nvPr>
        </p:nvSpPr>
        <p:spPr>
          <a:xfrm>
            <a:off x="1547511" y="744744"/>
            <a:ext cx="8637073" cy="2541431"/>
          </a:xfrm>
        </p:spPr>
        <p:txBody>
          <a:bodyPr>
            <a:normAutofit/>
          </a:bodyPr>
          <a:lstStyle/>
          <a:p>
            <a:r>
              <a:rPr lang="en-US" sz="7200" dirty="0"/>
              <a:t>Convincing the lost</a:t>
            </a:r>
          </a:p>
        </p:txBody>
      </p:sp>
      <p:sp>
        <p:nvSpPr>
          <p:cNvPr id="3" name="Subtitle 2">
            <a:extLst>
              <a:ext uri="{FF2B5EF4-FFF2-40B4-BE49-F238E27FC236}">
                <a16:creationId xmlns:a16="http://schemas.microsoft.com/office/drawing/2014/main" id="{BCEAC5BB-0D89-D74C-9DCF-46882793D543}"/>
              </a:ext>
            </a:extLst>
          </p:cNvPr>
          <p:cNvSpPr>
            <a:spLocks noGrp="1"/>
          </p:cNvSpPr>
          <p:nvPr>
            <p:ph type="subTitle" idx="1"/>
          </p:nvPr>
        </p:nvSpPr>
        <p:spPr/>
        <p:txBody>
          <a:bodyPr/>
          <a:lstStyle/>
          <a:p>
            <a:r>
              <a:rPr lang="en-US" dirty="0"/>
              <a:t>Useful apologetics</a:t>
            </a:r>
          </a:p>
        </p:txBody>
      </p:sp>
      <p:grpSp>
        <p:nvGrpSpPr>
          <p:cNvPr id="4" name="Group 3" title="Title and subtitle with crop mark graphic">
            <a:extLst>
              <a:ext uri="{FF2B5EF4-FFF2-40B4-BE49-F238E27FC236}">
                <a16:creationId xmlns:a16="http://schemas.microsoft.com/office/drawing/2014/main" id="{9FD93280-A9B3-0A44-A60D-0703DE87BE26}"/>
              </a:ext>
            </a:extLst>
          </p:cNvPr>
          <p:cNvGrpSpPr/>
          <p:nvPr/>
        </p:nvGrpSpPr>
        <p:grpSpPr>
          <a:xfrm>
            <a:off x="339945" y="-43276"/>
            <a:ext cx="5413376" cy="3401060"/>
            <a:chOff x="0" y="0"/>
            <a:chExt cx="5413300" cy="3401568"/>
          </a:xfrm>
        </p:grpSpPr>
        <p:grpSp>
          <p:nvGrpSpPr>
            <p:cNvPr id="5" name="Group 4" title="Crop mark graphic">
              <a:extLst>
                <a:ext uri="{FF2B5EF4-FFF2-40B4-BE49-F238E27FC236}">
                  <a16:creationId xmlns:a16="http://schemas.microsoft.com/office/drawing/2014/main" id="{C6DA97C5-C126-3542-BB30-084A0B2BE5AE}"/>
                </a:ext>
              </a:extLst>
            </p:cNvPr>
            <p:cNvGrpSpPr/>
            <p:nvPr/>
          </p:nvGrpSpPr>
          <p:grpSpPr>
            <a:xfrm>
              <a:off x="0" y="0"/>
              <a:ext cx="2642616" cy="3401568"/>
              <a:chOff x="0" y="0"/>
              <a:chExt cx="2642616" cy="3401568"/>
            </a:xfrm>
          </p:grpSpPr>
          <p:sp>
            <p:nvSpPr>
              <p:cNvPr id="7" name="Freeform 6">
                <a:extLst>
                  <a:ext uri="{FF2B5EF4-FFF2-40B4-BE49-F238E27FC236}">
                    <a16:creationId xmlns:a16="http://schemas.microsoft.com/office/drawing/2014/main" id="{8A64137B-36DC-C140-9675-65C1A20FB785}"/>
                  </a:ext>
                </a:extLst>
              </p:cNvPr>
              <p:cNvSpPr>
                <a:spLocks/>
              </p:cNvSpPr>
              <p:nvPr/>
            </p:nvSpPr>
            <p:spPr bwMode="auto">
              <a:xfrm>
                <a:off x="504825" y="504825"/>
                <a:ext cx="2133600" cy="2867025"/>
              </a:xfrm>
              <a:custGeom>
                <a:avLst/>
                <a:gdLst>
                  <a:gd name="T0" fmla="*/ 168 w 1344"/>
                  <a:gd name="T1" fmla="*/ 1806 h 1806"/>
                  <a:gd name="T2" fmla="*/ 0 w 1344"/>
                  <a:gd name="T3" fmla="*/ 1806 h 1806"/>
                  <a:gd name="T4" fmla="*/ 0 w 1344"/>
                  <a:gd name="T5" fmla="*/ 0 h 1806"/>
                  <a:gd name="T6" fmla="*/ 1344 w 1344"/>
                  <a:gd name="T7" fmla="*/ 0 h 1806"/>
                  <a:gd name="T8" fmla="*/ 1344 w 1344"/>
                  <a:gd name="T9" fmla="*/ 165 h 1806"/>
                  <a:gd name="T10" fmla="*/ 168 w 1344"/>
                  <a:gd name="T11" fmla="*/ 165 h 1806"/>
                  <a:gd name="T12" fmla="*/ 168 w 1344"/>
                  <a:gd name="T13" fmla="*/ 1806 h 1806"/>
                </a:gdLst>
                <a:ahLst/>
                <a:cxnLst>
                  <a:cxn ang="0">
                    <a:pos x="T0" y="T1"/>
                  </a:cxn>
                  <a:cxn ang="0">
                    <a:pos x="T2" y="T3"/>
                  </a:cxn>
                  <a:cxn ang="0">
                    <a:pos x="T4" y="T5"/>
                  </a:cxn>
                  <a:cxn ang="0">
                    <a:pos x="T6" y="T7"/>
                  </a:cxn>
                  <a:cxn ang="0">
                    <a:pos x="T8" y="T9"/>
                  </a:cxn>
                  <a:cxn ang="0">
                    <a:pos x="T10" y="T11"/>
                  </a:cxn>
                  <a:cxn ang="0">
                    <a:pos x="T12" y="T13"/>
                  </a:cxn>
                </a:cxnLst>
                <a:rect l="0" t="0" r="r" b="b"/>
                <a:pathLst>
                  <a:path w="1344" h="1806">
                    <a:moveTo>
                      <a:pt x="168" y="1806"/>
                    </a:moveTo>
                    <a:lnTo>
                      <a:pt x="0" y="1806"/>
                    </a:lnTo>
                    <a:lnTo>
                      <a:pt x="0" y="0"/>
                    </a:lnTo>
                    <a:lnTo>
                      <a:pt x="1344" y="0"/>
                    </a:lnTo>
                    <a:lnTo>
                      <a:pt x="1344" y="165"/>
                    </a:lnTo>
                    <a:lnTo>
                      <a:pt x="168" y="165"/>
                    </a:lnTo>
                    <a:lnTo>
                      <a:pt x="168" y="180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Rectangle 7">
                <a:extLst>
                  <a:ext uri="{FF2B5EF4-FFF2-40B4-BE49-F238E27FC236}">
                    <a16:creationId xmlns:a16="http://schemas.microsoft.com/office/drawing/2014/main" id="{6301F5DB-5DD7-3642-A6B9-71816E996CEC}"/>
                  </a:ext>
                </a:extLst>
              </p:cNvPr>
              <p:cNvSpPr/>
              <p:nvPr/>
            </p:nvSpPr>
            <p:spPr>
              <a:xfrm>
                <a:off x="0" y="0"/>
                <a:ext cx="2642616" cy="3401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6" name="Text Box 463" title="Title and subtitle">
              <a:extLst>
                <a:ext uri="{FF2B5EF4-FFF2-40B4-BE49-F238E27FC236}">
                  <a16:creationId xmlns:a16="http://schemas.microsoft.com/office/drawing/2014/main" id="{C2112386-08B7-CE48-8756-79E871CCE69D}"/>
                </a:ext>
              </a:extLst>
            </p:cNvPr>
            <p:cNvSpPr txBox="1"/>
            <p:nvPr/>
          </p:nvSpPr>
          <p:spPr>
            <a:xfrm>
              <a:off x="617550" y="381452"/>
              <a:ext cx="4795750" cy="2470389"/>
            </a:xfrm>
            <a:prstGeom prst="rect">
              <a:avLst/>
            </a:prstGeom>
            <a:noFill/>
            <a:ln w="6350">
              <a:noFill/>
            </a:ln>
          </p:spPr>
          <p:txBody>
            <a:bodyPr rot="0" spcFirstLastPara="0" vert="horz" wrap="square" lIns="457200" tIns="457200" rIns="0" bIns="0" numCol="1" spcCol="0" rtlCol="0" fromWordArt="0" anchor="b" anchorCtr="0" forceAA="0" compatLnSpc="1">
              <a:prstTxWarp prst="textNoShape">
                <a:avLst/>
              </a:prstTxWarp>
              <a:noAutofit/>
            </a:bodyPr>
            <a:lstStyle/>
            <a:p>
              <a:pPr marL="0" marR="0">
                <a:lnSpc>
                  <a:spcPct val="90000"/>
                </a:lnSpc>
                <a:spcBef>
                  <a:spcPts val="0"/>
                </a:spcBef>
                <a:spcAft>
                  <a:spcPts val="1200"/>
                </a:spcAft>
              </a:pPr>
              <a:r>
                <a:rPr lang="en-US" sz="1800" spc="50">
                  <a:solidFill>
                    <a:srgbClr val="44546A"/>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4800" cap="all">
                  <a:solidFill>
                    <a:srgbClr val="44546A"/>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pic>
        <p:nvPicPr>
          <p:cNvPr id="9" name="Picture 8">
            <a:extLst>
              <a:ext uri="{FF2B5EF4-FFF2-40B4-BE49-F238E27FC236}">
                <a16:creationId xmlns:a16="http://schemas.microsoft.com/office/drawing/2014/main" id="{9134F166-06AF-F247-BEA2-DE547E506923}"/>
              </a:ext>
            </a:extLst>
          </p:cNvPr>
          <p:cNvPicPr/>
          <p:nvPr/>
        </p:nvPicPr>
        <p:blipFill>
          <a:blip r:embed="rId2">
            <a:extLst>
              <a:ext uri="{28A0092B-C50C-407E-A947-70E740481C1C}">
                <a14:useLocalDpi xmlns:a14="http://schemas.microsoft.com/office/drawing/2010/main" val="0"/>
              </a:ext>
            </a:extLst>
          </a:blip>
          <a:stretch>
            <a:fillRect/>
          </a:stretch>
        </p:blipFill>
        <p:spPr>
          <a:xfrm>
            <a:off x="8295504" y="1835895"/>
            <a:ext cx="3467100" cy="3467100"/>
          </a:xfrm>
          <a:prstGeom prst="rect">
            <a:avLst/>
          </a:prstGeom>
        </p:spPr>
      </p:pic>
      <p:sp>
        <p:nvSpPr>
          <p:cNvPr id="10" name="TextBox 9">
            <a:extLst>
              <a:ext uri="{FF2B5EF4-FFF2-40B4-BE49-F238E27FC236}">
                <a16:creationId xmlns:a16="http://schemas.microsoft.com/office/drawing/2014/main" id="{1E22479A-D745-7148-8DD4-E4F68B505801}"/>
              </a:ext>
            </a:extLst>
          </p:cNvPr>
          <p:cNvSpPr txBox="1"/>
          <p:nvPr/>
        </p:nvSpPr>
        <p:spPr>
          <a:xfrm>
            <a:off x="1911592" y="5602433"/>
            <a:ext cx="3051220" cy="369332"/>
          </a:xfrm>
          <a:prstGeom prst="rect">
            <a:avLst/>
          </a:prstGeom>
          <a:noFill/>
        </p:spPr>
        <p:txBody>
          <a:bodyPr wrap="none" rtlCol="0">
            <a:spAutoFit/>
          </a:bodyPr>
          <a:lstStyle/>
          <a:p>
            <a:r>
              <a:rPr lang="en-US" dirty="0"/>
              <a:t>SHARON BAPTIST CHURCH</a:t>
            </a:r>
          </a:p>
        </p:txBody>
      </p:sp>
      <p:pic>
        <p:nvPicPr>
          <p:cNvPr id="12" name="Picture 11">
            <a:extLst>
              <a:ext uri="{FF2B5EF4-FFF2-40B4-BE49-F238E27FC236}">
                <a16:creationId xmlns:a16="http://schemas.microsoft.com/office/drawing/2014/main" id="{8A9454EB-3D7F-0648-A0FE-12C813FD2F0D}"/>
              </a:ext>
            </a:extLst>
          </p:cNvPr>
          <p:cNvPicPr>
            <a:picLocks noChangeAspect="1"/>
          </p:cNvPicPr>
          <p:nvPr/>
        </p:nvPicPr>
        <p:blipFill>
          <a:blip r:embed="rId3"/>
          <a:stretch>
            <a:fillRect/>
          </a:stretch>
        </p:blipFill>
        <p:spPr>
          <a:xfrm>
            <a:off x="443925" y="4786252"/>
            <a:ext cx="1509828" cy="1636232"/>
          </a:xfrm>
          <a:prstGeom prst="rect">
            <a:avLst/>
          </a:prstGeom>
        </p:spPr>
      </p:pic>
      <p:grpSp>
        <p:nvGrpSpPr>
          <p:cNvPr id="13" name="Group 12" title="Author and company name with crop mark graphic">
            <a:extLst>
              <a:ext uri="{FF2B5EF4-FFF2-40B4-BE49-F238E27FC236}">
                <a16:creationId xmlns:a16="http://schemas.microsoft.com/office/drawing/2014/main" id="{22056AAA-D251-9145-A807-CEEEB4ACE082}"/>
              </a:ext>
            </a:extLst>
          </p:cNvPr>
          <p:cNvGrpSpPr/>
          <p:nvPr/>
        </p:nvGrpSpPr>
        <p:grpSpPr>
          <a:xfrm>
            <a:off x="7848419" y="3048729"/>
            <a:ext cx="4672329" cy="3373755"/>
            <a:chOff x="0" y="0"/>
            <a:chExt cx="4671822" cy="3374136"/>
          </a:xfrm>
        </p:grpSpPr>
        <p:grpSp>
          <p:nvGrpSpPr>
            <p:cNvPr id="14" name="Group 13" title="Crop mark graphic">
              <a:extLst>
                <a:ext uri="{FF2B5EF4-FFF2-40B4-BE49-F238E27FC236}">
                  <a16:creationId xmlns:a16="http://schemas.microsoft.com/office/drawing/2014/main" id="{6F811D16-417E-D948-9E24-5FFE7B18FC89}"/>
                </a:ext>
              </a:extLst>
            </p:cNvPr>
            <p:cNvGrpSpPr/>
            <p:nvPr/>
          </p:nvGrpSpPr>
          <p:grpSpPr>
            <a:xfrm>
              <a:off x="2038350" y="0"/>
              <a:ext cx="2633472" cy="3374136"/>
              <a:chOff x="0" y="0"/>
              <a:chExt cx="2628900" cy="3371850"/>
            </a:xfrm>
          </p:grpSpPr>
          <p:sp>
            <p:nvSpPr>
              <p:cNvPr id="16" name="Freeform 15">
                <a:extLst>
                  <a:ext uri="{FF2B5EF4-FFF2-40B4-BE49-F238E27FC236}">
                    <a16:creationId xmlns:a16="http://schemas.microsoft.com/office/drawing/2014/main" id="{6F0F34E8-68DC-0C44-ACBE-F3716A7ED58B}"/>
                  </a:ext>
                </a:extLst>
              </p:cNvPr>
              <p:cNvSpPr>
                <a:spLocks/>
              </p:cNvSpPr>
              <p:nvPr/>
            </p:nvSpPr>
            <p:spPr bwMode="auto">
              <a:xfrm>
                <a:off x="0" y="0"/>
                <a:ext cx="2133600" cy="2867025"/>
              </a:xfrm>
              <a:custGeom>
                <a:avLst/>
                <a:gdLst>
                  <a:gd name="T0" fmla="*/ 1344 w 1344"/>
                  <a:gd name="T1" fmla="*/ 1806 h 1806"/>
                  <a:gd name="T2" fmla="*/ 0 w 1344"/>
                  <a:gd name="T3" fmla="*/ 1806 h 1806"/>
                  <a:gd name="T4" fmla="*/ 0 w 1344"/>
                  <a:gd name="T5" fmla="*/ 1641 h 1806"/>
                  <a:gd name="T6" fmla="*/ 1176 w 1344"/>
                  <a:gd name="T7" fmla="*/ 1641 h 1806"/>
                  <a:gd name="T8" fmla="*/ 1176 w 1344"/>
                  <a:gd name="T9" fmla="*/ 0 h 1806"/>
                  <a:gd name="T10" fmla="*/ 1344 w 1344"/>
                  <a:gd name="T11" fmla="*/ 0 h 1806"/>
                  <a:gd name="T12" fmla="*/ 1344 w 1344"/>
                  <a:gd name="T13" fmla="*/ 1806 h 1806"/>
                </a:gdLst>
                <a:ahLst/>
                <a:cxnLst>
                  <a:cxn ang="0">
                    <a:pos x="T0" y="T1"/>
                  </a:cxn>
                  <a:cxn ang="0">
                    <a:pos x="T2" y="T3"/>
                  </a:cxn>
                  <a:cxn ang="0">
                    <a:pos x="T4" y="T5"/>
                  </a:cxn>
                  <a:cxn ang="0">
                    <a:pos x="T6" y="T7"/>
                  </a:cxn>
                  <a:cxn ang="0">
                    <a:pos x="T8" y="T9"/>
                  </a:cxn>
                  <a:cxn ang="0">
                    <a:pos x="T10" y="T11"/>
                  </a:cxn>
                  <a:cxn ang="0">
                    <a:pos x="T12" y="T13"/>
                  </a:cxn>
                </a:cxnLst>
                <a:rect l="0" t="0" r="r" b="b"/>
                <a:pathLst>
                  <a:path w="1344" h="1806">
                    <a:moveTo>
                      <a:pt x="1344" y="1806"/>
                    </a:moveTo>
                    <a:lnTo>
                      <a:pt x="0" y="1806"/>
                    </a:lnTo>
                    <a:lnTo>
                      <a:pt x="0" y="1641"/>
                    </a:lnTo>
                    <a:lnTo>
                      <a:pt x="1176" y="1641"/>
                    </a:lnTo>
                    <a:lnTo>
                      <a:pt x="1176" y="0"/>
                    </a:lnTo>
                    <a:lnTo>
                      <a:pt x="1344" y="0"/>
                    </a:lnTo>
                    <a:lnTo>
                      <a:pt x="1344" y="180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B4F967E4-5A13-A94F-837A-9A42350BF034}"/>
                  </a:ext>
                </a:extLst>
              </p:cNvPr>
              <p:cNvSpPr/>
              <p:nvPr/>
            </p:nvSpPr>
            <p:spPr>
              <a:xfrm>
                <a:off x="9525" y="0"/>
                <a:ext cx="2619375" cy="3371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5" name="Text Box 458" title="Title and subtitle">
              <a:extLst>
                <a:ext uri="{FF2B5EF4-FFF2-40B4-BE49-F238E27FC236}">
                  <a16:creationId xmlns:a16="http://schemas.microsoft.com/office/drawing/2014/main" id="{CE387982-56D1-394F-BBDB-0315981205EC}"/>
                </a:ext>
              </a:extLst>
            </p:cNvPr>
            <p:cNvSpPr txBox="1"/>
            <p:nvPr/>
          </p:nvSpPr>
          <p:spPr>
            <a:xfrm>
              <a:off x="0" y="1104900"/>
              <a:ext cx="3904218" cy="1504950"/>
            </a:xfrm>
            <a:prstGeom prst="rect">
              <a:avLst/>
            </a:prstGeom>
            <a:noFill/>
            <a:ln w="6350">
              <a:noFill/>
            </a:ln>
          </p:spPr>
          <p:txBody>
            <a:bodyPr rot="0" spcFirstLastPara="0" vert="horz" wrap="square" lIns="0" tIns="0" rIns="457200" bIns="457200" numCol="1" spcCol="0" rtlCol="0" fromWordArt="0" anchor="b" anchorCtr="0" forceAA="0" compatLnSpc="1">
              <a:prstTxWarp prst="textNoShape">
                <a:avLst/>
              </a:prstTxWarp>
              <a:noAutofit/>
            </a:bodyPr>
            <a:lstStyle/>
            <a:p>
              <a:pPr marL="0" marR="0" algn="r">
                <a:spcBef>
                  <a:spcPts val="0"/>
                </a:spcBef>
                <a:spcAft>
                  <a:spcPts val="1200"/>
                </a:spcAft>
              </a:pPr>
              <a:r>
                <a:rPr lang="en-US" sz="1800" spc="5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r">
                <a:spcBef>
                  <a:spcPts val="0"/>
                </a:spcBef>
                <a:spcAft>
                  <a:spcPts val="0"/>
                </a:spcAft>
              </a:pPr>
              <a:r>
                <a:rPr lang="en-US" sz="1400" spc="50">
                  <a:solidFill>
                    <a:srgbClr val="44546A"/>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05980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9603275" cy="1049235"/>
          </a:xfrm>
        </p:spPr>
        <p:txBody>
          <a:bodyPr>
            <a:normAutofit/>
          </a:bodyPr>
          <a:lstStyle/>
          <a:p>
            <a:r>
              <a:rPr lang="en-US" sz="5400" dirty="0"/>
              <a:t>The two “main” ideas</a:t>
            </a:r>
          </a:p>
        </p:txBody>
      </p:sp>
      <p:sp>
        <p:nvSpPr>
          <p:cNvPr id="3" name="TextBox 2">
            <a:extLst>
              <a:ext uri="{FF2B5EF4-FFF2-40B4-BE49-F238E27FC236}">
                <a16:creationId xmlns:a16="http://schemas.microsoft.com/office/drawing/2014/main" id="{AA226B69-3256-1A49-86F4-E1E2E79114B7}"/>
              </a:ext>
            </a:extLst>
          </p:cNvPr>
          <p:cNvSpPr txBox="1"/>
          <p:nvPr/>
        </p:nvSpPr>
        <p:spPr>
          <a:xfrm>
            <a:off x="537179" y="1288675"/>
            <a:ext cx="10759712" cy="3416320"/>
          </a:xfrm>
          <a:prstGeom prst="rect">
            <a:avLst/>
          </a:prstGeom>
          <a:noFill/>
        </p:spPr>
        <p:txBody>
          <a:bodyPr wrap="square" rtlCol="0">
            <a:spAutoFit/>
          </a:bodyPr>
          <a:lstStyle/>
          <a:p>
            <a:r>
              <a:rPr lang="en-US" sz="5400" dirty="0"/>
              <a:t>For those who believe – </a:t>
            </a:r>
            <a:r>
              <a:rPr lang="en-US" sz="5400" b="1" dirty="0"/>
              <a:t>No God exists</a:t>
            </a:r>
            <a:r>
              <a:rPr lang="en-US" sz="5400" dirty="0"/>
              <a:t>. We start with </a:t>
            </a:r>
            <a:r>
              <a:rPr lang="en-US" sz="5400" dirty="0">
                <a:ln w="19050">
                  <a:solidFill>
                    <a:schemeClr val="tx1"/>
                  </a:solidFill>
                </a:ln>
                <a:solidFill>
                  <a:srgbClr val="FF0000"/>
                </a:solidFill>
              </a:rPr>
              <a:t>proving the existence of God. </a:t>
            </a:r>
          </a:p>
          <a:p>
            <a:endParaRPr lang="en-US" sz="5400" dirty="0"/>
          </a:p>
        </p:txBody>
      </p:sp>
      <p:sp>
        <p:nvSpPr>
          <p:cNvPr id="5" name="Slide Number Placeholder 4">
            <a:extLst>
              <a:ext uri="{FF2B5EF4-FFF2-40B4-BE49-F238E27FC236}">
                <a16:creationId xmlns:a16="http://schemas.microsoft.com/office/drawing/2014/main" id="{3C2A24C4-7FAB-4449-968B-0EA299317834}"/>
              </a:ext>
            </a:extLst>
          </p:cNvPr>
          <p:cNvSpPr>
            <a:spLocks noGrp="1"/>
          </p:cNvSpPr>
          <p:nvPr>
            <p:ph type="sldNum" sz="quarter" idx="12"/>
          </p:nvPr>
        </p:nvSpPr>
        <p:spPr/>
        <p:txBody>
          <a:bodyPr/>
          <a:lstStyle/>
          <a:p>
            <a:fld id="{198EE0EF-5A81-0A44-ADB5-BE2AEA187555}" type="slidenum">
              <a:rPr lang="en-US" smtClean="0"/>
              <a:t>21</a:t>
            </a:fld>
            <a:endParaRPr lang="en-US"/>
          </a:p>
        </p:txBody>
      </p:sp>
    </p:spTree>
    <p:extLst>
      <p:ext uri="{BB962C8B-B14F-4D97-AF65-F5344CB8AC3E}">
        <p14:creationId xmlns:p14="http://schemas.microsoft.com/office/powerpoint/2010/main" val="2625058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9603275" cy="1049235"/>
          </a:xfrm>
        </p:spPr>
        <p:txBody>
          <a:bodyPr>
            <a:normAutofit/>
          </a:bodyPr>
          <a:lstStyle/>
          <a:p>
            <a:r>
              <a:rPr lang="en-US" sz="5400" dirty="0"/>
              <a:t>The two “main” ideas</a:t>
            </a:r>
          </a:p>
        </p:txBody>
      </p:sp>
      <p:sp>
        <p:nvSpPr>
          <p:cNvPr id="3" name="TextBox 2">
            <a:extLst>
              <a:ext uri="{FF2B5EF4-FFF2-40B4-BE49-F238E27FC236}">
                <a16:creationId xmlns:a16="http://schemas.microsoft.com/office/drawing/2014/main" id="{AA226B69-3256-1A49-86F4-E1E2E79114B7}"/>
              </a:ext>
            </a:extLst>
          </p:cNvPr>
          <p:cNvSpPr txBox="1"/>
          <p:nvPr/>
        </p:nvSpPr>
        <p:spPr>
          <a:xfrm>
            <a:off x="537179" y="1288675"/>
            <a:ext cx="10759712" cy="4247317"/>
          </a:xfrm>
          <a:prstGeom prst="rect">
            <a:avLst/>
          </a:prstGeom>
          <a:noFill/>
        </p:spPr>
        <p:txBody>
          <a:bodyPr wrap="square" rtlCol="0">
            <a:spAutoFit/>
          </a:bodyPr>
          <a:lstStyle/>
          <a:p>
            <a:r>
              <a:rPr lang="en-US" sz="5400" dirty="0"/>
              <a:t>For those who believe – </a:t>
            </a:r>
            <a:r>
              <a:rPr lang="en-US" sz="5400" b="1" dirty="0"/>
              <a:t>God exists</a:t>
            </a:r>
            <a:r>
              <a:rPr lang="en-US" sz="5400" dirty="0"/>
              <a:t>. We start by </a:t>
            </a:r>
            <a:r>
              <a:rPr lang="en-US" sz="5400" dirty="0">
                <a:ln w="19050">
                  <a:solidFill>
                    <a:schemeClr val="tx1"/>
                  </a:solidFill>
                </a:ln>
                <a:solidFill>
                  <a:srgbClr val="FF0000"/>
                </a:solidFill>
              </a:rPr>
              <a:t>assessing what they believe about God</a:t>
            </a:r>
            <a:r>
              <a:rPr lang="en-US" sz="5400" dirty="0"/>
              <a:t>. Then we move onto </a:t>
            </a:r>
            <a:r>
              <a:rPr lang="en-US" sz="5400" dirty="0">
                <a:ln w="28575">
                  <a:solidFill>
                    <a:schemeClr val="tx1"/>
                  </a:solidFill>
                </a:ln>
                <a:solidFill>
                  <a:srgbClr val="FF0000"/>
                </a:solidFill>
              </a:rPr>
              <a:t>proving the God of the Bible </a:t>
            </a:r>
            <a:r>
              <a:rPr lang="en-US" sz="5400" dirty="0"/>
              <a:t>is the one true God.</a:t>
            </a:r>
          </a:p>
        </p:txBody>
      </p:sp>
      <p:sp>
        <p:nvSpPr>
          <p:cNvPr id="5" name="Slide Number Placeholder 4">
            <a:extLst>
              <a:ext uri="{FF2B5EF4-FFF2-40B4-BE49-F238E27FC236}">
                <a16:creationId xmlns:a16="http://schemas.microsoft.com/office/drawing/2014/main" id="{8962DE05-D213-8A45-8600-61061A1D5034}"/>
              </a:ext>
            </a:extLst>
          </p:cNvPr>
          <p:cNvSpPr>
            <a:spLocks noGrp="1"/>
          </p:cNvSpPr>
          <p:nvPr>
            <p:ph type="sldNum" sz="quarter" idx="12"/>
          </p:nvPr>
        </p:nvSpPr>
        <p:spPr/>
        <p:txBody>
          <a:bodyPr/>
          <a:lstStyle/>
          <a:p>
            <a:fld id="{198EE0EF-5A81-0A44-ADB5-BE2AEA187555}" type="slidenum">
              <a:rPr lang="en-US" smtClean="0"/>
              <a:t>22</a:t>
            </a:fld>
            <a:endParaRPr lang="en-US"/>
          </a:p>
        </p:txBody>
      </p:sp>
    </p:spTree>
    <p:extLst>
      <p:ext uri="{BB962C8B-B14F-4D97-AF65-F5344CB8AC3E}">
        <p14:creationId xmlns:p14="http://schemas.microsoft.com/office/powerpoint/2010/main" val="213450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9603275" cy="1049235"/>
          </a:xfrm>
        </p:spPr>
        <p:txBody>
          <a:bodyPr>
            <a:normAutofit/>
          </a:bodyPr>
          <a:lstStyle/>
          <a:p>
            <a:r>
              <a:rPr lang="en-US" sz="5400" dirty="0"/>
              <a:t>The two “main” ideas</a:t>
            </a:r>
          </a:p>
        </p:txBody>
      </p:sp>
      <p:sp>
        <p:nvSpPr>
          <p:cNvPr id="3" name="TextBox 2">
            <a:extLst>
              <a:ext uri="{FF2B5EF4-FFF2-40B4-BE49-F238E27FC236}">
                <a16:creationId xmlns:a16="http://schemas.microsoft.com/office/drawing/2014/main" id="{AA226B69-3256-1A49-86F4-E1E2E79114B7}"/>
              </a:ext>
            </a:extLst>
          </p:cNvPr>
          <p:cNvSpPr txBox="1"/>
          <p:nvPr/>
        </p:nvSpPr>
        <p:spPr>
          <a:xfrm>
            <a:off x="537179" y="1288675"/>
            <a:ext cx="10759712" cy="3785652"/>
          </a:xfrm>
          <a:prstGeom prst="rect">
            <a:avLst/>
          </a:prstGeom>
          <a:noFill/>
        </p:spPr>
        <p:txBody>
          <a:bodyPr wrap="square" rtlCol="0">
            <a:spAutoFit/>
          </a:bodyPr>
          <a:lstStyle/>
          <a:p>
            <a:r>
              <a:rPr lang="en-US" sz="6000" u="sng" dirty="0"/>
              <a:t>In all cases, idolatry is the problem</a:t>
            </a:r>
            <a:r>
              <a:rPr lang="en-US" sz="6000" dirty="0"/>
              <a:t>. Whether the god created is a false “religious” god or they are the god.</a:t>
            </a:r>
          </a:p>
        </p:txBody>
      </p:sp>
      <p:sp>
        <p:nvSpPr>
          <p:cNvPr id="5" name="Slide Number Placeholder 4">
            <a:extLst>
              <a:ext uri="{FF2B5EF4-FFF2-40B4-BE49-F238E27FC236}">
                <a16:creationId xmlns:a16="http://schemas.microsoft.com/office/drawing/2014/main" id="{EFF67CD2-2A90-0249-B1C3-148C32E6BA68}"/>
              </a:ext>
            </a:extLst>
          </p:cNvPr>
          <p:cNvSpPr>
            <a:spLocks noGrp="1"/>
          </p:cNvSpPr>
          <p:nvPr>
            <p:ph type="sldNum" sz="quarter" idx="12"/>
          </p:nvPr>
        </p:nvSpPr>
        <p:spPr/>
        <p:txBody>
          <a:bodyPr/>
          <a:lstStyle/>
          <a:p>
            <a:fld id="{198EE0EF-5A81-0A44-ADB5-BE2AEA187555}" type="slidenum">
              <a:rPr lang="en-US" smtClean="0"/>
              <a:t>23</a:t>
            </a:fld>
            <a:endParaRPr lang="en-US"/>
          </a:p>
        </p:txBody>
      </p:sp>
    </p:spTree>
    <p:extLst>
      <p:ext uri="{BB962C8B-B14F-4D97-AF65-F5344CB8AC3E}">
        <p14:creationId xmlns:p14="http://schemas.microsoft.com/office/powerpoint/2010/main" val="1619514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9603275" cy="1049235"/>
          </a:xfrm>
        </p:spPr>
        <p:txBody>
          <a:bodyPr>
            <a:normAutofit/>
          </a:bodyPr>
          <a:lstStyle/>
          <a:p>
            <a:r>
              <a:rPr lang="en-US" sz="5400" dirty="0"/>
              <a:t>The two “main” ideas</a:t>
            </a:r>
          </a:p>
        </p:txBody>
      </p:sp>
      <p:sp>
        <p:nvSpPr>
          <p:cNvPr id="3" name="TextBox 2">
            <a:extLst>
              <a:ext uri="{FF2B5EF4-FFF2-40B4-BE49-F238E27FC236}">
                <a16:creationId xmlns:a16="http://schemas.microsoft.com/office/drawing/2014/main" id="{AA226B69-3256-1A49-86F4-E1E2E79114B7}"/>
              </a:ext>
            </a:extLst>
          </p:cNvPr>
          <p:cNvSpPr txBox="1"/>
          <p:nvPr/>
        </p:nvSpPr>
        <p:spPr>
          <a:xfrm>
            <a:off x="537179" y="1288675"/>
            <a:ext cx="10759712" cy="1015663"/>
          </a:xfrm>
          <a:prstGeom prst="rect">
            <a:avLst/>
          </a:prstGeom>
          <a:noFill/>
        </p:spPr>
        <p:txBody>
          <a:bodyPr wrap="square" rtlCol="0">
            <a:spAutoFit/>
          </a:bodyPr>
          <a:lstStyle/>
          <a:p>
            <a:r>
              <a:rPr lang="en-US" sz="6000" dirty="0"/>
              <a:t>Two Systems of Reconciliation:</a:t>
            </a:r>
          </a:p>
        </p:txBody>
      </p:sp>
      <p:sp>
        <p:nvSpPr>
          <p:cNvPr id="4" name="TextBox 3">
            <a:extLst>
              <a:ext uri="{FF2B5EF4-FFF2-40B4-BE49-F238E27FC236}">
                <a16:creationId xmlns:a16="http://schemas.microsoft.com/office/drawing/2014/main" id="{A858D325-348E-EB40-85DC-43AA24E9524D}"/>
              </a:ext>
            </a:extLst>
          </p:cNvPr>
          <p:cNvSpPr txBox="1"/>
          <p:nvPr/>
        </p:nvSpPr>
        <p:spPr>
          <a:xfrm>
            <a:off x="706056" y="2604303"/>
            <a:ext cx="2895664" cy="923330"/>
          </a:xfrm>
          <a:prstGeom prst="rect">
            <a:avLst/>
          </a:prstGeom>
          <a:noFill/>
        </p:spPr>
        <p:txBody>
          <a:bodyPr wrap="none" rtlCol="0">
            <a:spAutoFit/>
          </a:bodyPr>
          <a:lstStyle/>
          <a:p>
            <a:r>
              <a:rPr lang="en-US" sz="5400" dirty="0">
                <a:ln>
                  <a:solidFill>
                    <a:schemeClr val="tx1"/>
                  </a:solidFill>
                </a:ln>
                <a:solidFill>
                  <a:srgbClr val="FF0000"/>
                </a:solidFill>
              </a:rPr>
              <a:t>By Works</a:t>
            </a:r>
          </a:p>
        </p:txBody>
      </p:sp>
      <p:sp>
        <p:nvSpPr>
          <p:cNvPr id="5" name="TextBox 4">
            <a:extLst>
              <a:ext uri="{FF2B5EF4-FFF2-40B4-BE49-F238E27FC236}">
                <a16:creationId xmlns:a16="http://schemas.microsoft.com/office/drawing/2014/main" id="{B4090464-E3FD-864A-B468-464BA8D249BD}"/>
              </a:ext>
            </a:extLst>
          </p:cNvPr>
          <p:cNvSpPr txBox="1"/>
          <p:nvPr/>
        </p:nvSpPr>
        <p:spPr>
          <a:xfrm>
            <a:off x="706056" y="3717402"/>
            <a:ext cx="2786340" cy="923330"/>
          </a:xfrm>
          <a:prstGeom prst="rect">
            <a:avLst/>
          </a:prstGeom>
          <a:noFill/>
        </p:spPr>
        <p:txBody>
          <a:bodyPr wrap="none" rtlCol="0">
            <a:spAutoFit/>
          </a:bodyPr>
          <a:lstStyle/>
          <a:p>
            <a:r>
              <a:rPr lang="en-US" sz="5400" dirty="0">
                <a:ln>
                  <a:solidFill>
                    <a:schemeClr val="tx1"/>
                  </a:solidFill>
                </a:ln>
                <a:solidFill>
                  <a:srgbClr val="FF0000"/>
                </a:solidFill>
              </a:rPr>
              <a:t>By Grace</a:t>
            </a:r>
          </a:p>
        </p:txBody>
      </p:sp>
      <p:sp>
        <p:nvSpPr>
          <p:cNvPr id="6" name="TextBox 5">
            <a:extLst>
              <a:ext uri="{FF2B5EF4-FFF2-40B4-BE49-F238E27FC236}">
                <a16:creationId xmlns:a16="http://schemas.microsoft.com/office/drawing/2014/main" id="{CFDE4568-0464-5B47-B0B8-0D72E01C17B4}"/>
              </a:ext>
            </a:extLst>
          </p:cNvPr>
          <p:cNvSpPr txBox="1"/>
          <p:nvPr/>
        </p:nvSpPr>
        <p:spPr>
          <a:xfrm>
            <a:off x="3854369" y="3717402"/>
            <a:ext cx="3809056" cy="923330"/>
          </a:xfrm>
          <a:prstGeom prst="rect">
            <a:avLst/>
          </a:prstGeom>
          <a:noFill/>
        </p:spPr>
        <p:txBody>
          <a:bodyPr wrap="none" rtlCol="0">
            <a:spAutoFit/>
          </a:bodyPr>
          <a:lstStyle/>
          <a:p>
            <a:r>
              <a:rPr lang="en-US" sz="5400" dirty="0"/>
              <a:t>Romans 11:6</a:t>
            </a:r>
          </a:p>
        </p:txBody>
      </p:sp>
      <p:sp>
        <p:nvSpPr>
          <p:cNvPr id="7" name="TextBox 6">
            <a:extLst>
              <a:ext uri="{FF2B5EF4-FFF2-40B4-BE49-F238E27FC236}">
                <a16:creationId xmlns:a16="http://schemas.microsoft.com/office/drawing/2014/main" id="{309A2E63-3D2E-5C4D-976B-278C0367F093}"/>
              </a:ext>
            </a:extLst>
          </p:cNvPr>
          <p:cNvSpPr txBox="1"/>
          <p:nvPr/>
        </p:nvSpPr>
        <p:spPr>
          <a:xfrm>
            <a:off x="3854369" y="2604303"/>
            <a:ext cx="5708807" cy="923330"/>
          </a:xfrm>
          <a:prstGeom prst="rect">
            <a:avLst/>
          </a:prstGeom>
          <a:noFill/>
        </p:spPr>
        <p:txBody>
          <a:bodyPr wrap="none" rtlCol="0">
            <a:spAutoFit/>
          </a:bodyPr>
          <a:lstStyle/>
          <a:p>
            <a:r>
              <a:rPr lang="en-US" sz="5400" dirty="0"/>
              <a:t>All other “religions”</a:t>
            </a:r>
          </a:p>
        </p:txBody>
      </p:sp>
      <p:sp>
        <p:nvSpPr>
          <p:cNvPr id="9" name="Slide Number Placeholder 8">
            <a:extLst>
              <a:ext uri="{FF2B5EF4-FFF2-40B4-BE49-F238E27FC236}">
                <a16:creationId xmlns:a16="http://schemas.microsoft.com/office/drawing/2014/main" id="{77A3110D-4348-5548-B7C8-22C7B026E5F9}"/>
              </a:ext>
            </a:extLst>
          </p:cNvPr>
          <p:cNvSpPr>
            <a:spLocks noGrp="1"/>
          </p:cNvSpPr>
          <p:nvPr>
            <p:ph type="sldNum" sz="quarter" idx="12"/>
          </p:nvPr>
        </p:nvSpPr>
        <p:spPr/>
        <p:txBody>
          <a:bodyPr/>
          <a:lstStyle/>
          <a:p>
            <a:fld id="{198EE0EF-5A81-0A44-ADB5-BE2AEA187555}" type="slidenum">
              <a:rPr lang="en-US" smtClean="0"/>
              <a:t>24</a:t>
            </a:fld>
            <a:endParaRPr lang="en-US"/>
          </a:p>
        </p:txBody>
      </p:sp>
    </p:spTree>
    <p:extLst>
      <p:ext uri="{BB962C8B-B14F-4D97-AF65-F5344CB8AC3E}">
        <p14:creationId xmlns:p14="http://schemas.microsoft.com/office/powerpoint/2010/main" val="249848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anim calcmode="lin" valueType="num">
                                      <p:cBhvr>
                                        <p:cTn id="1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6"/>
                                        </p:tgtEl>
                                        <p:attrNameLst>
                                          <p:attrName>ppt_y</p:attrName>
                                        </p:attrNameLst>
                                      </p:cBhvr>
                                      <p:tavLst>
                                        <p:tav tm="0">
                                          <p:val>
                                            <p:strVal val="#ppt_y"/>
                                          </p:val>
                                        </p:tav>
                                        <p:tav tm="100000">
                                          <p:val>
                                            <p:strVal val="#ppt_y"/>
                                          </p:val>
                                        </p:tav>
                                      </p:tavLst>
                                    </p:anim>
                                    <p:anim calcmode="lin" valueType="num">
                                      <p:cBhvr>
                                        <p:cTn id="2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9603275" cy="1049235"/>
          </a:xfrm>
        </p:spPr>
        <p:txBody>
          <a:bodyPr>
            <a:normAutofit/>
          </a:bodyPr>
          <a:lstStyle/>
          <a:p>
            <a:r>
              <a:rPr lang="en-US" sz="5400" dirty="0"/>
              <a:t>The two “main” ideas</a:t>
            </a:r>
          </a:p>
        </p:txBody>
      </p:sp>
      <p:sp>
        <p:nvSpPr>
          <p:cNvPr id="3" name="TextBox 2">
            <a:extLst>
              <a:ext uri="{FF2B5EF4-FFF2-40B4-BE49-F238E27FC236}">
                <a16:creationId xmlns:a16="http://schemas.microsoft.com/office/drawing/2014/main" id="{AA226B69-3256-1A49-86F4-E1E2E79114B7}"/>
              </a:ext>
            </a:extLst>
          </p:cNvPr>
          <p:cNvSpPr txBox="1"/>
          <p:nvPr/>
        </p:nvSpPr>
        <p:spPr>
          <a:xfrm>
            <a:off x="537179" y="1288675"/>
            <a:ext cx="10759712" cy="830997"/>
          </a:xfrm>
          <a:prstGeom prst="rect">
            <a:avLst/>
          </a:prstGeom>
          <a:noFill/>
        </p:spPr>
        <p:txBody>
          <a:bodyPr wrap="square" rtlCol="0">
            <a:spAutoFit/>
          </a:bodyPr>
          <a:lstStyle/>
          <a:p>
            <a:r>
              <a:rPr lang="en-US" sz="4800" dirty="0"/>
              <a:t>Biblical example - Acts 17:22-33 </a:t>
            </a:r>
            <a:endParaRPr lang="en-US" sz="16600" dirty="0"/>
          </a:p>
        </p:txBody>
      </p:sp>
      <p:sp>
        <p:nvSpPr>
          <p:cNvPr id="8" name="TextBox 7">
            <a:extLst>
              <a:ext uri="{FF2B5EF4-FFF2-40B4-BE49-F238E27FC236}">
                <a16:creationId xmlns:a16="http://schemas.microsoft.com/office/drawing/2014/main" id="{B0A52149-8DA0-DA48-B83E-2552C05925D9}"/>
              </a:ext>
            </a:extLst>
          </p:cNvPr>
          <p:cNvSpPr txBox="1"/>
          <p:nvPr/>
        </p:nvSpPr>
        <p:spPr>
          <a:xfrm>
            <a:off x="537179" y="2443763"/>
            <a:ext cx="11454193" cy="2800767"/>
          </a:xfrm>
          <a:prstGeom prst="rect">
            <a:avLst/>
          </a:prstGeom>
          <a:noFill/>
        </p:spPr>
        <p:txBody>
          <a:bodyPr wrap="square" rtlCol="0">
            <a:spAutoFit/>
          </a:bodyPr>
          <a:lstStyle/>
          <a:p>
            <a:r>
              <a:rPr lang="en-US" sz="4400" dirty="0"/>
              <a:t>Paul </a:t>
            </a:r>
            <a:r>
              <a:rPr lang="en-US" sz="4400" dirty="0">
                <a:ln>
                  <a:solidFill>
                    <a:schemeClr val="tx1"/>
                  </a:solidFill>
                </a:ln>
                <a:solidFill>
                  <a:srgbClr val="FF0000"/>
                </a:solidFill>
              </a:rPr>
              <a:t>observes</a:t>
            </a:r>
            <a:r>
              <a:rPr lang="en-US" sz="4400" dirty="0"/>
              <a:t> what the Athenians believed.</a:t>
            </a:r>
          </a:p>
          <a:p>
            <a:r>
              <a:rPr lang="en-US" sz="4400" dirty="0"/>
              <a:t>Paul </a:t>
            </a:r>
            <a:r>
              <a:rPr lang="en-US" sz="4400" dirty="0">
                <a:ln>
                  <a:solidFill>
                    <a:schemeClr val="tx1"/>
                  </a:solidFill>
                </a:ln>
                <a:solidFill>
                  <a:srgbClr val="FF0000"/>
                </a:solidFill>
              </a:rPr>
              <a:t>reiterates</a:t>
            </a:r>
            <a:r>
              <a:rPr lang="en-US" sz="4400" dirty="0"/>
              <a:t> what they believe about God referencing their altar and poet.</a:t>
            </a:r>
          </a:p>
          <a:p>
            <a:r>
              <a:rPr lang="en-US" sz="4400" dirty="0"/>
              <a:t>Paul </a:t>
            </a:r>
            <a:r>
              <a:rPr lang="en-US" sz="4400" dirty="0">
                <a:ln>
                  <a:solidFill>
                    <a:schemeClr val="tx1"/>
                  </a:solidFill>
                </a:ln>
                <a:solidFill>
                  <a:srgbClr val="FF0000"/>
                </a:solidFill>
              </a:rPr>
              <a:t>takes them to the Bible.</a:t>
            </a:r>
          </a:p>
        </p:txBody>
      </p:sp>
      <p:sp>
        <p:nvSpPr>
          <p:cNvPr id="5" name="Slide Number Placeholder 4">
            <a:extLst>
              <a:ext uri="{FF2B5EF4-FFF2-40B4-BE49-F238E27FC236}">
                <a16:creationId xmlns:a16="http://schemas.microsoft.com/office/drawing/2014/main" id="{C9435E4F-7837-F248-8F34-D64ADD0DC717}"/>
              </a:ext>
            </a:extLst>
          </p:cNvPr>
          <p:cNvSpPr>
            <a:spLocks noGrp="1"/>
          </p:cNvSpPr>
          <p:nvPr>
            <p:ph type="sldNum" sz="quarter" idx="12"/>
          </p:nvPr>
        </p:nvSpPr>
        <p:spPr/>
        <p:txBody>
          <a:bodyPr/>
          <a:lstStyle/>
          <a:p>
            <a:fld id="{198EE0EF-5A81-0A44-ADB5-BE2AEA187555}" type="slidenum">
              <a:rPr lang="en-US" smtClean="0"/>
              <a:t>25</a:t>
            </a:fld>
            <a:endParaRPr lang="en-US"/>
          </a:p>
        </p:txBody>
      </p:sp>
    </p:spTree>
    <p:extLst>
      <p:ext uri="{BB962C8B-B14F-4D97-AF65-F5344CB8AC3E}">
        <p14:creationId xmlns:p14="http://schemas.microsoft.com/office/powerpoint/2010/main" val="3072741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475446" y="2737561"/>
            <a:ext cx="11157111" cy="1107996"/>
          </a:xfrm>
          <a:prstGeom prst="rect">
            <a:avLst/>
          </a:prstGeom>
          <a:noFill/>
        </p:spPr>
        <p:txBody>
          <a:bodyPr wrap="square" rtlCol="0">
            <a:spAutoFit/>
          </a:bodyPr>
          <a:lstStyle/>
          <a:p>
            <a:r>
              <a:rPr lang="en-US" sz="6600" dirty="0"/>
              <a:t>How can you prove God exists? </a:t>
            </a:r>
          </a:p>
        </p:txBody>
      </p:sp>
      <p:sp>
        <p:nvSpPr>
          <p:cNvPr id="5" name="Slide Number Placeholder 4">
            <a:extLst>
              <a:ext uri="{FF2B5EF4-FFF2-40B4-BE49-F238E27FC236}">
                <a16:creationId xmlns:a16="http://schemas.microsoft.com/office/drawing/2014/main" id="{1860A90A-ED19-A147-A98E-7C45BD42FC44}"/>
              </a:ext>
            </a:extLst>
          </p:cNvPr>
          <p:cNvSpPr>
            <a:spLocks noGrp="1"/>
          </p:cNvSpPr>
          <p:nvPr>
            <p:ph type="sldNum" sz="quarter" idx="12"/>
          </p:nvPr>
        </p:nvSpPr>
        <p:spPr/>
        <p:txBody>
          <a:bodyPr/>
          <a:lstStyle/>
          <a:p>
            <a:fld id="{198EE0EF-5A81-0A44-ADB5-BE2AEA187555}" type="slidenum">
              <a:rPr lang="en-US" smtClean="0"/>
              <a:t>26</a:t>
            </a:fld>
            <a:endParaRPr lang="en-US"/>
          </a:p>
        </p:txBody>
      </p:sp>
    </p:spTree>
    <p:extLst>
      <p:ext uri="{BB962C8B-B14F-4D97-AF65-F5344CB8AC3E}">
        <p14:creationId xmlns:p14="http://schemas.microsoft.com/office/powerpoint/2010/main" val="1882675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2419993" y="2807009"/>
            <a:ext cx="7823601" cy="923330"/>
          </a:xfrm>
          <a:prstGeom prst="rect">
            <a:avLst/>
          </a:prstGeom>
          <a:noFill/>
        </p:spPr>
        <p:txBody>
          <a:bodyPr wrap="square" rtlCol="0">
            <a:spAutoFit/>
          </a:bodyPr>
          <a:lstStyle/>
          <a:p>
            <a:r>
              <a:rPr lang="en-US" sz="5400" dirty="0"/>
              <a:t>Argument I (Cosmological)</a:t>
            </a:r>
          </a:p>
        </p:txBody>
      </p:sp>
      <p:sp>
        <p:nvSpPr>
          <p:cNvPr id="5" name="Slide Number Placeholder 4">
            <a:extLst>
              <a:ext uri="{FF2B5EF4-FFF2-40B4-BE49-F238E27FC236}">
                <a16:creationId xmlns:a16="http://schemas.microsoft.com/office/drawing/2014/main" id="{581117A9-4B81-644A-96AB-7ED459B66C42}"/>
              </a:ext>
            </a:extLst>
          </p:cNvPr>
          <p:cNvSpPr>
            <a:spLocks noGrp="1"/>
          </p:cNvSpPr>
          <p:nvPr>
            <p:ph type="sldNum" sz="quarter" idx="12"/>
          </p:nvPr>
        </p:nvSpPr>
        <p:spPr/>
        <p:txBody>
          <a:bodyPr/>
          <a:lstStyle/>
          <a:p>
            <a:fld id="{198EE0EF-5A81-0A44-ADB5-BE2AEA187555}" type="slidenum">
              <a:rPr lang="en-US" smtClean="0"/>
              <a:t>27</a:t>
            </a:fld>
            <a:endParaRPr lang="en-US"/>
          </a:p>
        </p:txBody>
      </p:sp>
    </p:spTree>
    <p:extLst>
      <p:ext uri="{BB962C8B-B14F-4D97-AF65-F5344CB8AC3E}">
        <p14:creationId xmlns:p14="http://schemas.microsoft.com/office/powerpoint/2010/main" val="1078795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4368400" y="2714411"/>
            <a:ext cx="3768604" cy="1200329"/>
          </a:xfrm>
          <a:prstGeom prst="rect">
            <a:avLst/>
          </a:prstGeom>
          <a:noFill/>
        </p:spPr>
        <p:txBody>
          <a:bodyPr wrap="square" rtlCol="0">
            <a:spAutoFit/>
          </a:bodyPr>
          <a:lstStyle/>
          <a:p>
            <a:r>
              <a:rPr lang="en-US" sz="7200" dirty="0"/>
              <a:t>Premise I</a:t>
            </a:r>
            <a:endParaRPr lang="en-US" sz="28700" dirty="0"/>
          </a:p>
        </p:txBody>
      </p:sp>
      <p:sp>
        <p:nvSpPr>
          <p:cNvPr id="4" name="TextBox 3">
            <a:extLst>
              <a:ext uri="{FF2B5EF4-FFF2-40B4-BE49-F238E27FC236}">
                <a16:creationId xmlns:a16="http://schemas.microsoft.com/office/drawing/2014/main" id="{CF515896-BDAB-1A44-B831-64D995530E0B}"/>
              </a:ext>
            </a:extLst>
          </p:cNvPr>
          <p:cNvSpPr txBox="1"/>
          <p:nvPr/>
        </p:nvSpPr>
        <p:spPr>
          <a:xfrm>
            <a:off x="620323" y="764057"/>
            <a:ext cx="3748077" cy="584775"/>
          </a:xfrm>
          <a:prstGeom prst="rect">
            <a:avLst/>
          </a:prstGeom>
          <a:noFill/>
        </p:spPr>
        <p:txBody>
          <a:bodyPr wrap="none" rtlCol="0">
            <a:spAutoFit/>
          </a:bodyPr>
          <a:lstStyle/>
          <a:p>
            <a:r>
              <a:rPr lang="en-US" sz="3200" i="1" dirty="0"/>
              <a:t>Cosmological Argument</a:t>
            </a:r>
          </a:p>
        </p:txBody>
      </p:sp>
      <p:sp>
        <p:nvSpPr>
          <p:cNvPr id="6" name="Slide Number Placeholder 5">
            <a:extLst>
              <a:ext uri="{FF2B5EF4-FFF2-40B4-BE49-F238E27FC236}">
                <a16:creationId xmlns:a16="http://schemas.microsoft.com/office/drawing/2014/main" id="{F944C46C-2D48-0C4D-956E-4E7849993985}"/>
              </a:ext>
            </a:extLst>
          </p:cNvPr>
          <p:cNvSpPr>
            <a:spLocks noGrp="1"/>
          </p:cNvSpPr>
          <p:nvPr>
            <p:ph type="sldNum" sz="quarter" idx="12"/>
          </p:nvPr>
        </p:nvSpPr>
        <p:spPr/>
        <p:txBody>
          <a:bodyPr/>
          <a:lstStyle/>
          <a:p>
            <a:fld id="{198EE0EF-5A81-0A44-ADB5-BE2AEA187555}" type="slidenum">
              <a:rPr lang="en-US" smtClean="0"/>
              <a:t>28</a:t>
            </a:fld>
            <a:endParaRPr lang="en-US"/>
          </a:p>
        </p:txBody>
      </p:sp>
    </p:spTree>
    <p:extLst>
      <p:ext uri="{BB962C8B-B14F-4D97-AF65-F5344CB8AC3E}">
        <p14:creationId xmlns:p14="http://schemas.microsoft.com/office/powerpoint/2010/main" val="1132243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1445349" y="1905506"/>
            <a:ext cx="9301301" cy="3046988"/>
          </a:xfrm>
          <a:prstGeom prst="rect">
            <a:avLst/>
          </a:prstGeom>
          <a:noFill/>
        </p:spPr>
        <p:txBody>
          <a:bodyPr wrap="square" rtlCol="0">
            <a:spAutoFit/>
          </a:bodyPr>
          <a:lstStyle/>
          <a:p>
            <a:pPr algn="ctr"/>
            <a:r>
              <a:rPr lang="en-US" sz="4800" u="sng" dirty="0"/>
              <a:t>Everything that exists has an explanation of its existence, either in the necessity of its nature or in some external cause.</a:t>
            </a:r>
            <a:r>
              <a:rPr lang="en-US" sz="4800" dirty="0"/>
              <a:t> </a:t>
            </a:r>
          </a:p>
        </p:txBody>
      </p:sp>
      <p:sp>
        <p:nvSpPr>
          <p:cNvPr id="4" name="TextBox 3">
            <a:extLst>
              <a:ext uri="{FF2B5EF4-FFF2-40B4-BE49-F238E27FC236}">
                <a16:creationId xmlns:a16="http://schemas.microsoft.com/office/drawing/2014/main" id="{CF515896-BDAB-1A44-B831-64D995530E0B}"/>
              </a:ext>
            </a:extLst>
          </p:cNvPr>
          <p:cNvSpPr txBox="1"/>
          <p:nvPr/>
        </p:nvSpPr>
        <p:spPr>
          <a:xfrm>
            <a:off x="620323" y="764057"/>
            <a:ext cx="3748077" cy="584775"/>
          </a:xfrm>
          <a:prstGeom prst="rect">
            <a:avLst/>
          </a:prstGeom>
          <a:noFill/>
        </p:spPr>
        <p:txBody>
          <a:bodyPr wrap="none" rtlCol="0">
            <a:spAutoFit/>
          </a:bodyPr>
          <a:lstStyle/>
          <a:p>
            <a:r>
              <a:rPr lang="en-US" sz="3200" i="1" dirty="0"/>
              <a:t>Cosmological Argument</a:t>
            </a:r>
          </a:p>
        </p:txBody>
      </p:sp>
      <p:sp>
        <p:nvSpPr>
          <p:cNvPr id="6" name="Slide Number Placeholder 5">
            <a:extLst>
              <a:ext uri="{FF2B5EF4-FFF2-40B4-BE49-F238E27FC236}">
                <a16:creationId xmlns:a16="http://schemas.microsoft.com/office/drawing/2014/main" id="{A49F232E-EFA9-604B-88DE-DADE0F959AA9}"/>
              </a:ext>
            </a:extLst>
          </p:cNvPr>
          <p:cNvSpPr>
            <a:spLocks noGrp="1"/>
          </p:cNvSpPr>
          <p:nvPr>
            <p:ph type="sldNum" sz="quarter" idx="12"/>
          </p:nvPr>
        </p:nvSpPr>
        <p:spPr/>
        <p:txBody>
          <a:bodyPr/>
          <a:lstStyle/>
          <a:p>
            <a:fld id="{198EE0EF-5A81-0A44-ADB5-BE2AEA187555}" type="slidenum">
              <a:rPr lang="en-US" smtClean="0"/>
              <a:t>29</a:t>
            </a:fld>
            <a:endParaRPr lang="en-US"/>
          </a:p>
        </p:txBody>
      </p:sp>
    </p:spTree>
    <p:extLst>
      <p:ext uri="{BB962C8B-B14F-4D97-AF65-F5344CB8AC3E}">
        <p14:creationId xmlns:p14="http://schemas.microsoft.com/office/powerpoint/2010/main" val="1770699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79970-FB6E-F949-843A-A1DE3CAE8686}"/>
              </a:ext>
            </a:extLst>
          </p:cNvPr>
          <p:cNvSpPr>
            <a:spLocks noGrp="1"/>
          </p:cNvSpPr>
          <p:nvPr>
            <p:ph type="title"/>
          </p:nvPr>
        </p:nvSpPr>
        <p:spPr>
          <a:xfrm>
            <a:off x="352746" y="116151"/>
            <a:ext cx="9603275" cy="1049235"/>
          </a:xfrm>
        </p:spPr>
        <p:txBody>
          <a:bodyPr>
            <a:normAutofit/>
          </a:bodyPr>
          <a:lstStyle/>
          <a:p>
            <a:r>
              <a:rPr lang="en-US" sz="5400" dirty="0"/>
              <a:t>The Biblical foundation</a:t>
            </a:r>
          </a:p>
        </p:txBody>
      </p:sp>
      <p:sp>
        <p:nvSpPr>
          <p:cNvPr id="3" name="Content Placeholder 2">
            <a:extLst>
              <a:ext uri="{FF2B5EF4-FFF2-40B4-BE49-F238E27FC236}">
                <a16:creationId xmlns:a16="http://schemas.microsoft.com/office/drawing/2014/main" id="{3DDE74E9-D852-944E-812E-1AD6F4DF055A}"/>
              </a:ext>
            </a:extLst>
          </p:cNvPr>
          <p:cNvSpPr>
            <a:spLocks noGrp="1"/>
          </p:cNvSpPr>
          <p:nvPr>
            <p:ph idx="1"/>
          </p:nvPr>
        </p:nvSpPr>
        <p:spPr>
          <a:xfrm>
            <a:off x="352746" y="1268127"/>
            <a:ext cx="11739937" cy="4978561"/>
          </a:xfrm>
        </p:spPr>
        <p:txBody>
          <a:bodyPr>
            <a:normAutofit lnSpcReduction="10000"/>
          </a:bodyPr>
          <a:lstStyle/>
          <a:p>
            <a:pPr marL="0" indent="0">
              <a:spcBef>
                <a:spcPts val="0"/>
              </a:spcBef>
              <a:buNone/>
            </a:pPr>
            <a:r>
              <a:rPr lang="en-US" sz="3600" b="1" dirty="0"/>
              <a:t>The Examples in the Bible</a:t>
            </a:r>
          </a:p>
          <a:p>
            <a:pPr marL="0" indent="0">
              <a:spcBef>
                <a:spcPts val="0"/>
              </a:spcBef>
              <a:buNone/>
            </a:pPr>
            <a:r>
              <a:rPr lang="en-US" sz="3600" dirty="0"/>
              <a:t>‘reasoned’ - </a:t>
            </a:r>
            <a:r>
              <a:rPr lang="en-US" sz="3600" dirty="0" err="1"/>
              <a:t>δι</a:t>
            </a:r>
            <a:r>
              <a:rPr lang="en-US" sz="3600" dirty="0"/>
              <a:t>α</a:t>
            </a:r>
            <a:r>
              <a:rPr lang="en-US" sz="3600" dirty="0" err="1"/>
              <a:t>λέγομ</a:t>
            </a:r>
            <a:r>
              <a:rPr lang="en-US" sz="3600" dirty="0"/>
              <a:t>α</a:t>
            </a:r>
            <a:r>
              <a:rPr lang="en-US" sz="3600" dirty="0" err="1"/>
              <a:t>ι</a:t>
            </a:r>
            <a:r>
              <a:rPr lang="en-US" sz="3600" dirty="0"/>
              <a:t>, </a:t>
            </a:r>
            <a:r>
              <a:rPr lang="en-US" sz="3600" dirty="0" err="1"/>
              <a:t>dialegomai</a:t>
            </a:r>
            <a:r>
              <a:rPr lang="en-US" sz="3600" dirty="0"/>
              <a:t> - To mingle thought with thought.</a:t>
            </a:r>
          </a:p>
          <a:p>
            <a:pPr marL="0" indent="0">
              <a:spcBef>
                <a:spcPts val="0"/>
              </a:spcBef>
              <a:buNone/>
            </a:pPr>
            <a:r>
              <a:rPr lang="en-US" sz="3600" b="1" dirty="0"/>
              <a:t>Acts 17: 2,3; Acts 18:4; Acts 18:19; Acts 24:25 </a:t>
            </a:r>
            <a:endParaRPr lang="en-US" sz="3600" dirty="0"/>
          </a:p>
          <a:p>
            <a:pPr marL="0" indent="0">
              <a:spcBef>
                <a:spcPts val="0"/>
              </a:spcBef>
              <a:buNone/>
            </a:pPr>
            <a:r>
              <a:rPr lang="en-US" sz="3600" b="1" dirty="0"/>
              <a:t> </a:t>
            </a:r>
            <a:endParaRPr lang="en-US" sz="3600" dirty="0"/>
          </a:p>
          <a:p>
            <a:pPr marL="0" indent="0">
              <a:spcBef>
                <a:spcPts val="0"/>
              </a:spcBef>
              <a:buNone/>
            </a:pPr>
            <a:r>
              <a:rPr lang="en-US" sz="3600" dirty="0"/>
              <a:t>‘my </a:t>
            </a:r>
            <a:r>
              <a:rPr lang="en-US" sz="3600" dirty="0" err="1"/>
              <a:t>defence</a:t>
            </a:r>
            <a:r>
              <a:rPr lang="en-US" sz="3600" dirty="0"/>
              <a:t>,’ ‘mine answer,’ ‘the </a:t>
            </a:r>
            <a:r>
              <a:rPr lang="en-US" sz="3600" dirty="0" err="1"/>
              <a:t>defence</a:t>
            </a:r>
            <a:r>
              <a:rPr lang="en-US" sz="3600" dirty="0"/>
              <a:t> of the gospel,’ ‘my answer,’ ‘to give an answer’ </a:t>
            </a:r>
          </a:p>
          <a:p>
            <a:pPr marL="0" indent="0">
              <a:spcBef>
                <a:spcPts val="0"/>
              </a:spcBef>
              <a:buNone/>
            </a:pPr>
            <a:r>
              <a:rPr lang="en-US" sz="3600" dirty="0"/>
              <a:t> </a:t>
            </a:r>
          </a:p>
          <a:p>
            <a:pPr marL="0" indent="0">
              <a:buNone/>
            </a:pPr>
            <a:endParaRPr lang="en-US" sz="3200" dirty="0"/>
          </a:p>
        </p:txBody>
      </p:sp>
      <p:sp>
        <p:nvSpPr>
          <p:cNvPr id="5" name="Slide Number Placeholder 4">
            <a:extLst>
              <a:ext uri="{FF2B5EF4-FFF2-40B4-BE49-F238E27FC236}">
                <a16:creationId xmlns:a16="http://schemas.microsoft.com/office/drawing/2014/main" id="{6D9954B8-FCD6-D348-8A50-5423C0ADFA44}"/>
              </a:ext>
            </a:extLst>
          </p:cNvPr>
          <p:cNvSpPr>
            <a:spLocks noGrp="1"/>
          </p:cNvSpPr>
          <p:nvPr>
            <p:ph type="sldNum" sz="quarter" idx="12"/>
          </p:nvPr>
        </p:nvSpPr>
        <p:spPr/>
        <p:txBody>
          <a:bodyPr/>
          <a:lstStyle/>
          <a:p>
            <a:fld id="{198EE0EF-5A81-0A44-ADB5-BE2AEA187555}" type="slidenum">
              <a:rPr lang="en-US" smtClean="0"/>
              <a:t>3</a:t>
            </a:fld>
            <a:endParaRPr lang="en-US"/>
          </a:p>
        </p:txBody>
      </p:sp>
    </p:spTree>
    <p:extLst>
      <p:ext uri="{BB962C8B-B14F-4D97-AF65-F5344CB8AC3E}">
        <p14:creationId xmlns:p14="http://schemas.microsoft.com/office/powerpoint/2010/main" val="4166781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716144" y="1873449"/>
            <a:ext cx="10557598" cy="2862322"/>
          </a:xfrm>
          <a:prstGeom prst="rect">
            <a:avLst/>
          </a:prstGeom>
          <a:noFill/>
        </p:spPr>
        <p:txBody>
          <a:bodyPr wrap="square" rtlCol="0">
            <a:spAutoFit/>
          </a:bodyPr>
          <a:lstStyle/>
          <a:p>
            <a:r>
              <a:rPr lang="en-US" sz="6000" dirty="0"/>
              <a:t>Biblical Basis – </a:t>
            </a:r>
          </a:p>
          <a:p>
            <a:r>
              <a:rPr lang="en-US" sz="6000" dirty="0"/>
              <a:t>Romans 1:20</a:t>
            </a:r>
          </a:p>
          <a:p>
            <a:r>
              <a:rPr lang="en-US" sz="6000" dirty="0"/>
              <a:t>Psalm 19</a:t>
            </a:r>
          </a:p>
        </p:txBody>
      </p:sp>
      <p:sp>
        <p:nvSpPr>
          <p:cNvPr id="4" name="TextBox 3">
            <a:extLst>
              <a:ext uri="{FF2B5EF4-FFF2-40B4-BE49-F238E27FC236}">
                <a16:creationId xmlns:a16="http://schemas.microsoft.com/office/drawing/2014/main" id="{CF515896-BDAB-1A44-B831-64D995530E0B}"/>
              </a:ext>
            </a:extLst>
          </p:cNvPr>
          <p:cNvSpPr txBox="1"/>
          <p:nvPr/>
        </p:nvSpPr>
        <p:spPr>
          <a:xfrm>
            <a:off x="620323" y="764057"/>
            <a:ext cx="3748077" cy="584775"/>
          </a:xfrm>
          <a:prstGeom prst="rect">
            <a:avLst/>
          </a:prstGeom>
          <a:noFill/>
        </p:spPr>
        <p:txBody>
          <a:bodyPr wrap="none" rtlCol="0">
            <a:spAutoFit/>
          </a:bodyPr>
          <a:lstStyle/>
          <a:p>
            <a:r>
              <a:rPr lang="en-US" sz="3200" i="1" dirty="0"/>
              <a:t>Cosmological Argument</a:t>
            </a:r>
          </a:p>
        </p:txBody>
      </p:sp>
      <p:sp>
        <p:nvSpPr>
          <p:cNvPr id="6" name="Slide Number Placeholder 5">
            <a:extLst>
              <a:ext uri="{FF2B5EF4-FFF2-40B4-BE49-F238E27FC236}">
                <a16:creationId xmlns:a16="http://schemas.microsoft.com/office/drawing/2014/main" id="{8DF5B27F-B2D8-8345-8069-22AC019C812A}"/>
              </a:ext>
            </a:extLst>
          </p:cNvPr>
          <p:cNvSpPr>
            <a:spLocks noGrp="1"/>
          </p:cNvSpPr>
          <p:nvPr>
            <p:ph type="sldNum" sz="quarter" idx="12"/>
          </p:nvPr>
        </p:nvSpPr>
        <p:spPr/>
        <p:txBody>
          <a:bodyPr/>
          <a:lstStyle/>
          <a:p>
            <a:fld id="{198EE0EF-5A81-0A44-ADB5-BE2AEA187555}" type="slidenum">
              <a:rPr lang="en-US" smtClean="0"/>
              <a:t>30</a:t>
            </a:fld>
            <a:endParaRPr lang="en-US"/>
          </a:p>
        </p:txBody>
      </p:sp>
    </p:spTree>
    <p:extLst>
      <p:ext uri="{BB962C8B-B14F-4D97-AF65-F5344CB8AC3E}">
        <p14:creationId xmlns:p14="http://schemas.microsoft.com/office/powerpoint/2010/main" val="1979106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620323" y="1456760"/>
            <a:ext cx="10557598" cy="4524315"/>
          </a:xfrm>
          <a:prstGeom prst="rect">
            <a:avLst/>
          </a:prstGeom>
          <a:noFill/>
        </p:spPr>
        <p:txBody>
          <a:bodyPr wrap="square" rtlCol="0">
            <a:spAutoFit/>
          </a:bodyPr>
          <a:lstStyle/>
          <a:p>
            <a:r>
              <a:rPr lang="en-US" sz="4800" b="1" dirty="0"/>
              <a:t>Example:</a:t>
            </a:r>
            <a:r>
              <a:rPr lang="en-US" sz="4800" dirty="0"/>
              <a:t>  If you were hiking and came across a translucent ball lying in the midst of a forest, everyone would agree that it got there somehow. If that ball were the size of a car, would you say it just exists? Would if it were the size of a planet? </a:t>
            </a:r>
          </a:p>
        </p:txBody>
      </p:sp>
      <p:sp>
        <p:nvSpPr>
          <p:cNvPr id="4" name="TextBox 3">
            <a:extLst>
              <a:ext uri="{FF2B5EF4-FFF2-40B4-BE49-F238E27FC236}">
                <a16:creationId xmlns:a16="http://schemas.microsoft.com/office/drawing/2014/main" id="{CF515896-BDAB-1A44-B831-64D995530E0B}"/>
              </a:ext>
            </a:extLst>
          </p:cNvPr>
          <p:cNvSpPr txBox="1"/>
          <p:nvPr/>
        </p:nvSpPr>
        <p:spPr>
          <a:xfrm>
            <a:off x="620323" y="764057"/>
            <a:ext cx="3748077" cy="584775"/>
          </a:xfrm>
          <a:prstGeom prst="rect">
            <a:avLst/>
          </a:prstGeom>
          <a:noFill/>
        </p:spPr>
        <p:txBody>
          <a:bodyPr wrap="none" rtlCol="0">
            <a:spAutoFit/>
          </a:bodyPr>
          <a:lstStyle/>
          <a:p>
            <a:r>
              <a:rPr lang="en-US" sz="3200" i="1" dirty="0"/>
              <a:t>Cosmological Argument</a:t>
            </a:r>
          </a:p>
        </p:txBody>
      </p:sp>
      <p:sp>
        <p:nvSpPr>
          <p:cNvPr id="6" name="Slide Number Placeholder 5">
            <a:extLst>
              <a:ext uri="{FF2B5EF4-FFF2-40B4-BE49-F238E27FC236}">
                <a16:creationId xmlns:a16="http://schemas.microsoft.com/office/drawing/2014/main" id="{730181A0-C357-B441-987B-B4BCBEE78C04}"/>
              </a:ext>
            </a:extLst>
          </p:cNvPr>
          <p:cNvSpPr>
            <a:spLocks noGrp="1"/>
          </p:cNvSpPr>
          <p:nvPr>
            <p:ph type="sldNum" sz="quarter" idx="12"/>
          </p:nvPr>
        </p:nvSpPr>
        <p:spPr/>
        <p:txBody>
          <a:bodyPr/>
          <a:lstStyle/>
          <a:p>
            <a:fld id="{198EE0EF-5A81-0A44-ADB5-BE2AEA187555}" type="slidenum">
              <a:rPr lang="en-US" smtClean="0"/>
              <a:t>31</a:t>
            </a:fld>
            <a:endParaRPr lang="en-US"/>
          </a:p>
        </p:txBody>
      </p:sp>
    </p:spTree>
    <p:extLst>
      <p:ext uri="{BB962C8B-B14F-4D97-AF65-F5344CB8AC3E}">
        <p14:creationId xmlns:p14="http://schemas.microsoft.com/office/powerpoint/2010/main" val="4249866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4044308" y="2737561"/>
            <a:ext cx="3919073" cy="1200329"/>
          </a:xfrm>
          <a:prstGeom prst="rect">
            <a:avLst/>
          </a:prstGeom>
          <a:noFill/>
        </p:spPr>
        <p:txBody>
          <a:bodyPr wrap="square" rtlCol="0">
            <a:spAutoFit/>
          </a:bodyPr>
          <a:lstStyle/>
          <a:p>
            <a:r>
              <a:rPr lang="en-US" sz="7200" dirty="0"/>
              <a:t>Premise II</a:t>
            </a:r>
            <a:endParaRPr lang="en-US" sz="28700" dirty="0"/>
          </a:p>
        </p:txBody>
      </p:sp>
      <p:sp>
        <p:nvSpPr>
          <p:cNvPr id="4" name="TextBox 3">
            <a:extLst>
              <a:ext uri="{FF2B5EF4-FFF2-40B4-BE49-F238E27FC236}">
                <a16:creationId xmlns:a16="http://schemas.microsoft.com/office/drawing/2014/main" id="{CF515896-BDAB-1A44-B831-64D995530E0B}"/>
              </a:ext>
            </a:extLst>
          </p:cNvPr>
          <p:cNvSpPr txBox="1"/>
          <p:nvPr/>
        </p:nvSpPr>
        <p:spPr>
          <a:xfrm>
            <a:off x="620323" y="764057"/>
            <a:ext cx="3748077" cy="584775"/>
          </a:xfrm>
          <a:prstGeom prst="rect">
            <a:avLst/>
          </a:prstGeom>
          <a:noFill/>
        </p:spPr>
        <p:txBody>
          <a:bodyPr wrap="none" rtlCol="0">
            <a:spAutoFit/>
          </a:bodyPr>
          <a:lstStyle/>
          <a:p>
            <a:r>
              <a:rPr lang="en-US" sz="3200" i="1" dirty="0"/>
              <a:t>Cosmological Argument</a:t>
            </a:r>
          </a:p>
        </p:txBody>
      </p:sp>
      <p:sp>
        <p:nvSpPr>
          <p:cNvPr id="6" name="Slide Number Placeholder 5">
            <a:extLst>
              <a:ext uri="{FF2B5EF4-FFF2-40B4-BE49-F238E27FC236}">
                <a16:creationId xmlns:a16="http://schemas.microsoft.com/office/drawing/2014/main" id="{7CA52959-9555-B946-8D26-A2C67F4BE453}"/>
              </a:ext>
            </a:extLst>
          </p:cNvPr>
          <p:cNvSpPr>
            <a:spLocks noGrp="1"/>
          </p:cNvSpPr>
          <p:nvPr>
            <p:ph type="sldNum" sz="quarter" idx="12"/>
          </p:nvPr>
        </p:nvSpPr>
        <p:spPr/>
        <p:txBody>
          <a:bodyPr/>
          <a:lstStyle/>
          <a:p>
            <a:fld id="{198EE0EF-5A81-0A44-ADB5-BE2AEA187555}" type="slidenum">
              <a:rPr lang="en-US" smtClean="0"/>
              <a:t>32</a:t>
            </a:fld>
            <a:endParaRPr lang="en-US"/>
          </a:p>
        </p:txBody>
      </p:sp>
    </p:spTree>
    <p:extLst>
      <p:ext uri="{BB962C8B-B14F-4D97-AF65-F5344CB8AC3E}">
        <p14:creationId xmlns:p14="http://schemas.microsoft.com/office/powerpoint/2010/main" val="2781388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620323" y="2136338"/>
            <a:ext cx="10557598" cy="2585323"/>
          </a:xfrm>
          <a:prstGeom prst="rect">
            <a:avLst/>
          </a:prstGeom>
          <a:noFill/>
        </p:spPr>
        <p:txBody>
          <a:bodyPr wrap="square" rtlCol="0">
            <a:spAutoFit/>
          </a:bodyPr>
          <a:lstStyle/>
          <a:p>
            <a:pPr algn="ctr"/>
            <a:r>
              <a:rPr lang="en-US" sz="5400" u="sng" dirty="0"/>
              <a:t>If the universe has an explanation of its existence, that explanation is God</a:t>
            </a:r>
            <a:r>
              <a:rPr lang="en-US" sz="5400" dirty="0"/>
              <a:t>.</a:t>
            </a:r>
            <a:endParaRPr lang="en-US" sz="13800" dirty="0"/>
          </a:p>
        </p:txBody>
      </p:sp>
      <p:sp>
        <p:nvSpPr>
          <p:cNvPr id="4" name="TextBox 3">
            <a:extLst>
              <a:ext uri="{FF2B5EF4-FFF2-40B4-BE49-F238E27FC236}">
                <a16:creationId xmlns:a16="http://schemas.microsoft.com/office/drawing/2014/main" id="{CF515896-BDAB-1A44-B831-64D995530E0B}"/>
              </a:ext>
            </a:extLst>
          </p:cNvPr>
          <p:cNvSpPr txBox="1"/>
          <p:nvPr/>
        </p:nvSpPr>
        <p:spPr>
          <a:xfrm>
            <a:off x="620323" y="764057"/>
            <a:ext cx="3748077" cy="584775"/>
          </a:xfrm>
          <a:prstGeom prst="rect">
            <a:avLst/>
          </a:prstGeom>
          <a:noFill/>
        </p:spPr>
        <p:txBody>
          <a:bodyPr wrap="none" rtlCol="0">
            <a:spAutoFit/>
          </a:bodyPr>
          <a:lstStyle/>
          <a:p>
            <a:r>
              <a:rPr lang="en-US" sz="3200" i="1" dirty="0"/>
              <a:t>Cosmological Argument</a:t>
            </a:r>
          </a:p>
        </p:txBody>
      </p:sp>
      <p:sp>
        <p:nvSpPr>
          <p:cNvPr id="6" name="Slide Number Placeholder 5">
            <a:extLst>
              <a:ext uri="{FF2B5EF4-FFF2-40B4-BE49-F238E27FC236}">
                <a16:creationId xmlns:a16="http://schemas.microsoft.com/office/drawing/2014/main" id="{1B507326-62BB-2C46-B67A-7F3B516E08AF}"/>
              </a:ext>
            </a:extLst>
          </p:cNvPr>
          <p:cNvSpPr>
            <a:spLocks noGrp="1"/>
          </p:cNvSpPr>
          <p:nvPr>
            <p:ph type="sldNum" sz="quarter" idx="12"/>
          </p:nvPr>
        </p:nvSpPr>
        <p:spPr/>
        <p:txBody>
          <a:bodyPr/>
          <a:lstStyle/>
          <a:p>
            <a:fld id="{198EE0EF-5A81-0A44-ADB5-BE2AEA187555}" type="slidenum">
              <a:rPr lang="en-US" smtClean="0"/>
              <a:t>33</a:t>
            </a:fld>
            <a:endParaRPr lang="en-US"/>
          </a:p>
        </p:txBody>
      </p:sp>
    </p:spTree>
    <p:extLst>
      <p:ext uri="{BB962C8B-B14F-4D97-AF65-F5344CB8AC3E}">
        <p14:creationId xmlns:p14="http://schemas.microsoft.com/office/powerpoint/2010/main" val="2689778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620323" y="1522880"/>
            <a:ext cx="10557598" cy="4524315"/>
          </a:xfrm>
          <a:prstGeom prst="rect">
            <a:avLst/>
          </a:prstGeom>
          <a:noFill/>
        </p:spPr>
        <p:txBody>
          <a:bodyPr wrap="square" rtlCol="0">
            <a:spAutoFit/>
          </a:bodyPr>
          <a:lstStyle/>
          <a:p>
            <a:pPr algn="ctr"/>
            <a:r>
              <a:rPr lang="en-US" sz="4800" b="1" dirty="0"/>
              <a:t>Example</a:t>
            </a:r>
            <a:r>
              <a:rPr lang="en-US" sz="4800" dirty="0"/>
              <a:t>:  Evolution is an example of an impossibility because it tries to surmise an explanation of existence that has to have a beginning. Count back from Man to what? Count back from Universe to what?</a:t>
            </a:r>
            <a:endParaRPr lang="en-US" sz="59500" dirty="0"/>
          </a:p>
        </p:txBody>
      </p:sp>
      <p:sp>
        <p:nvSpPr>
          <p:cNvPr id="4" name="TextBox 3">
            <a:extLst>
              <a:ext uri="{FF2B5EF4-FFF2-40B4-BE49-F238E27FC236}">
                <a16:creationId xmlns:a16="http://schemas.microsoft.com/office/drawing/2014/main" id="{CF515896-BDAB-1A44-B831-64D995530E0B}"/>
              </a:ext>
            </a:extLst>
          </p:cNvPr>
          <p:cNvSpPr txBox="1"/>
          <p:nvPr/>
        </p:nvSpPr>
        <p:spPr>
          <a:xfrm>
            <a:off x="620323" y="764057"/>
            <a:ext cx="3748077" cy="584775"/>
          </a:xfrm>
          <a:prstGeom prst="rect">
            <a:avLst/>
          </a:prstGeom>
          <a:noFill/>
        </p:spPr>
        <p:txBody>
          <a:bodyPr wrap="none" rtlCol="0">
            <a:spAutoFit/>
          </a:bodyPr>
          <a:lstStyle/>
          <a:p>
            <a:r>
              <a:rPr lang="en-US" sz="3200" i="1" dirty="0"/>
              <a:t>Cosmological Argument</a:t>
            </a:r>
          </a:p>
        </p:txBody>
      </p:sp>
      <p:sp>
        <p:nvSpPr>
          <p:cNvPr id="6" name="Slide Number Placeholder 5">
            <a:extLst>
              <a:ext uri="{FF2B5EF4-FFF2-40B4-BE49-F238E27FC236}">
                <a16:creationId xmlns:a16="http://schemas.microsoft.com/office/drawing/2014/main" id="{B0CC938C-6A2C-A942-AD28-70351F7349FA}"/>
              </a:ext>
            </a:extLst>
          </p:cNvPr>
          <p:cNvSpPr>
            <a:spLocks noGrp="1"/>
          </p:cNvSpPr>
          <p:nvPr>
            <p:ph type="sldNum" sz="quarter" idx="12"/>
          </p:nvPr>
        </p:nvSpPr>
        <p:spPr/>
        <p:txBody>
          <a:bodyPr/>
          <a:lstStyle/>
          <a:p>
            <a:fld id="{198EE0EF-5A81-0A44-ADB5-BE2AEA187555}" type="slidenum">
              <a:rPr lang="en-US" smtClean="0"/>
              <a:t>34</a:t>
            </a:fld>
            <a:endParaRPr lang="en-US"/>
          </a:p>
        </p:txBody>
      </p:sp>
    </p:spTree>
    <p:extLst>
      <p:ext uri="{BB962C8B-B14F-4D97-AF65-F5344CB8AC3E}">
        <p14:creationId xmlns:p14="http://schemas.microsoft.com/office/powerpoint/2010/main" val="4033791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817201" y="2367171"/>
            <a:ext cx="10557598" cy="3139321"/>
          </a:xfrm>
          <a:prstGeom prst="rect">
            <a:avLst/>
          </a:prstGeom>
          <a:noFill/>
        </p:spPr>
        <p:txBody>
          <a:bodyPr wrap="square" rtlCol="0">
            <a:spAutoFit/>
          </a:bodyPr>
          <a:lstStyle/>
          <a:p>
            <a:pPr algn="ctr"/>
            <a:r>
              <a:rPr lang="en-US" sz="6600" dirty="0"/>
              <a:t>Do we have scientific reasons to believe that the universe began?</a:t>
            </a:r>
            <a:endParaRPr lang="en-US" sz="102800" dirty="0"/>
          </a:p>
        </p:txBody>
      </p:sp>
      <p:sp>
        <p:nvSpPr>
          <p:cNvPr id="4" name="TextBox 3">
            <a:extLst>
              <a:ext uri="{FF2B5EF4-FFF2-40B4-BE49-F238E27FC236}">
                <a16:creationId xmlns:a16="http://schemas.microsoft.com/office/drawing/2014/main" id="{CF515896-BDAB-1A44-B831-64D995530E0B}"/>
              </a:ext>
            </a:extLst>
          </p:cNvPr>
          <p:cNvSpPr txBox="1"/>
          <p:nvPr/>
        </p:nvSpPr>
        <p:spPr>
          <a:xfrm>
            <a:off x="620323" y="764057"/>
            <a:ext cx="3748077" cy="584775"/>
          </a:xfrm>
          <a:prstGeom prst="rect">
            <a:avLst/>
          </a:prstGeom>
          <a:noFill/>
        </p:spPr>
        <p:txBody>
          <a:bodyPr wrap="none" rtlCol="0">
            <a:spAutoFit/>
          </a:bodyPr>
          <a:lstStyle/>
          <a:p>
            <a:r>
              <a:rPr lang="en-US" sz="3200" i="1" dirty="0"/>
              <a:t>Cosmological Argument</a:t>
            </a:r>
          </a:p>
        </p:txBody>
      </p:sp>
      <p:sp>
        <p:nvSpPr>
          <p:cNvPr id="6" name="Slide Number Placeholder 5">
            <a:extLst>
              <a:ext uri="{FF2B5EF4-FFF2-40B4-BE49-F238E27FC236}">
                <a16:creationId xmlns:a16="http://schemas.microsoft.com/office/drawing/2014/main" id="{CB1C0943-589E-E745-AFA5-C2D8A8B06159}"/>
              </a:ext>
            </a:extLst>
          </p:cNvPr>
          <p:cNvSpPr>
            <a:spLocks noGrp="1"/>
          </p:cNvSpPr>
          <p:nvPr>
            <p:ph type="sldNum" sz="quarter" idx="12"/>
          </p:nvPr>
        </p:nvSpPr>
        <p:spPr/>
        <p:txBody>
          <a:bodyPr/>
          <a:lstStyle/>
          <a:p>
            <a:fld id="{198EE0EF-5A81-0A44-ADB5-BE2AEA187555}" type="slidenum">
              <a:rPr lang="en-US" smtClean="0"/>
              <a:t>35</a:t>
            </a:fld>
            <a:endParaRPr lang="en-US"/>
          </a:p>
        </p:txBody>
      </p:sp>
    </p:spTree>
    <p:extLst>
      <p:ext uri="{BB962C8B-B14F-4D97-AF65-F5344CB8AC3E}">
        <p14:creationId xmlns:p14="http://schemas.microsoft.com/office/powerpoint/2010/main" val="1131815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0" y="1477904"/>
            <a:ext cx="12191999" cy="4524315"/>
          </a:xfrm>
          <a:prstGeom prst="rect">
            <a:avLst/>
          </a:prstGeom>
          <a:noFill/>
        </p:spPr>
        <p:txBody>
          <a:bodyPr wrap="square" rtlCol="0">
            <a:spAutoFit/>
          </a:bodyPr>
          <a:lstStyle/>
          <a:p>
            <a:r>
              <a:rPr lang="en-US" sz="4800" dirty="0"/>
              <a:t>Scientific Reasons to believe the Universe began </a:t>
            </a:r>
          </a:p>
          <a:p>
            <a:pPr lvl="0"/>
            <a:endParaRPr lang="en-US" sz="4800" b="1" dirty="0"/>
          </a:p>
          <a:p>
            <a:pPr lvl="0"/>
            <a:r>
              <a:rPr lang="en-US" sz="4800" b="1" dirty="0"/>
              <a:t>Expansion of the Universe</a:t>
            </a:r>
            <a:r>
              <a:rPr lang="en-US" sz="4800" dirty="0"/>
              <a:t> – Increasing outward in all directions. The reverse would necessitate a start point. </a:t>
            </a:r>
          </a:p>
          <a:p>
            <a:r>
              <a:rPr lang="en-US" sz="4800" dirty="0"/>
              <a:t> </a:t>
            </a:r>
          </a:p>
        </p:txBody>
      </p:sp>
      <p:sp>
        <p:nvSpPr>
          <p:cNvPr id="4" name="TextBox 3">
            <a:extLst>
              <a:ext uri="{FF2B5EF4-FFF2-40B4-BE49-F238E27FC236}">
                <a16:creationId xmlns:a16="http://schemas.microsoft.com/office/drawing/2014/main" id="{CF515896-BDAB-1A44-B831-64D995530E0B}"/>
              </a:ext>
            </a:extLst>
          </p:cNvPr>
          <p:cNvSpPr txBox="1"/>
          <p:nvPr/>
        </p:nvSpPr>
        <p:spPr>
          <a:xfrm>
            <a:off x="620323" y="764057"/>
            <a:ext cx="3748077" cy="584775"/>
          </a:xfrm>
          <a:prstGeom prst="rect">
            <a:avLst/>
          </a:prstGeom>
          <a:noFill/>
        </p:spPr>
        <p:txBody>
          <a:bodyPr wrap="none" rtlCol="0">
            <a:spAutoFit/>
          </a:bodyPr>
          <a:lstStyle/>
          <a:p>
            <a:r>
              <a:rPr lang="en-US" sz="3200" i="1" dirty="0"/>
              <a:t>Cosmological Argument</a:t>
            </a:r>
          </a:p>
        </p:txBody>
      </p:sp>
      <p:sp>
        <p:nvSpPr>
          <p:cNvPr id="6" name="Slide Number Placeholder 5">
            <a:extLst>
              <a:ext uri="{FF2B5EF4-FFF2-40B4-BE49-F238E27FC236}">
                <a16:creationId xmlns:a16="http://schemas.microsoft.com/office/drawing/2014/main" id="{37331011-F07F-BD4A-AE11-43E4DF6BEAAD}"/>
              </a:ext>
            </a:extLst>
          </p:cNvPr>
          <p:cNvSpPr>
            <a:spLocks noGrp="1"/>
          </p:cNvSpPr>
          <p:nvPr>
            <p:ph type="sldNum" sz="quarter" idx="12"/>
          </p:nvPr>
        </p:nvSpPr>
        <p:spPr/>
        <p:txBody>
          <a:bodyPr/>
          <a:lstStyle/>
          <a:p>
            <a:fld id="{198EE0EF-5A81-0A44-ADB5-BE2AEA187555}" type="slidenum">
              <a:rPr lang="en-US" smtClean="0"/>
              <a:t>36</a:t>
            </a:fld>
            <a:endParaRPr lang="en-US"/>
          </a:p>
        </p:txBody>
      </p:sp>
    </p:spTree>
    <p:extLst>
      <p:ext uri="{BB962C8B-B14F-4D97-AF65-F5344CB8AC3E}">
        <p14:creationId xmlns:p14="http://schemas.microsoft.com/office/powerpoint/2010/main" val="3954079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0" y="1477904"/>
            <a:ext cx="12191999" cy="4524315"/>
          </a:xfrm>
          <a:prstGeom prst="rect">
            <a:avLst/>
          </a:prstGeom>
          <a:noFill/>
        </p:spPr>
        <p:txBody>
          <a:bodyPr wrap="square" rtlCol="0">
            <a:spAutoFit/>
          </a:bodyPr>
          <a:lstStyle/>
          <a:p>
            <a:pPr lvl="0"/>
            <a:r>
              <a:rPr lang="en-US" sz="4800" b="1" dirty="0"/>
              <a:t>The Thermodynamics of the Universe</a:t>
            </a:r>
            <a:r>
              <a:rPr lang="en-US" sz="4800" dirty="0"/>
              <a:t> – Energy is tending toward disorder. This presupposes that we are moving away from an orderly state of usable energy. </a:t>
            </a:r>
            <a:r>
              <a:rPr lang="en-US" sz="4800" u="sng" dirty="0"/>
              <a:t>IF there was an infinite past</a:t>
            </a:r>
            <a:r>
              <a:rPr lang="en-US" sz="4800" dirty="0"/>
              <a:t>, we would be in a state of equilibrium. </a:t>
            </a:r>
          </a:p>
        </p:txBody>
      </p:sp>
      <p:sp>
        <p:nvSpPr>
          <p:cNvPr id="4" name="TextBox 3">
            <a:extLst>
              <a:ext uri="{FF2B5EF4-FFF2-40B4-BE49-F238E27FC236}">
                <a16:creationId xmlns:a16="http://schemas.microsoft.com/office/drawing/2014/main" id="{CF515896-BDAB-1A44-B831-64D995530E0B}"/>
              </a:ext>
            </a:extLst>
          </p:cNvPr>
          <p:cNvSpPr txBox="1"/>
          <p:nvPr/>
        </p:nvSpPr>
        <p:spPr>
          <a:xfrm>
            <a:off x="620323" y="764057"/>
            <a:ext cx="3748077" cy="584775"/>
          </a:xfrm>
          <a:prstGeom prst="rect">
            <a:avLst/>
          </a:prstGeom>
          <a:noFill/>
        </p:spPr>
        <p:txBody>
          <a:bodyPr wrap="none" rtlCol="0">
            <a:spAutoFit/>
          </a:bodyPr>
          <a:lstStyle/>
          <a:p>
            <a:r>
              <a:rPr lang="en-US" sz="3200" i="1" dirty="0"/>
              <a:t>Cosmological Argument</a:t>
            </a:r>
          </a:p>
        </p:txBody>
      </p:sp>
      <p:sp>
        <p:nvSpPr>
          <p:cNvPr id="6" name="Slide Number Placeholder 5">
            <a:extLst>
              <a:ext uri="{FF2B5EF4-FFF2-40B4-BE49-F238E27FC236}">
                <a16:creationId xmlns:a16="http://schemas.microsoft.com/office/drawing/2014/main" id="{F37749A6-FB0C-3349-ADD5-3A86E39523D0}"/>
              </a:ext>
            </a:extLst>
          </p:cNvPr>
          <p:cNvSpPr>
            <a:spLocks noGrp="1"/>
          </p:cNvSpPr>
          <p:nvPr>
            <p:ph type="sldNum" sz="quarter" idx="12"/>
          </p:nvPr>
        </p:nvSpPr>
        <p:spPr/>
        <p:txBody>
          <a:bodyPr/>
          <a:lstStyle/>
          <a:p>
            <a:fld id="{198EE0EF-5A81-0A44-ADB5-BE2AEA187555}" type="slidenum">
              <a:rPr lang="en-US" smtClean="0"/>
              <a:t>37</a:t>
            </a:fld>
            <a:endParaRPr lang="en-US"/>
          </a:p>
        </p:txBody>
      </p:sp>
    </p:spTree>
    <p:extLst>
      <p:ext uri="{BB962C8B-B14F-4D97-AF65-F5344CB8AC3E}">
        <p14:creationId xmlns:p14="http://schemas.microsoft.com/office/powerpoint/2010/main" val="864489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2281096" y="2551837"/>
            <a:ext cx="7823601" cy="1754326"/>
          </a:xfrm>
          <a:prstGeom prst="rect">
            <a:avLst/>
          </a:prstGeom>
          <a:noFill/>
        </p:spPr>
        <p:txBody>
          <a:bodyPr wrap="square" rtlCol="0">
            <a:spAutoFit/>
          </a:bodyPr>
          <a:lstStyle/>
          <a:p>
            <a:pPr algn="ctr"/>
            <a:r>
              <a:rPr lang="en-US" sz="5400" dirty="0"/>
              <a:t>Argument II (Teleological/Design)</a:t>
            </a:r>
          </a:p>
        </p:txBody>
      </p:sp>
      <p:sp>
        <p:nvSpPr>
          <p:cNvPr id="4" name="TextBox 3">
            <a:extLst>
              <a:ext uri="{FF2B5EF4-FFF2-40B4-BE49-F238E27FC236}">
                <a16:creationId xmlns:a16="http://schemas.microsoft.com/office/drawing/2014/main" id="{4F2CD829-45DB-0F4B-B93C-23EA663651C3}"/>
              </a:ext>
            </a:extLst>
          </p:cNvPr>
          <p:cNvSpPr txBox="1"/>
          <p:nvPr/>
        </p:nvSpPr>
        <p:spPr>
          <a:xfrm>
            <a:off x="620323" y="764057"/>
            <a:ext cx="4885183" cy="584775"/>
          </a:xfrm>
          <a:prstGeom prst="rect">
            <a:avLst/>
          </a:prstGeom>
          <a:noFill/>
        </p:spPr>
        <p:txBody>
          <a:bodyPr wrap="none" rtlCol="0">
            <a:spAutoFit/>
          </a:bodyPr>
          <a:lstStyle/>
          <a:p>
            <a:r>
              <a:rPr lang="en-US" sz="3200" i="1" dirty="0"/>
              <a:t>Teleological (Design) Argument</a:t>
            </a:r>
          </a:p>
        </p:txBody>
      </p:sp>
      <p:sp>
        <p:nvSpPr>
          <p:cNvPr id="6" name="Slide Number Placeholder 5">
            <a:extLst>
              <a:ext uri="{FF2B5EF4-FFF2-40B4-BE49-F238E27FC236}">
                <a16:creationId xmlns:a16="http://schemas.microsoft.com/office/drawing/2014/main" id="{667EE430-FCA8-294D-948C-E220AC649963}"/>
              </a:ext>
            </a:extLst>
          </p:cNvPr>
          <p:cNvSpPr>
            <a:spLocks noGrp="1"/>
          </p:cNvSpPr>
          <p:nvPr>
            <p:ph type="sldNum" sz="quarter" idx="12"/>
          </p:nvPr>
        </p:nvSpPr>
        <p:spPr/>
        <p:txBody>
          <a:bodyPr/>
          <a:lstStyle/>
          <a:p>
            <a:fld id="{198EE0EF-5A81-0A44-ADB5-BE2AEA187555}" type="slidenum">
              <a:rPr lang="en-US" smtClean="0"/>
              <a:t>38</a:t>
            </a:fld>
            <a:endParaRPr lang="en-US"/>
          </a:p>
        </p:txBody>
      </p:sp>
    </p:spTree>
    <p:extLst>
      <p:ext uri="{BB962C8B-B14F-4D97-AF65-F5344CB8AC3E}">
        <p14:creationId xmlns:p14="http://schemas.microsoft.com/office/powerpoint/2010/main" val="21208027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394422" y="1591138"/>
            <a:ext cx="11388606" cy="2862322"/>
          </a:xfrm>
          <a:prstGeom prst="rect">
            <a:avLst/>
          </a:prstGeom>
          <a:noFill/>
        </p:spPr>
        <p:txBody>
          <a:bodyPr wrap="square" rtlCol="0">
            <a:spAutoFit/>
          </a:bodyPr>
          <a:lstStyle/>
          <a:p>
            <a:r>
              <a:rPr lang="en-US" sz="6000" dirty="0"/>
              <a:t>Instead at looking at the </a:t>
            </a:r>
            <a:r>
              <a:rPr lang="en-US" sz="6000" b="1" dirty="0"/>
              <a:t>origin</a:t>
            </a:r>
            <a:r>
              <a:rPr lang="en-US" sz="6000" dirty="0"/>
              <a:t> this looks at the </a:t>
            </a:r>
            <a:r>
              <a:rPr lang="en-US" sz="6000" b="1" dirty="0"/>
              <a:t>reason behind its function</a:t>
            </a:r>
            <a:r>
              <a:rPr lang="en-US" sz="6000" dirty="0"/>
              <a:t>. </a:t>
            </a:r>
          </a:p>
        </p:txBody>
      </p:sp>
      <p:sp>
        <p:nvSpPr>
          <p:cNvPr id="4" name="TextBox 3">
            <a:extLst>
              <a:ext uri="{FF2B5EF4-FFF2-40B4-BE49-F238E27FC236}">
                <a16:creationId xmlns:a16="http://schemas.microsoft.com/office/drawing/2014/main" id="{FEA06874-8490-804A-A1B0-189B8C1B5AEB}"/>
              </a:ext>
            </a:extLst>
          </p:cNvPr>
          <p:cNvSpPr txBox="1"/>
          <p:nvPr/>
        </p:nvSpPr>
        <p:spPr>
          <a:xfrm>
            <a:off x="620323" y="764057"/>
            <a:ext cx="4885183" cy="584775"/>
          </a:xfrm>
          <a:prstGeom prst="rect">
            <a:avLst/>
          </a:prstGeom>
          <a:noFill/>
        </p:spPr>
        <p:txBody>
          <a:bodyPr wrap="none" rtlCol="0">
            <a:spAutoFit/>
          </a:bodyPr>
          <a:lstStyle/>
          <a:p>
            <a:r>
              <a:rPr lang="en-US" sz="3200" i="1" dirty="0"/>
              <a:t>Teleological (Design) Argument</a:t>
            </a:r>
          </a:p>
        </p:txBody>
      </p:sp>
      <p:sp>
        <p:nvSpPr>
          <p:cNvPr id="6" name="Slide Number Placeholder 5">
            <a:extLst>
              <a:ext uri="{FF2B5EF4-FFF2-40B4-BE49-F238E27FC236}">
                <a16:creationId xmlns:a16="http://schemas.microsoft.com/office/drawing/2014/main" id="{987D8D56-E314-4446-994B-6D6E5FBD1EBE}"/>
              </a:ext>
            </a:extLst>
          </p:cNvPr>
          <p:cNvSpPr>
            <a:spLocks noGrp="1"/>
          </p:cNvSpPr>
          <p:nvPr>
            <p:ph type="sldNum" sz="quarter" idx="12"/>
          </p:nvPr>
        </p:nvSpPr>
        <p:spPr/>
        <p:txBody>
          <a:bodyPr/>
          <a:lstStyle/>
          <a:p>
            <a:fld id="{198EE0EF-5A81-0A44-ADB5-BE2AEA187555}" type="slidenum">
              <a:rPr lang="en-US" smtClean="0"/>
              <a:t>39</a:t>
            </a:fld>
            <a:endParaRPr lang="en-US"/>
          </a:p>
        </p:txBody>
      </p:sp>
    </p:spTree>
    <p:extLst>
      <p:ext uri="{BB962C8B-B14F-4D97-AF65-F5344CB8AC3E}">
        <p14:creationId xmlns:p14="http://schemas.microsoft.com/office/powerpoint/2010/main" val="205940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9603275" cy="1049235"/>
          </a:xfrm>
        </p:spPr>
        <p:txBody>
          <a:bodyPr>
            <a:normAutofit/>
          </a:bodyPr>
          <a:lstStyle/>
          <a:p>
            <a:r>
              <a:rPr lang="en-US" sz="5400" dirty="0"/>
              <a:t>The biblical foundation</a:t>
            </a:r>
          </a:p>
        </p:txBody>
      </p:sp>
      <p:sp>
        <p:nvSpPr>
          <p:cNvPr id="3" name="Content Placeholder 2">
            <a:extLst>
              <a:ext uri="{FF2B5EF4-FFF2-40B4-BE49-F238E27FC236}">
                <a16:creationId xmlns:a16="http://schemas.microsoft.com/office/drawing/2014/main" id="{9ABA8CC0-9B1C-404E-B1A9-C9CCC3BC8D26}"/>
              </a:ext>
            </a:extLst>
          </p:cNvPr>
          <p:cNvSpPr>
            <a:spLocks noGrp="1"/>
          </p:cNvSpPr>
          <p:nvPr>
            <p:ph idx="1"/>
          </p:nvPr>
        </p:nvSpPr>
        <p:spPr>
          <a:xfrm>
            <a:off x="537178" y="1288675"/>
            <a:ext cx="9603275" cy="3450613"/>
          </a:xfrm>
        </p:spPr>
        <p:txBody>
          <a:bodyPr>
            <a:normAutofit/>
          </a:bodyPr>
          <a:lstStyle/>
          <a:p>
            <a:pPr marL="0" indent="0">
              <a:spcBef>
                <a:spcPts val="0"/>
              </a:spcBef>
              <a:buNone/>
            </a:pPr>
            <a:r>
              <a:rPr lang="en-US" sz="3600" dirty="0"/>
              <a:t>ἀπ</a:t>
            </a:r>
            <a:r>
              <a:rPr lang="en-US" sz="3600" dirty="0" err="1"/>
              <a:t>ολογι</a:t>
            </a:r>
            <a:r>
              <a:rPr lang="en-US" sz="3600" dirty="0"/>
              <a:t>́α, apologia - A reasoned statement or argument.</a:t>
            </a:r>
          </a:p>
          <a:p>
            <a:pPr marL="0" indent="0">
              <a:spcBef>
                <a:spcPts val="0"/>
              </a:spcBef>
              <a:buNone/>
            </a:pPr>
            <a:r>
              <a:rPr lang="en-US" sz="3600" dirty="0"/>
              <a:t> </a:t>
            </a:r>
          </a:p>
          <a:p>
            <a:pPr marL="0" indent="0">
              <a:spcBef>
                <a:spcPts val="0"/>
              </a:spcBef>
              <a:buNone/>
            </a:pPr>
            <a:r>
              <a:rPr lang="en-US" sz="3600" b="1" dirty="0"/>
              <a:t>Acts 22:1; I Corinthians 9:3; Philippians 1:7, 1:16,17; II Timothy 4:16, I Peter 3:15</a:t>
            </a:r>
            <a:endParaRPr lang="en-US" sz="3600" dirty="0"/>
          </a:p>
        </p:txBody>
      </p:sp>
      <p:sp>
        <p:nvSpPr>
          <p:cNvPr id="5" name="Slide Number Placeholder 4">
            <a:extLst>
              <a:ext uri="{FF2B5EF4-FFF2-40B4-BE49-F238E27FC236}">
                <a16:creationId xmlns:a16="http://schemas.microsoft.com/office/drawing/2014/main" id="{5479D17D-C2EF-8C46-924B-E67A5973220E}"/>
              </a:ext>
            </a:extLst>
          </p:cNvPr>
          <p:cNvSpPr>
            <a:spLocks noGrp="1"/>
          </p:cNvSpPr>
          <p:nvPr>
            <p:ph type="sldNum" sz="quarter" idx="12"/>
          </p:nvPr>
        </p:nvSpPr>
        <p:spPr/>
        <p:txBody>
          <a:bodyPr/>
          <a:lstStyle/>
          <a:p>
            <a:fld id="{198EE0EF-5A81-0A44-ADB5-BE2AEA187555}" type="slidenum">
              <a:rPr lang="en-US" smtClean="0"/>
              <a:t>4</a:t>
            </a:fld>
            <a:endParaRPr lang="en-US"/>
          </a:p>
        </p:txBody>
      </p:sp>
    </p:spTree>
    <p:extLst>
      <p:ext uri="{BB962C8B-B14F-4D97-AF65-F5344CB8AC3E}">
        <p14:creationId xmlns:p14="http://schemas.microsoft.com/office/powerpoint/2010/main" val="2223809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390565" y="1288675"/>
            <a:ext cx="11388606" cy="4524315"/>
          </a:xfrm>
          <a:prstGeom prst="rect">
            <a:avLst/>
          </a:prstGeom>
          <a:noFill/>
        </p:spPr>
        <p:txBody>
          <a:bodyPr wrap="square" rtlCol="0">
            <a:spAutoFit/>
          </a:bodyPr>
          <a:lstStyle/>
          <a:p>
            <a:r>
              <a:rPr lang="en-US" sz="4800" dirty="0"/>
              <a:t>Teleology - Teleology or finality is </a:t>
            </a:r>
            <a:r>
              <a:rPr lang="en-US" sz="4800" b="1" dirty="0"/>
              <a:t>a reason or explanation for something in function of its end, purpose, or goal</a:t>
            </a:r>
            <a:r>
              <a:rPr lang="en-US" sz="4800" dirty="0"/>
              <a:t>. It is derived from two Greek words: telos (end, goal, purpose) and logos (reason, explanation).</a:t>
            </a:r>
          </a:p>
        </p:txBody>
      </p:sp>
      <p:sp>
        <p:nvSpPr>
          <p:cNvPr id="4" name="TextBox 3">
            <a:extLst>
              <a:ext uri="{FF2B5EF4-FFF2-40B4-BE49-F238E27FC236}">
                <a16:creationId xmlns:a16="http://schemas.microsoft.com/office/drawing/2014/main" id="{A030446E-7F05-AC4C-A7A0-7F32CCB33152}"/>
              </a:ext>
            </a:extLst>
          </p:cNvPr>
          <p:cNvSpPr txBox="1"/>
          <p:nvPr/>
        </p:nvSpPr>
        <p:spPr>
          <a:xfrm>
            <a:off x="620323" y="764057"/>
            <a:ext cx="4885183" cy="584775"/>
          </a:xfrm>
          <a:prstGeom prst="rect">
            <a:avLst/>
          </a:prstGeom>
          <a:noFill/>
        </p:spPr>
        <p:txBody>
          <a:bodyPr wrap="none" rtlCol="0">
            <a:spAutoFit/>
          </a:bodyPr>
          <a:lstStyle/>
          <a:p>
            <a:r>
              <a:rPr lang="en-US" sz="3200" i="1" dirty="0"/>
              <a:t>Teleological (Design) Argument</a:t>
            </a:r>
          </a:p>
        </p:txBody>
      </p:sp>
      <p:sp>
        <p:nvSpPr>
          <p:cNvPr id="6" name="Slide Number Placeholder 5">
            <a:extLst>
              <a:ext uri="{FF2B5EF4-FFF2-40B4-BE49-F238E27FC236}">
                <a16:creationId xmlns:a16="http://schemas.microsoft.com/office/drawing/2014/main" id="{C4867BB1-166B-EC41-A88F-8152177569E9}"/>
              </a:ext>
            </a:extLst>
          </p:cNvPr>
          <p:cNvSpPr>
            <a:spLocks noGrp="1"/>
          </p:cNvSpPr>
          <p:nvPr>
            <p:ph type="sldNum" sz="quarter" idx="12"/>
          </p:nvPr>
        </p:nvSpPr>
        <p:spPr/>
        <p:txBody>
          <a:bodyPr/>
          <a:lstStyle/>
          <a:p>
            <a:fld id="{198EE0EF-5A81-0A44-ADB5-BE2AEA187555}" type="slidenum">
              <a:rPr lang="en-US" smtClean="0"/>
              <a:t>40</a:t>
            </a:fld>
            <a:endParaRPr lang="en-US"/>
          </a:p>
        </p:txBody>
      </p:sp>
    </p:spTree>
    <p:extLst>
      <p:ext uri="{BB962C8B-B14F-4D97-AF65-F5344CB8AC3E}">
        <p14:creationId xmlns:p14="http://schemas.microsoft.com/office/powerpoint/2010/main" val="3143982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4368400" y="2714411"/>
            <a:ext cx="3768604" cy="1200329"/>
          </a:xfrm>
          <a:prstGeom prst="rect">
            <a:avLst/>
          </a:prstGeom>
          <a:noFill/>
        </p:spPr>
        <p:txBody>
          <a:bodyPr wrap="square" rtlCol="0">
            <a:spAutoFit/>
          </a:bodyPr>
          <a:lstStyle/>
          <a:p>
            <a:r>
              <a:rPr lang="en-US" sz="7200" dirty="0"/>
              <a:t>Premise I</a:t>
            </a:r>
            <a:endParaRPr lang="en-US" sz="28700" dirty="0"/>
          </a:p>
        </p:txBody>
      </p:sp>
      <p:sp>
        <p:nvSpPr>
          <p:cNvPr id="5" name="TextBox 4">
            <a:extLst>
              <a:ext uri="{FF2B5EF4-FFF2-40B4-BE49-F238E27FC236}">
                <a16:creationId xmlns:a16="http://schemas.microsoft.com/office/drawing/2014/main" id="{49B3B096-412E-7F4D-B3CD-E63223912B9A}"/>
              </a:ext>
            </a:extLst>
          </p:cNvPr>
          <p:cNvSpPr txBox="1"/>
          <p:nvPr/>
        </p:nvSpPr>
        <p:spPr>
          <a:xfrm>
            <a:off x="560329" y="764057"/>
            <a:ext cx="4885183" cy="584775"/>
          </a:xfrm>
          <a:prstGeom prst="rect">
            <a:avLst/>
          </a:prstGeom>
          <a:noFill/>
        </p:spPr>
        <p:txBody>
          <a:bodyPr wrap="none" rtlCol="0">
            <a:spAutoFit/>
          </a:bodyPr>
          <a:lstStyle/>
          <a:p>
            <a:r>
              <a:rPr lang="en-US" sz="3200" i="1" dirty="0"/>
              <a:t>Teleological (Design) Argument</a:t>
            </a:r>
          </a:p>
        </p:txBody>
      </p:sp>
      <p:sp>
        <p:nvSpPr>
          <p:cNvPr id="6" name="Slide Number Placeholder 5">
            <a:extLst>
              <a:ext uri="{FF2B5EF4-FFF2-40B4-BE49-F238E27FC236}">
                <a16:creationId xmlns:a16="http://schemas.microsoft.com/office/drawing/2014/main" id="{6CDD6908-FA6F-7845-BF94-5D0F968EA137}"/>
              </a:ext>
            </a:extLst>
          </p:cNvPr>
          <p:cNvSpPr>
            <a:spLocks noGrp="1"/>
          </p:cNvSpPr>
          <p:nvPr>
            <p:ph type="sldNum" sz="quarter" idx="12"/>
          </p:nvPr>
        </p:nvSpPr>
        <p:spPr/>
        <p:txBody>
          <a:bodyPr/>
          <a:lstStyle/>
          <a:p>
            <a:fld id="{198EE0EF-5A81-0A44-ADB5-BE2AEA187555}" type="slidenum">
              <a:rPr lang="en-US" smtClean="0"/>
              <a:t>41</a:t>
            </a:fld>
            <a:endParaRPr lang="en-US"/>
          </a:p>
        </p:txBody>
      </p:sp>
    </p:spTree>
    <p:extLst>
      <p:ext uri="{BB962C8B-B14F-4D97-AF65-F5344CB8AC3E}">
        <p14:creationId xmlns:p14="http://schemas.microsoft.com/office/powerpoint/2010/main" val="1162623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620323" y="2136338"/>
            <a:ext cx="10557598" cy="2585323"/>
          </a:xfrm>
          <a:prstGeom prst="rect">
            <a:avLst/>
          </a:prstGeom>
          <a:noFill/>
        </p:spPr>
        <p:txBody>
          <a:bodyPr wrap="square" rtlCol="0">
            <a:spAutoFit/>
          </a:bodyPr>
          <a:lstStyle/>
          <a:p>
            <a:pPr algn="ctr"/>
            <a:r>
              <a:rPr lang="en-US" sz="5400" u="sng" dirty="0"/>
              <a:t>Fine tuning found in the universe is due to either physical necessity, chance, or design. </a:t>
            </a:r>
            <a:endParaRPr lang="en-US" sz="13800" dirty="0"/>
          </a:p>
        </p:txBody>
      </p:sp>
      <p:sp>
        <p:nvSpPr>
          <p:cNvPr id="6" name="TextBox 5">
            <a:extLst>
              <a:ext uri="{FF2B5EF4-FFF2-40B4-BE49-F238E27FC236}">
                <a16:creationId xmlns:a16="http://schemas.microsoft.com/office/drawing/2014/main" id="{0D2DE40B-9712-2741-BF3B-ACFBDD62C1C4}"/>
              </a:ext>
            </a:extLst>
          </p:cNvPr>
          <p:cNvSpPr txBox="1"/>
          <p:nvPr/>
        </p:nvSpPr>
        <p:spPr>
          <a:xfrm>
            <a:off x="560329" y="764057"/>
            <a:ext cx="4885183" cy="584775"/>
          </a:xfrm>
          <a:prstGeom prst="rect">
            <a:avLst/>
          </a:prstGeom>
          <a:noFill/>
        </p:spPr>
        <p:txBody>
          <a:bodyPr wrap="none" rtlCol="0">
            <a:spAutoFit/>
          </a:bodyPr>
          <a:lstStyle/>
          <a:p>
            <a:r>
              <a:rPr lang="en-US" sz="3200" i="1" dirty="0"/>
              <a:t>Teleological (Design) Argument</a:t>
            </a:r>
          </a:p>
        </p:txBody>
      </p:sp>
      <p:sp>
        <p:nvSpPr>
          <p:cNvPr id="5" name="Slide Number Placeholder 4">
            <a:extLst>
              <a:ext uri="{FF2B5EF4-FFF2-40B4-BE49-F238E27FC236}">
                <a16:creationId xmlns:a16="http://schemas.microsoft.com/office/drawing/2014/main" id="{3A665391-C7A2-A442-BA01-5AA11B776F89}"/>
              </a:ext>
            </a:extLst>
          </p:cNvPr>
          <p:cNvSpPr>
            <a:spLocks noGrp="1"/>
          </p:cNvSpPr>
          <p:nvPr>
            <p:ph type="sldNum" sz="quarter" idx="12"/>
          </p:nvPr>
        </p:nvSpPr>
        <p:spPr/>
        <p:txBody>
          <a:bodyPr/>
          <a:lstStyle/>
          <a:p>
            <a:fld id="{198EE0EF-5A81-0A44-ADB5-BE2AEA187555}" type="slidenum">
              <a:rPr lang="en-US" smtClean="0"/>
              <a:t>42</a:t>
            </a:fld>
            <a:endParaRPr lang="en-US"/>
          </a:p>
        </p:txBody>
      </p:sp>
    </p:spTree>
    <p:extLst>
      <p:ext uri="{BB962C8B-B14F-4D97-AF65-F5344CB8AC3E}">
        <p14:creationId xmlns:p14="http://schemas.microsoft.com/office/powerpoint/2010/main" val="15797453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537179" y="1923444"/>
            <a:ext cx="10557598" cy="646331"/>
          </a:xfrm>
          <a:prstGeom prst="rect">
            <a:avLst/>
          </a:prstGeom>
          <a:noFill/>
        </p:spPr>
        <p:txBody>
          <a:bodyPr wrap="square" rtlCol="0">
            <a:spAutoFit/>
          </a:bodyPr>
          <a:lstStyle/>
          <a:p>
            <a:r>
              <a:rPr lang="en-US" sz="3600" dirty="0"/>
              <a:t>Three Options</a:t>
            </a:r>
            <a:endParaRPr lang="en-US" sz="8000" dirty="0"/>
          </a:p>
        </p:txBody>
      </p:sp>
      <p:sp>
        <p:nvSpPr>
          <p:cNvPr id="5" name="TextBox 4">
            <a:extLst>
              <a:ext uri="{FF2B5EF4-FFF2-40B4-BE49-F238E27FC236}">
                <a16:creationId xmlns:a16="http://schemas.microsoft.com/office/drawing/2014/main" id="{FE9938C5-60A6-4146-A0A5-550069CC652C}"/>
              </a:ext>
            </a:extLst>
          </p:cNvPr>
          <p:cNvSpPr txBox="1"/>
          <p:nvPr/>
        </p:nvSpPr>
        <p:spPr>
          <a:xfrm>
            <a:off x="620323" y="2573531"/>
            <a:ext cx="5813002" cy="1015663"/>
          </a:xfrm>
          <a:prstGeom prst="rect">
            <a:avLst/>
          </a:prstGeom>
          <a:noFill/>
        </p:spPr>
        <p:txBody>
          <a:bodyPr wrap="none" rtlCol="0">
            <a:spAutoFit/>
          </a:bodyPr>
          <a:lstStyle/>
          <a:p>
            <a:r>
              <a:rPr lang="en-US" sz="6000" dirty="0"/>
              <a:t>Physical Necessity</a:t>
            </a:r>
          </a:p>
        </p:txBody>
      </p:sp>
      <p:sp>
        <p:nvSpPr>
          <p:cNvPr id="6" name="TextBox 5">
            <a:extLst>
              <a:ext uri="{FF2B5EF4-FFF2-40B4-BE49-F238E27FC236}">
                <a16:creationId xmlns:a16="http://schemas.microsoft.com/office/drawing/2014/main" id="{DF38FDDD-D17F-8C4C-BC64-4A2C37EAAFD2}"/>
              </a:ext>
            </a:extLst>
          </p:cNvPr>
          <p:cNvSpPr txBox="1"/>
          <p:nvPr/>
        </p:nvSpPr>
        <p:spPr>
          <a:xfrm>
            <a:off x="620323" y="3538163"/>
            <a:ext cx="2533066" cy="1015663"/>
          </a:xfrm>
          <a:prstGeom prst="rect">
            <a:avLst/>
          </a:prstGeom>
          <a:noFill/>
        </p:spPr>
        <p:txBody>
          <a:bodyPr wrap="none" rtlCol="0">
            <a:spAutoFit/>
          </a:bodyPr>
          <a:lstStyle/>
          <a:p>
            <a:r>
              <a:rPr lang="en-US" sz="6000" dirty="0"/>
              <a:t>Chance</a:t>
            </a:r>
          </a:p>
        </p:txBody>
      </p:sp>
      <p:sp>
        <p:nvSpPr>
          <p:cNvPr id="7" name="TextBox 6">
            <a:extLst>
              <a:ext uri="{FF2B5EF4-FFF2-40B4-BE49-F238E27FC236}">
                <a16:creationId xmlns:a16="http://schemas.microsoft.com/office/drawing/2014/main" id="{71E9F12F-91A7-4146-BB38-6502969E66B3}"/>
              </a:ext>
            </a:extLst>
          </p:cNvPr>
          <p:cNvSpPr txBox="1"/>
          <p:nvPr/>
        </p:nvSpPr>
        <p:spPr>
          <a:xfrm>
            <a:off x="620323" y="4553826"/>
            <a:ext cx="2308645" cy="1015663"/>
          </a:xfrm>
          <a:prstGeom prst="rect">
            <a:avLst/>
          </a:prstGeom>
          <a:noFill/>
        </p:spPr>
        <p:txBody>
          <a:bodyPr wrap="none" rtlCol="0">
            <a:spAutoFit/>
          </a:bodyPr>
          <a:lstStyle/>
          <a:p>
            <a:r>
              <a:rPr lang="en-US" sz="6000" dirty="0"/>
              <a:t>Design</a:t>
            </a:r>
          </a:p>
        </p:txBody>
      </p:sp>
      <p:sp>
        <p:nvSpPr>
          <p:cNvPr id="8" name="TextBox 7">
            <a:extLst>
              <a:ext uri="{FF2B5EF4-FFF2-40B4-BE49-F238E27FC236}">
                <a16:creationId xmlns:a16="http://schemas.microsoft.com/office/drawing/2014/main" id="{3D681533-E3A8-F74B-A873-4B6BE7A3722A}"/>
              </a:ext>
            </a:extLst>
          </p:cNvPr>
          <p:cNvSpPr txBox="1"/>
          <p:nvPr/>
        </p:nvSpPr>
        <p:spPr>
          <a:xfrm>
            <a:off x="560329" y="764057"/>
            <a:ext cx="4885183" cy="584775"/>
          </a:xfrm>
          <a:prstGeom prst="rect">
            <a:avLst/>
          </a:prstGeom>
          <a:noFill/>
        </p:spPr>
        <p:txBody>
          <a:bodyPr wrap="none" rtlCol="0">
            <a:spAutoFit/>
          </a:bodyPr>
          <a:lstStyle/>
          <a:p>
            <a:r>
              <a:rPr lang="en-US" sz="3200" i="1" dirty="0"/>
              <a:t>Teleological (Design) Argument</a:t>
            </a:r>
          </a:p>
        </p:txBody>
      </p:sp>
      <p:sp>
        <p:nvSpPr>
          <p:cNvPr id="9" name="Slide Number Placeholder 8">
            <a:extLst>
              <a:ext uri="{FF2B5EF4-FFF2-40B4-BE49-F238E27FC236}">
                <a16:creationId xmlns:a16="http://schemas.microsoft.com/office/drawing/2014/main" id="{7D0E71C8-BD98-9A4C-8D10-2B8B6B3099FE}"/>
              </a:ext>
            </a:extLst>
          </p:cNvPr>
          <p:cNvSpPr>
            <a:spLocks noGrp="1"/>
          </p:cNvSpPr>
          <p:nvPr>
            <p:ph type="sldNum" sz="quarter" idx="12"/>
          </p:nvPr>
        </p:nvSpPr>
        <p:spPr/>
        <p:txBody>
          <a:bodyPr/>
          <a:lstStyle/>
          <a:p>
            <a:fld id="{198EE0EF-5A81-0A44-ADB5-BE2AEA187555}" type="slidenum">
              <a:rPr lang="en-US" smtClean="0"/>
              <a:t>43</a:t>
            </a:fld>
            <a:endParaRPr lang="en-US"/>
          </a:p>
        </p:txBody>
      </p:sp>
    </p:spTree>
    <p:extLst>
      <p:ext uri="{BB962C8B-B14F-4D97-AF65-F5344CB8AC3E}">
        <p14:creationId xmlns:p14="http://schemas.microsoft.com/office/powerpoint/2010/main" val="1711229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3294075" y="1791773"/>
            <a:ext cx="10557598" cy="830997"/>
          </a:xfrm>
          <a:prstGeom prst="rect">
            <a:avLst/>
          </a:prstGeom>
          <a:noFill/>
        </p:spPr>
        <p:txBody>
          <a:bodyPr wrap="square" rtlCol="0">
            <a:spAutoFit/>
          </a:bodyPr>
          <a:lstStyle/>
          <a:p>
            <a:r>
              <a:rPr lang="en-US" sz="4800" dirty="0"/>
              <a:t>Bible Basis for Design </a:t>
            </a:r>
            <a:endParaRPr lang="en-US" sz="28700" dirty="0"/>
          </a:p>
        </p:txBody>
      </p:sp>
      <p:sp>
        <p:nvSpPr>
          <p:cNvPr id="5" name="TextBox 4">
            <a:extLst>
              <a:ext uri="{FF2B5EF4-FFF2-40B4-BE49-F238E27FC236}">
                <a16:creationId xmlns:a16="http://schemas.microsoft.com/office/drawing/2014/main" id="{FE9938C5-60A6-4146-A0A5-550069CC652C}"/>
              </a:ext>
            </a:extLst>
          </p:cNvPr>
          <p:cNvSpPr txBox="1"/>
          <p:nvPr/>
        </p:nvSpPr>
        <p:spPr>
          <a:xfrm>
            <a:off x="4764061" y="2738517"/>
            <a:ext cx="3193118" cy="3170099"/>
          </a:xfrm>
          <a:prstGeom prst="rect">
            <a:avLst/>
          </a:prstGeom>
          <a:noFill/>
        </p:spPr>
        <p:txBody>
          <a:bodyPr wrap="none" rtlCol="0">
            <a:spAutoFit/>
          </a:bodyPr>
          <a:lstStyle/>
          <a:p>
            <a:r>
              <a:rPr lang="en-US" sz="4000" dirty="0"/>
              <a:t>John 1:3</a:t>
            </a:r>
          </a:p>
          <a:p>
            <a:r>
              <a:rPr lang="en-US" sz="4000" dirty="0"/>
              <a:t>Hebrews 1:2,3</a:t>
            </a:r>
          </a:p>
          <a:p>
            <a:r>
              <a:rPr lang="en-US" sz="4000" dirty="0"/>
              <a:t>Hebrews 3:4</a:t>
            </a:r>
          </a:p>
          <a:p>
            <a:r>
              <a:rPr lang="en-US" sz="4000" dirty="0"/>
              <a:t>Isaiah 44:24</a:t>
            </a:r>
          </a:p>
          <a:p>
            <a:r>
              <a:rPr lang="en-US" sz="4000" dirty="0"/>
              <a:t>Isaiah 48:13</a:t>
            </a: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4885183" cy="584775"/>
          </a:xfrm>
          <a:prstGeom prst="rect">
            <a:avLst/>
          </a:prstGeom>
          <a:noFill/>
        </p:spPr>
        <p:txBody>
          <a:bodyPr wrap="none" rtlCol="0">
            <a:spAutoFit/>
          </a:bodyPr>
          <a:lstStyle/>
          <a:p>
            <a:r>
              <a:rPr lang="en-US" sz="3200" i="1" dirty="0"/>
              <a:t>Teleological (Design)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44</a:t>
            </a:fld>
            <a:endParaRPr lang="en-US"/>
          </a:p>
        </p:txBody>
      </p:sp>
    </p:spTree>
    <p:extLst>
      <p:ext uri="{BB962C8B-B14F-4D97-AF65-F5344CB8AC3E}">
        <p14:creationId xmlns:p14="http://schemas.microsoft.com/office/powerpoint/2010/main" val="3064108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3294075" y="1791773"/>
            <a:ext cx="10557598" cy="830997"/>
          </a:xfrm>
          <a:prstGeom prst="rect">
            <a:avLst/>
          </a:prstGeom>
          <a:noFill/>
        </p:spPr>
        <p:txBody>
          <a:bodyPr wrap="square" rtlCol="0">
            <a:spAutoFit/>
          </a:bodyPr>
          <a:lstStyle/>
          <a:p>
            <a:r>
              <a:rPr lang="en-US" sz="4800" dirty="0"/>
              <a:t>What about by chance?</a:t>
            </a:r>
            <a:endParaRPr lang="en-US" sz="28700" dirty="0"/>
          </a:p>
        </p:txBody>
      </p:sp>
      <p:sp>
        <p:nvSpPr>
          <p:cNvPr id="5" name="TextBox 4">
            <a:extLst>
              <a:ext uri="{FF2B5EF4-FFF2-40B4-BE49-F238E27FC236}">
                <a16:creationId xmlns:a16="http://schemas.microsoft.com/office/drawing/2014/main" id="{FE9938C5-60A6-4146-A0A5-550069CC652C}"/>
              </a:ext>
            </a:extLst>
          </p:cNvPr>
          <p:cNvSpPr txBox="1"/>
          <p:nvPr/>
        </p:nvSpPr>
        <p:spPr>
          <a:xfrm>
            <a:off x="258519" y="3135863"/>
            <a:ext cx="11652698" cy="1938992"/>
          </a:xfrm>
          <a:prstGeom prst="rect">
            <a:avLst/>
          </a:prstGeom>
          <a:noFill/>
        </p:spPr>
        <p:txBody>
          <a:bodyPr wrap="square" rtlCol="0">
            <a:spAutoFit/>
          </a:bodyPr>
          <a:lstStyle/>
          <a:p>
            <a:pPr algn="ctr"/>
            <a:r>
              <a:rPr lang="en-US" sz="4000" dirty="0"/>
              <a:t>Robert Penrose (English mathematical physicist, Oxford University) – current state existing by chance is on the order of 1 chance out of 10</a:t>
            </a:r>
            <a:r>
              <a:rPr lang="en-US" sz="4000" baseline="30000" dirty="0"/>
              <a:t>10(123)</a:t>
            </a:r>
            <a:r>
              <a:rPr lang="en-US" sz="4000" dirty="0"/>
              <a:t>. (Not feasible)</a:t>
            </a:r>
          </a:p>
        </p:txBody>
      </p:sp>
      <p:sp>
        <p:nvSpPr>
          <p:cNvPr id="6" name="TextBox 5">
            <a:extLst>
              <a:ext uri="{FF2B5EF4-FFF2-40B4-BE49-F238E27FC236}">
                <a16:creationId xmlns:a16="http://schemas.microsoft.com/office/drawing/2014/main" id="{57433180-F1F2-8F42-8B62-F56BA6FD3C2B}"/>
              </a:ext>
            </a:extLst>
          </p:cNvPr>
          <p:cNvSpPr txBox="1"/>
          <p:nvPr/>
        </p:nvSpPr>
        <p:spPr>
          <a:xfrm>
            <a:off x="560329" y="764057"/>
            <a:ext cx="4885183" cy="584775"/>
          </a:xfrm>
          <a:prstGeom prst="rect">
            <a:avLst/>
          </a:prstGeom>
          <a:noFill/>
        </p:spPr>
        <p:txBody>
          <a:bodyPr wrap="none" rtlCol="0">
            <a:spAutoFit/>
          </a:bodyPr>
          <a:lstStyle/>
          <a:p>
            <a:r>
              <a:rPr lang="en-US" sz="3200" i="1" dirty="0"/>
              <a:t>Teleological (Design) Argument</a:t>
            </a:r>
          </a:p>
        </p:txBody>
      </p:sp>
      <p:sp>
        <p:nvSpPr>
          <p:cNvPr id="7" name="Slide Number Placeholder 6">
            <a:extLst>
              <a:ext uri="{FF2B5EF4-FFF2-40B4-BE49-F238E27FC236}">
                <a16:creationId xmlns:a16="http://schemas.microsoft.com/office/drawing/2014/main" id="{B3ACF0EF-40F0-2444-BE1D-CC71B79815F7}"/>
              </a:ext>
            </a:extLst>
          </p:cNvPr>
          <p:cNvSpPr>
            <a:spLocks noGrp="1"/>
          </p:cNvSpPr>
          <p:nvPr>
            <p:ph type="sldNum" sz="quarter" idx="12"/>
          </p:nvPr>
        </p:nvSpPr>
        <p:spPr/>
        <p:txBody>
          <a:bodyPr/>
          <a:lstStyle/>
          <a:p>
            <a:fld id="{198EE0EF-5A81-0A44-ADB5-BE2AEA187555}" type="slidenum">
              <a:rPr lang="en-US" smtClean="0"/>
              <a:t>45</a:t>
            </a:fld>
            <a:endParaRPr lang="en-US"/>
          </a:p>
        </p:txBody>
      </p:sp>
    </p:spTree>
    <p:extLst>
      <p:ext uri="{BB962C8B-B14F-4D97-AF65-F5344CB8AC3E}">
        <p14:creationId xmlns:p14="http://schemas.microsoft.com/office/powerpoint/2010/main" val="1080594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3294075" y="1457950"/>
            <a:ext cx="10557598" cy="830997"/>
          </a:xfrm>
          <a:prstGeom prst="rect">
            <a:avLst/>
          </a:prstGeom>
          <a:noFill/>
        </p:spPr>
        <p:txBody>
          <a:bodyPr wrap="square" rtlCol="0">
            <a:spAutoFit/>
          </a:bodyPr>
          <a:lstStyle/>
          <a:p>
            <a:r>
              <a:rPr lang="en-US" sz="4800" dirty="0"/>
              <a:t>What about by chance?</a:t>
            </a:r>
            <a:endParaRPr lang="en-US" sz="28700" dirty="0"/>
          </a:p>
        </p:txBody>
      </p:sp>
      <p:sp>
        <p:nvSpPr>
          <p:cNvPr id="5" name="TextBox 4">
            <a:extLst>
              <a:ext uri="{FF2B5EF4-FFF2-40B4-BE49-F238E27FC236}">
                <a16:creationId xmlns:a16="http://schemas.microsoft.com/office/drawing/2014/main" id="{FE9938C5-60A6-4146-A0A5-550069CC652C}"/>
              </a:ext>
            </a:extLst>
          </p:cNvPr>
          <p:cNvSpPr txBox="1"/>
          <p:nvPr/>
        </p:nvSpPr>
        <p:spPr>
          <a:xfrm>
            <a:off x="474563" y="2288947"/>
            <a:ext cx="11157994" cy="3477875"/>
          </a:xfrm>
          <a:prstGeom prst="rect">
            <a:avLst/>
          </a:prstGeom>
          <a:noFill/>
        </p:spPr>
        <p:txBody>
          <a:bodyPr wrap="square" rtlCol="0">
            <a:spAutoFit/>
          </a:bodyPr>
          <a:lstStyle/>
          <a:p>
            <a:pPr algn="ctr"/>
            <a:r>
              <a:rPr lang="en-US" sz="4400" dirty="0"/>
              <a:t>“The fine-tuning here is beyond comprehension. Having an accuracy of even 1 part out of 10</a:t>
            </a:r>
            <a:r>
              <a:rPr lang="en-US" sz="4400" baseline="30000" dirty="0"/>
              <a:t>60</a:t>
            </a:r>
            <a:r>
              <a:rPr lang="en-US" sz="4400" dirty="0"/>
              <a:t> is like firing a bullet toward the other side of the observable universe, twenty billion light-years away, and nailing a one-inch target!”</a:t>
            </a:r>
          </a:p>
        </p:txBody>
      </p:sp>
      <p:sp>
        <p:nvSpPr>
          <p:cNvPr id="6" name="TextBox 5">
            <a:extLst>
              <a:ext uri="{FF2B5EF4-FFF2-40B4-BE49-F238E27FC236}">
                <a16:creationId xmlns:a16="http://schemas.microsoft.com/office/drawing/2014/main" id="{E45A731A-23F5-9C48-BEEA-C038172BA838}"/>
              </a:ext>
            </a:extLst>
          </p:cNvPr>
          <p:cNvSpPr txBox="1"/>
          <p:nvPr/>
        </p:nvSpPr>
        <p:spPr>
          <a:xfrm>
            <a:off x="560329" y="764057"/>
            <a:ext cx="4885183" cy="584775"/>
          </a:xfrm>
          <a:prstGeom prst="rect">
            <a:avLst/>
          </a:prstGeom>
          <a:noFill/>
        </p:spPr>
        <p:txBody>
          <a:bodyPr wrap="none" rtlCol="0">
            <a:spAutoFit/>
          </a:bodyPr>
          <a:lstStyle/>
          <a:p>
            <a:r>
              <a:rPr lang="en-US" sz="3200" i="1" dirty="0"/>
              <a:t>Teleological (Design) Argument</a:t>
            </a:r>
          </a:p>
        </p:txBody>
      </p:sp>
      <p:sp>
        <p:nvSpPr>
          <p:cNvPr id="7" name="Slide Number Placeholder 6">
            <a:extLst>
              <a:ext uri="{FF2B5EF4-FFF2-40B4-BE49-F238E27FC236}">
                <a16:creationId xmlns:a16="http://schemas.microsoft.com/office/drawing/2014/main" id="{C82A3702-0DC1-1B47-B27C-054327831217}"/>
              </a:ext>
            </a:extLst>
          </p:cNvPr>
          <p:cNvSpPr>
            <a:spLocks noGrp="1"/>
          </p:cNvSpPr>
          <p:nvPr>
            <p:ph type="sldNum" sz="quarter" idx="12"/>
          </p:nvPr>
        </p:nvSpPr>
        <p:spPr/>
        <p:txBody>
          <a:bodyPr/>
          <a:lstStyle/>
          <a:p>
            <a:fld id="{198EE0EF-5A81-0A44-ADB5-BE2AEA187555}" type="slidenum">
              <a:rPr lang="en-US" smtClean="0"/>
              <a:t>46</a:t>
            </a:fld>
            <a:endParaRPr lang="en-US"/>
          </a:p>
        </p:txBody>
      </p:sp>
    </p:spTree>
    <p:extLst>
      <p:ext uri="{BB962C8B-B14F-4D97-AF65-F5344CB8AC3E}">
        <p14:creationId xmlns:p14="http://schemas.microsoft.com/office/powerpoint/2010/main" val="1904497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1499999" y="1813292"/>
            <a:ext cx="10557598" cy="830997"/>
          </a:xfrm>
          <a:prstGeom prst="rect">
            <a:avLst/>
          </a:prstGeom>
          <a:noFill/>
        </p:spPr>
        <p:txBody>
          <a:bodyPr wrap="square" rtlCol="0">
            <a:spAutoFit/>
          </a:bodyPr>
          <a:lstStyle/>
          <a:p>
            <a:r>
              <a:rPr lang="en-US" sz="4800" dirty="0"/>
              <a:t>What about by physical necessity?</a:t>
            </a:r>
            <a:endParaRPr lang="en-US" sz="28700" dirty="0"/>
          </a:p>
        </p:txBody>
      </p:sp>
      <p:sp>
        <p:nvSpPr>
          <p:cNvPr id="5" name="TextBox 4">
            <a:extLst>
              <a:ext uri="{FF2B5EF4-FFF2-40B4-BE49-F238E27FC236}">
                <a16:creationId xmlns:a16="http://schemas.microsoft.com/office/drawing/2014/main" id="{FE9938C5-60A6-4146-A0A5-550069CC652C}"/>
              </a:ext>
            </a:extLst>
          </p:cNvPr>
          <p:cNvSpPr txBox="1"/>
          <p:nvPr/>
        </p:nvSpPr>
        <p:spPr>
          <a:xfrm>
            <a:off x="258519" y="2823346"/>
            <a:ext cx="11652698" cy="3046988"/>
          </a:xfrm>
          <a:prstGeom prst="rect">
            <a:avLst/>
          </a:prstGeom>
          <a:noFill/>
        </p:spPr>
        <p:txBody>
          <a:bodyPr wrap="square" rtlCol="0">
            <a:spAutoFit/>
          </a:bodyPr>
          <a:lstStyle/>
          <a:p>
            <a:pPr algn="ctr"/>
            <a:r>
              <a:rPr lang="en-US" sz="4800" dirty="0"/>
              <a:t>Evidence abounds where there is no observable life. Therefore, it is far more probable a universe will be life-prohibiting than it would be life-permitting. </a:t>
            </a:r>
          </a:p>
        </p:txBody>
      </p:sp>
      <p:sp>
        <p:nvSpPr>
          <p:cNvPr id="6" name="TextBox 5">
            <a:extLst>
              <a:ext uri="{FF2B5EF4-FFF2-40B4-BE49-F238E27FC236}">
                <a16:creationId xmlns:a16="http://schemas.microsoft.com/office/drawing/2014/main" id="{57433180-F1F2-8F42-8B62-F56BA6FD3C2B}"/>
              </a:ext>
            </a:extLst>
          </p:cNvPr>
          <p:cNvSpPr txBox="1"/>
          <p:nvPr/>
        </p:nvSpPr>
        <p:spPr>
          <a:xfrm>
            <a:off x="560329" y="764057"/>
            <a:ext cx="4885183" cy="584775"/>
          </a:xfrm>
          <a:prstGeom prst="rect">
            <a:avLst/>
          </a:prstGeom>
          <a:noFill/>
        </p:spPr>
        <p:txBody>
          <a:bodyPr wrap="none" rtlCol="0">
            <a:spAutoFit/>
          </a:bodyPr>
          <a:lstStyle/>
          <a:p>
            <a:r>
              <a:rPr lang="en-US" sz="3200" i="1" dirty="0"/>
              <a:t>Teleological (Design) Argument</a:t>
            </a:r>
          </a:p>
        </p:txBody>
      </p:sp>
      <p:sp>
        <p:nvSpPr>
          <p:cNvPr id="7" name="Slide Number Placeholder 6">
            <a:extLst>
              <a:ext uri="{FF2B5EF4-FFF2-40B4-BE49-F238E27FC236}">
                <a16:creationId xmlns:a16="http://schemas.microsoft.com/office/drawing/2014/main" id="{79CC5137-318C-EF45-BCB8-D198673539B3}"/>
              </a:ext>
            </a:extLst>
          </p:cNvPr>
          <p:cNvSpPr>
            <a:spLocks noGrp="1"/>
          </p:cNvSpPr>
          <p:nvPr>
            <p:ph type="sldNum" sz="quarter" idx="12"/>
          </p:nvPr>
        </p:nvSpPr>
        <p:spPr/>
        <p:txBody>
          <a:bodyPr/>
          <a:lstStyle/>
          <a:p>
            <a:fld id="{198EE0EF-5A81-0A44-ADB5-BE2AEA187555}" type="slidenum">
              <a:rPr lang="en-US" smtClean="0"/>
              <a:t>47</a:t>
            </a:fld>
            <a:endParaRPr lang="en-US"/>
          </a:p>
        </p:txBody>
      </p:sp>
    </p:spTree>
    <p:extLst>
      <p:ext uri="{BB962C8B-B14F-4D97-AF65-F5344CB8AC3E}">
        <p14:creationId xmlns:p14="http://schemas.microsoft.com/office/powerpoint/2010/main" val="27877093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4368399" y="2714411"/>
            <a:ext cx="3907499" cy="1200329"/>
          </a:xfrm>
          <a:prstGeom prst="rect">
            <a:avLst/>
          </a:prstGeom>
          <a:noFill/>
        </p:spPr>
        <p:txBody>
          <a:bodyPr wrap="square" rtlCol="0">
            <a:spAutoFit/>
          </a:bodyPr>
          <a:lstStyle/>
          <a:p>
            <a:r>
              <a:rPr lang="en-US" sz="7200" dirty="0"/>
              <a:t>Premise II</a:t>
            </a:r>
            <a:endParaRPr lang="en-US" sz="28700" dirty="0"/>
          </a:p>
        </p:txBody>
      </p:sp>
      <p:sp>
        <p:nvSpPr>
          <p:cNvPr id="5" name="TextBox 4">
            <a:extLst>
              <a:ext uri="{FF2B5EF4-FFF2-40B4-BE49-F238E27FC236}">
                <a16:creationId xmlns:a16="http://schemas.microsoft.com/office/drawing/2014/main" id="{49B3B096-412E-7F4D-B3CD-E63223912B9A}"/>
              </a:ext>
            </a:extLst>
          </p:cNvPr>
          <p:cNvSpPr txBox="1"/>
          <p:nvPr/>
        </p:nvSpPr>
        <p:spPr>
          <a:xfrm>
            <a:off x="560329" y="764057"/>
            <a:ext cx="4885183" cy="584775"/>
          </a:xfrm>
          <a:prstGeom prst="rect">
            <a:avLst/>
          </a:prstGeom>
          <a:noFill/>
        </p:spPr>
        <p:txBody>
          <a:bodyPr wrap="none" rtlCol="0">
            <a:spAutoFit/>
          </a:bodyPr>
          <a:lstStyle/>
          <a:p>
            <a:r>
              <a:rPr lang="en-US" sz="3200" i="1" dirty="0"/>
              <a:t>Teleological (Design) Argument</a:t>
            </a:r>
          </a:p>
        </p:txBody>
      </p:sp>
      <p:sp>
        <p:nvSpPr>
          <p:cNvPr id="6" name="Slide Number Placeholder 5">
            <a:extLst>
              <a:ext uri="{FF2B5EF4-FFF2-40B4-BE49-F238E27FC236}">
                <a16:creationId xmlns:a16="http://schemas.microsoft.com/office/drawing/2014/main" id="{50068A2C-A896-C74D-917A-B338AC247221}"/>
              </a:ext>
            </a:extLst>
          </p:cNvPr>
          <p:cNvSpPr>
            <a:spLocks noGrp="1"/>
          </p:cNvSpPr>
          <p:nvPr>
            <p:ph type="sldNum" sz="quarter" idx="12"/>
          </p:nvPr>
        </p:nvSpPr>
        <p:spPr/>
        <p:txBody>
          <a:bodyPr/>
          <a:lstStyle/>
          <a:p>
            <a:fld id="{198EE0EF-5A81-0A44-ADB5-BE2AEA187555}" type="slidenum">
              <a:rPr lang="en-US" smtClean="0"/>
              <a:t>48</a:t>
            </a:fld>
            <a:endParaRPr lang="en-US"/>
          </a:p>
        </p:txBody>
      </p:sp>
    </p:spTree>
    <p:extLst>
      <p:ext uri="{BB962C8B-B14F-4D97-AF65-F5344CB8AC3E}">
        <p14:creationId xmlns:p14="http://schemas.microsoft.com/office/powerpoint/2010/main" val="24273361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620323" y="2136338"/>
            <a:ext cx="10557598" cy="1754326"/>
          </a:xfrm>
          <a:prstGeom prst="rect">
            <a:avLst/>
          </a:prstGeom>
          <a:noFill/>
        </p:spPr>
        <p:txBody>
          <a:bodyPr wrap="square" rtlCol="0">
            <a:spAutoFit/>
          </a:bodyPr>
          <a:lstStyle/>
          <a:p>
            <a:pPr algn="ctr"/>
            <a:r>
              <a:rPr lang="en-US" sz="5400" u="sng" dirty="0"/>
              <a:t>Fine Tuning Is Not By Chance Nor By Necessity</a:t>
            </a:r>
          </a:p>
        </p:txBody>
      </p:sp>
      <p:sp>
        <p:nvSpPr>
          <p:cNvPr id="6" name="TextBox 5">
            <a:extLst>
              <a:ext uri="{FF2B5EF4-FFF2-40B4-BE49-F238E27FC236}">
                <a16:creationId xmlns:a16="http://schemas.microsoft.com/office/drawing/2014/main" id="{0D2DE40B-9712-2741-BF3B-ACFBDD62C1C4}"/>
              </a:ext>
            </a:extLst>
          </p:cNvPr>
          <p:cNvSpPr txBox="1"/>
          <p:nvPr/>
        </p:nvSpPr>
        <p:spPr>
          <a:xfrm>
            <a:off x="560329" y="764057"/>
            <a:ext cx="4885183" cy="584775"/>
          </a:xfrm>
          <a:prstGeom prst="rect">
            <a:avLst/>
          </a:prstGeom>
          <a:noFill/>
        </p:spPr>
        <p:txBody>
          <a:bodyPr wrap="none" rtlCol="0">
            <a:spAutoFit/>
          </a:bodyPr>
          <a:lstStyle/>
          <a:p>
            <a:r>
              <a:rPr lang="en-US" sz="3200" i="1" dirty="0"/>
              <a:t>Teleological (Design) Argument</a:t>
            </a:r>
          </a:p>
        </p:txBody>
      </p:sp>
      <p:sp>
        <p:nvSpPr>
          <p:cNvPr id="5" name="Slide Number Placeholder 4">
            <a:extLst>
              <a:ext uri="{FF2B5EF4-FFF2-40B4-BE49-F238E27FC236}">
                <a16:creationId xmlns:a16="http://schemas.microsoft.com/office/drawing/2014/main" id="{B8C6DC42-3DB8-BF40-AD63-D3CDCED2BEA3}"/>
              </a:ext>
            </a:extLst>
          </p:cNvPr>
          <p:cNvSpPr>
            <a:spLocks noGrp="1"/>
          </p:cNvSpPr>
          <p:nvPr>
            <p:ph type="sldNum" sz="quarter" idx="12"/>
          </p:nvPr>
        </p:nvSpPr>
        <p:spPr/>
        <p:txBody>
          <a:bodyPr/>
          <a:lstStyle/>
          <a:p>
            <a:fld id="{198EE0EF-5A81-0A44-ADB5-BE2AEA187555}" type="slidenum">
              <a:rPr lang="en-US" smtClean="0"/>
              <a:t>49</a:t>
            </a:fld>
            <a:endParaRPr lang="en-US"/>
          </a:p>
        </p:txBody>
      </p:sp>
    </p:spTree>
    <p:extLst>
      <p:ext uri="{BB962C8B-B14F-4D97-AF65-F5344CB8AC3E}">
        <p14:creationId xmlns:p14="http://schemas.microsoft.com/office/powerpoint/2010/main" val="4267327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9603275" cy="1049235"/>
          </a:xfrm>
        </p:spPr>
        <p:txBody>
          <a:bodyPr>
            <a:normAutofit/>
          </a:bodyPr>
          <a:lstStyle/>
          <a:p>
            <a:r>
              <a:rPr lang="en-US" sz="5400" dirty="0"/>
              <a:t>The biblical foundation</a:t>
            </a:r>
          </a:p>
        </p:txBody>
      </p:sp>
      <p:sp>
        <p:nvSpPr>
          <p:cNvPr id="3" name="Content Placeholder 2">
            <a:extLst>
              <a:ext uri="{FF2B5EF4-FFF2-40B4-BE49-F238E27FC236}">
                <a16:creationId xmlns:a16="http://schemas.microsoft.com/office/drawing/2014/main" id="{9ABA8CC0-9B1C-404E-B1A9-C9CCC3BC8D26}"/>
              </a:ext>
            </a:extLst>
          </p:cNvPr>
          <p:cNvSpPr>
            <a:spLocks noGrp="1"/>
          </p:cNvSpPr>
          <p:nvPr>
            <p:ph idx="1"/>
          </p:nvPr>
        </p:nvSpPr>
        <p:spPr>
          <a:xfrm>
            <a:off x="246580" y="1288675"/>
            <a:ext cx="11774184" cy="4690885"/>
          </a:xfrm>
        </p:spPr>
        <p:txBody>
          <a:bodyPr>
            <a:normAutofit fontScale="92500"/>
          </a:bodyPr>
          <a:lstStyle/>
          <a:p>
            <a:pPr lvl="0"/>
            <a:r>
              <a:rPr lang="en-US" sz="3600" dirty="0"/>
              <a:t>Because we are commanded to. </a:t>
            </a:r>
          </a:p>
          <a:p>
            <a:pPr lvl="0"/>
            <a:r>
              <a:rPr lang="en-US" sz="3600" dirty="0"/>
              <a:t>Because the Bible is full of examples where Christians contended for the faith.</a:t>
            </a:r>
          </a:p>
          <a:p>
            <a:pPr lvl="0"/>
            <a:r>
              <a:rPr lang="en-US" sz="3600" dirty="0"/>
              <a:t>Because real people have real questions that do have answers.</a:t>
            </a:r>
          </a:p>
          <a:p>
            <a:pPr lvl="0"/>
            <a:r>
              <a:rPr lang="en-US" sz="3600" dirty="0"/>
              <a:t>Because God does not expect people to have blind faith.</a:t>
            </a:r>
          </a:p>
          <a:p>
            <a:pPr lvl="0"/>
            <a:r>
              <a:rPr lang="en-US" sz="3600" dirty="0"/>
              <a:t>Because we desire to convince the lost.</a:t>
            </a:r>
          </a:p>
        </p:txBody>
      </p:sp>
      <p:sp>
        <p:nvSpPr>
          <p:cNvPr id="5" name="Slide Number Placeholder 4">
            <a:extLst>
              <a:ext uri="{FF2B5EF4-FFF2-40B4-BE49-F238E27FC236}">
                <a16:creationId xmlns:a16="http://schemas.microsoft.com/office/drawing/2014/main" id="{62DED3C7-3679-6D47-93F2-01E81EC3932A}"/>
              </a:ext>
            </a:extLst>
          </p:cNvPr>
          <p:cNvSpPr>
            <a:spLocks noGrp="1"/>
          </p:cNvSpPr>
          <p:nvPr>
            <p:ph type="sldNum" sz="quarter" idx="12"/>
          </p:nvPr>
        </p:nvSpPr>
        <p:spPr/>
        <p:txBody>
          <a:bodyPr/>
          <a:lstStyle/>
          <a:p>
            <a:fld id="{198EE0EF-5A81-0A44-ADB5-BE2AEA187555}" type="slidenum">
              <a:rPr lang="en-US" smtClean="0"/>
              <a:t>5</a:t>
            </a:fld>
            <a:endParaRPr lang="en-US"/>
          </a:p>
        </p:txBody>
      </p:sp>
    </p:spTree>
    <p:extLst>
      <p:ext uri="{BB962C8B-B14F-4D97-AF65-F5344CB8AC3E}">
        <p14:creationId xmlns:p14="http://schemas.microsoft.com/office/powerpoint/2010/main" val="34493170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4003796" y="2828835"/>
            <a:ext cx="4162143" cy="1200329"/>
          </a:xfrm>
          <a:prstGeom prst="rect">
            <a:avLst/>
          </a:prstGeom>
          <a:noFill/>
        </p:spPr>
        <p:txBody>
          <a:bodyPr wrap="square" rtlCol="0">
            <a:spAutoFit/>
          </a:bodyPr>
          <a:lstStyle/>
          <a:p>
            <a:r>
              <a:rPr lang="en-US" sz="7200" dirty="0"/>
              <a:t>Premise III</a:t>
            </a:r>
            <a:endParaRPr lang="en-US" sz="28700" dirty="0"/>
          </a:p>
        </p:txBody>
      </p:sp>
      <p:sp>
        <p:nvSpPr>
          <p:cNvPr id="5" name="TextBox 4">
            <a:extLst>
              <a:ext uri="{FF2B5EF4-FFF2-40B4-BE49-F238E27FC236}">
                <a16:creationId xmlns:a16="http://schemas.microsoft.com/office/drawing/2014/main" id="{49B3B096-412E-7F4D-B3CD-E63223912B9A}"/>
              </a:ext>
            </a:extLst>
          </p:cNvPr>
          <p:cNvSpPr txBox="1"/>
          <p:nvPr/>
        </p:nvSpPr>
        <p:spPr>
          <a:xfrm>
            <a:off x="560329" y="764057"/>
            <a:ext cx="4885183" cy="584775"/>
          </a:xfrm>
          <a:prstGeom prst="rect">
            <a:avLst/>
          </a:prstGeom>
          <a:noFill/>
        </p:spPr>
        <p:txBody>
          <a:bodyPr wrap="none" rtlCol="0">
            <a:spAutoFit/>
          </a:bodyPr>
          <a:lstStyle/>
          <a:p>
            <a:r>
              <a:rPr lang="en-US" sz="3200" i="1" dirty="0"/>
              <a:t>Teleological (Design) Argument</a:t>
            </a:r>
          </a:p>
        </p:txBody>
      </p:sp>
      <p:sp>
        <p:nvSpPr>
          <p:cNvPr id="6" name="Slide Number Placeholder 5">
            <a:extLst>
              <a:ext uri="{FF2B5EF4-FFF2-40B4-BE49-F238E27FC236}">
                <a16:creationId xmlns:a16="http://schemas.microsoft.com/office/drawing/2014/main" id="{FF6A871E-BCA3-3846-BB9E-F881211F5486}"/>
              </a:ext>
            </a:extLst>
          </p:cNvPr>
          <p:cNvSpPr>
            <a:spLocks noGrp="1"/>
          </p:cNvSpPr>
          <p:nvPr>
            <p:ph type="sldNum" sz="quarter" idx="12"/>
          </p:nvPr>
        </p:nvSpPr>
        <p:spPr/>
        <p:txBody>
          <a:bodyPr/>
          <a:lstStyle/>
          <a:p>
            <a:fld id="{198EE0EF-5A81-0A44-ADB5-BE2AEA187555}" type="slidenum">
              <a:rPr lang="en-US" smtClean="0"/>
              <a:t>50</a:t>
            </a:fld>
            <a:endParaRPr lang="en-US"/>
          </a:p>
        </p:txBody>
      </p:sp>
    </p:spTree>
    <p:extLst>
      <p:ext uri="{BB962C8B-B14F-4D97-AF65-F5344CB8AC3E}">
        <p14:creationId xmlns:p14="http://schemas.microsoft.com/office/powerpoint/2010/main" val="22675769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620323" y="2136338"/>
            <a:ext cx="10557598" cy="923330"/>
          </a:xfrm>
          <a:prstGeom prst="rect">
            <a:avLst/>
          </a:prstGeom>
          <a:noFill/>
        </p:spPr>
        <p:txBody>
          <a:bodyPr wrap="square" rtlCol="0">
            <a:spAutoFit/>
          </a:bodyPr>
          <a:lstStyle/>
          <a:p>
            <a:pPr algn="ctr"/>
            <a:r>
              <a:rPr lang="en-US" sz="5400" u="sng" dirty="0"/>
              <a:t>Fine Tuning Is Due To Design</a:t>
            </a:r>
          </a:p>
        </p:txBody>
      </p:sp>
      <p:sp>
        <p:nvSpPr>
          <p:cNvPr id="6" name="TextBox 5">
            <a:extLst>
              <a:ext uri="{FF2B5EF4-FFF2-40B4-BE49-F238E27FC236}">
                <a16:creationId xmlns:a16="http://schemas.microsoft.com/office/drawing/2014/main" id="{0D2DE40B-9712-2741-BF3B-ACFBDD62C1C4}"/>
              </a:ext>
            </a:extLst>
          </p:cNvPr>
          <p:cNvSpPr txBox="1"/>
          <p:nvPr/>
        </p:nvSpPr>
        <p:spPr>
          <a:xfrm>
            <a:off x="560329" y="764057"/>
            <a:ext cx="4885183" cy="584775"/>
          </a:xfrm>
          <a:prstGeom prst="rect">
            <a:avLst/>
          </a:prstGeom>
          <a:noFill/>
        </p:spPr>
        <p:txBody>
          <a:bodyPr wrap="none" rtlCol="0">
            <a:spAutoFit/>
          </a:bodyPr>
          <a:lstStyle/>
          <a:p>
            <a:r>
              <a:rPr lang="en-US" sz="3200" i="1" dirty="0"/>
              <a:t>Teleological (Design) Argument</a:t>
            </a:r>
          </a:p>
        </p:txBody>
      </p:sp>
      <p:sp>
        <p:nvSpPr>
          <p:cNvPr id="5" name="Slide Number Placeholder 4">
            <a:extLst>
              <a:ext uri="{FF2B5EF4-FFF2-40B4-BE49-F238E27FC236}">
                <a16:creationId xmlns:a16="http://schemas.microsoft.com/office/drawing/2014/main" id="{5D37F201-32FF-E943-B8B1-036CB7402DB0}"/>
              </a:ext>
            </a:extLst>
          </p:cNvPr>
          <p:cNvSpPr>
            <a:spLocks noGrp="1"/>
          </p:cNvSpPr>
          <p:nvPr>
            <p:ph type="sldNum" sz="quarter" idx="12"/>
          </p:nvPr>
        </p:nvSpPr>
        <p:spPr/>
        <p:txBody>
          <a:bodyPr/>
          <a:lstStyle/>
          <a:p>
            <a:fld id="{198EE0EF-5A81-0A44-ADB5-BE2AEA187555}" type="slidenum">
              <a:rPr lang="en-US" smtClean="0"/>
              <a:t>51</a:t>
            </a:fld>
            <a:endParaRPr lang="en-US"/>
          </a:p>
        </p:txBody>
      </p:sp>
    </p:spTree>
    <p:extLst>
      <p:ext uri="{BB962C8B-B14F-4D97-AF65-F5344CB8AC3E}">
        <p14:creationId xmlns:p14="http://schemas.microsoft.com/office/powerpoint/2010/main" val="20175370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620323" y="2136338"/>
            <a:ext cx="10557598" cy="1754326"/>
          </a:xfrm>
          <a:prstGeom prst="rect">
            <a:avLst/>
          </a:prstGeom>
          <a:noFill/>
        </p:spPr>
        <p:txBody>
          <a:bodyPr wrap="square" rtlCol="0">
            <a:spAutoFit/>
          </a:bodyPr>
          <a:lstStyle/>
          <a:p>
            <a:pPr algn="ctr"/>
            <a:r>
              <a:rPr lang="en-US" sz="5400" i="1" dirty="0"/>
              <a:t>But how can you know there is a God? He is not tangible?</a:t>
            </a:r>
          </a:p>
        </p:txBody>
      </p:sp>
      <p:sp>
        <p:nvSpPr>
          <p:cNvPr id="6" name="TextBox 5">
            <a:extLst>
              <a:ext uri="{FF2B5EF4-FFF2-40B4-BE49-F238E27FC236}">
                <a16:creationId xmlns:a16="http://schemas.microsoft.com/office/drawing/2014/main" id="{0D2DE40B-9712-2741-BF3B-ACFBDD62C1C4}"/>
              </a:ext>
            </a:extLst>
          </p:cNvPr>
          <p:cNvSpPr txBox="1"/>
          <p:nvPr/>
        </p:nvSpPr>
        <p:spPr>
          <a:xfrm>
            <a:off x="560329" y="764057"/>
            <a:ext cx="4885183" cy="584775"/>
          </a:xfrm>
          <a:prstGeom prst="rect">
            <a:avLst/>
          </a:prstGeom>
          <a:noFill/>
        </p:spPr>
        <p:txBody>
          <a:bodyPr wrap="none" rtlCol="0">
            <a:spAutoFit/>
          </a:bodyPr>
          <a:lstStyle/>
          <a:p>
            <a:r>
              <a:rPr lang="en-US" sz="3200" i="1" dirty="0"/>
              <a:t>Teleological (Design) Argument</a:t>
            </a:r>
          </a:p>
        </p:txBody>
      </p:sp>
      <p:sp>
        <p:nvSpPr>
          <p:cNvPr id="5" name="Slide Number Placeholder 4">
            <a:extLst>
              <a:ext uri="{FF2B5EF4-FFF2-40B4-BE49-F238E27FC236}">
                <a16:creationId xmlns:a16="http://schemas.microsoft.com/office/drawing/2014/main" id="{136DEA99-E0EE-FB4E-B7E0-E13E11430E13}"/>
              </a:ext>
            </a:extLst>
          </p:cNvPr>
          <p:cNvSpPr>
            <a:spLocks noGrp="1"/>
          </p:cNvSpPr>
          <p:nvPr>
            <p:ph type="sldNum" sz="quarter" idx="12"/>
          </p:nvPr>
        </p:nvSpPr>
        <p:spPr/>
        <p:txBody>
          <a:bodyPr/>
          <a:lstStyle/>
          <a:p>
            <a:fld id="{198EE0EF-5A81-0A44-ADB5-BE2AEA187555}" type="slidenum">
              <a:rPr lang="en-US" smtClean="0"/>
              <a:t>52</a:t>
            </a:fld>
            <a:endParaRPr lang="en-US"/>
          </a:p>
        </p:txBody>
      </p:sp>
    </p:spTree>
    <p:extLst>
      <p:ext uri="{BB962C8B-B14F-4D97-AF65-F5344CB8AC3E}">
        <p14:creationId xmlns:p14="http://schemas.microsoft.com/office/powerpoint/2010/main" val="8405452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620323" y="2136338"/>
            <a:ext cx="10557598" cy="1754326"/>
          </a:xfrm>
          <a:prstGeom prst="rect">
            <a:avLst/>
          </a:prstGeom>
          <a:noFill/>
        </p:spPr>
        <p:txBody>
          <a:bodyPr wrap="square" rtlCol="0">
            <a:spAutoFit/>
          </a:bodyPr>
          <a:lstStyle/>
          <a:p>
            <a:r>
              <a:rPr lang="en-US" sz="5400" i="1" dirty="0"/>
              <a:t>Can we think of anything that exists without being tangible?</a:t>
            </a:r>
          </a:p>
        </p:txBody>
      </p:sp>
      <p:sp>
        <p:nvSpPr>
          <p:cNvPr id="6" name="TextBox 5">
            <a:extLst>
              <a:ext uri="{FF2B5EF4-FFF2-40B4-BE49-F238E27FC236}">
                <a16:creationId xmlns:a16="http://schemas.microsoft.com/office/drawing/2014/main" id="{0D2DE40B-9712-2741-BF3B-ACFBDD62C1C4}"/>
              </a:ext>
            </a:extLst>
          </p:cNvPr>
          <p:cNvSpPr txBox="1"/>
          <p:nvPr/>
        </p:nvSpPr>
        <p:spPr>
          <a:xfrm>
            <a:off x="560329" y="764057"/>
            <a:ext cx="4885183" cy="584775"/>
          </a:xfrm>
          <a:prstGeom prst="rect">
            <a:avLst/>
          </a:prstGeom>
          <a:noFill/>
        </p:spPr>
        <p:txBody>
          <a:bodyPr wrap="none" rtlCol="0">
            <a:spAutoFit/>
          </a:bodyPr>
          <a:lstStyle/>
          <a:p>
            <a:r>
              <a:rPr lang="en-US" sz="3200" i="1" dirty="0"/>
              <a:t>Teleological (Design) Argument</a:t>
            </a:r>
          </a:p>
        </p:txBody>
      </p:sp>
      <p:sp>
        <p:nvSpPr>
          <p:cNvPr id="4" name="TextBox 3">
            <a:extLst>
              <a:ext uri="{FF2B5EF4-FFF2-40B4-BE49-F238E27FC236}">
                <a16:creationId xmlns:a16="http://schemas.microsoft.com/office/drawing/2014/main" id="{AE3263C4-8A06-3043-8EBB-EBBA1834D40E}"/>
              </a:ext>
            </a:extLst>
          </p:cNvPr>
          <p:cNvSpPr txBox="1"/>
          <p:nvPr/>
        </p:nvSpPr>
        <p:spPr>
          <a:xfrm>
            <a:off x="1342663" y="4062493"/>
            <a:ext cx="1170513" cy="1015663"/>
          </a:xfrm>
          <a:prstGeom prst="rect">
            <a:avLst/>
          </a:prstGeom>
          <a:noFill/>
        </p:spPr>
        <p:txBody>
          <a:bodyPr wrap="none" rtlCol="0">
            <a:spAutoFit/>
          </a:bodyPr>
          <a:lstStyle/>
          <a:p>
            <a:r>
              <a:rPr lang="en-US" sz="6000" dirty="0"/>
              <a:t>Air</a:t>
            </a:r>
          </a:p>
        </p:txBody>
      </p:sp>
      <p:sp>
        <p:nvSpPr>
          <p:cNvPr id="7" name="TextBox 6">
            <a:extLst>
              <a:ext uri="{FF2B5EF4-FFF2-40B4-BE49-F238E27FC236}">
                <a16:creationId xmlns:a16="http://schemas.microsoft.com/office/drawing/2014/main" id="{FF58A9A8-DD64-A94D-AA5D-2E815E6D72F1}"/>
              </a:ext>
            </a:extLst>
          </p:cNvPr>
          <p:cNvSpPr txBox="1"/>
          <p:nvPr/>
        </p:nvSpPr>
        <p:spPr>
          <a:xfrm>
            <a:off x="3457986" y="4062492"/>
            <a:ext cx="2457917" cy="1015663"/>
          </a:xfrm>
          <a:prstGeom prst="rect">
            <a:avLst/>
          </a:prstGeom>
          <a:noFill/>
        </p:spPr>
        <p:txBody>
          <a:bodyPr wrap="none" rtlCol="0">
            <a:spAutoFit/>
          </a:bodyPr>
          <a:lstStyle/>
          <a:p>
            <a:r>
              <a:rPr lang="en-US" sz="6000" dirty="0"/>
              <a:t>Gravity</a:t>
            </a:r>
          </a:p>
        </p:txBody>
      </p:sp>
      <p:sp>
        <p:nvSpPr>
          <p:cNvPr id="5" name="Rectangle 4">
            <a:extLst>
              <a:ext uri="{FF2B5EF4-FFF2-40B4-BE49-F238E27FC236}">
                <a16:creationId xmlns:a16="http://schemas.microsoft.com/office/drawing/2014/main" id="{876C7B17-C972-B540-9AAE-68C0E3A4EBDE}"/>
              </a:ext>
            </a:extLst>
          </p:cNvPr>
          <p:cNvSpPr/>
          <p:nvPr/>
        </p:nvSpPr>
        <p:spPr>
          <a:xfrm>
            <a:off x="6860714" y="4062494"/>
            <a:ext cx="4317207" cy="1015663"/>
          </a:xfrm>
          <a:prstGeom prst="rect">
            <a:avLst/>
          </a:prstGeom>
          <a:noFill/>
        </p:spPr>
        <p:txBody>
          <a:bodyPr wrap="none" rtlCol="0">
            <a:spAutoFit/>
          </a:bodyPr>
          <a:lstStyle/>
          <a:p>
            <a:r>
              <a:rPr lang="en-US" sz="6000" dirty="0"/>
              <a:t>Mathematics </a:t>
            </a:r>
          </a:p>
        </p:txBody>
      </p:sp>
      <p:sp>
        <p:nvSpPr>
          <p:cNvPr id="8" name="Rectangle 7">
            <a:extLst>
              <a:ext uri="{FF2B5EF4-FFF2-40B4-BE49-F238E27FC236}">
                <a16:creationId xmlns:a16="http://schemas.microsoft.com/office/drawing/2014/main" id="{5998F451-805B-4447-A8E3-19A6113554F3}"/>
              </a:ext>
            </a:extLst>
          </p:cNvPr>
          <p:cNvSpPr/>
          <p:nvPr/>
        </p:nvSpPr>
        <p:spPr>
          <a:xfrm>
            <a:off x="5236124" y="5078155"/>
            <a:ext cx="1881797" cy="1015663"/>
          </a:xfrm>
          <a:prstGeom prst="rect">
            <a:avLst/>
          </a:prstGeom>
          <a:noFill/>
        </p:spPr>
        <p:txBody>
          <a:bodyPr wrap="none" rtlCol="0">
            <a:spAutoFit/>
          </a:bodyPr>
          <a:lstStyle/>
          <a:p>
            <a:r>
              <a:rPr lang="en-US" sz="6000" dirty="0"/>
              <a:t>Love </a:t>
            </a:r>
          </a:p>
        </p:txBody>
      </p:sp>
      <p:sp>
        <p:nvSpPr>
          <p:cNvPr id="10" name="Slide Number Placeholder 9">
            <a:extLst>
              <a:ext uri="{FF2B5EF4-FFF2-40B4-BE49-F238E27FC236}">
                <a16:creationId xmlns:a16="http://schemas.microsoft.com/office/drawing/2014/main" id="{3B2D21F2-38D1-D145-B340-D78AB0A7C1B2}"/>
              </a:ext>
            </a:extLst>
          </p:cNvPr>
          <p:cNvSpPr>
            <a:spLocks noGrp="1"/>
          </p:cNvSpPr>
          <p:nvPr>
            <p:ph type="sldNum" sz="quarter" idx="12"/>
          </p:nvPr>
        </p:nvSpPr>
        <p:spPr/>
        <p:txBody>
          <a:bodyPr/>
          <a:lstStyle/>
          <a:p>
            <a:fld id="{198EE0EF-5A81-0A44-ADB5-BE2AEA187555}" type="slidenum">
              <a:rPr lang="en-US" smtClean="0"/>
              <a:t>53</a:t>
            </a:fld>
            <a:endParaRPr lang="en-US"/>
          </a:p>
        </p:txBody>
      </p:sp>
    </p:spTree>
    <p:extLst>
      <p:ext uri="{BB962C8B-B14F-4D97-AF65-F5344CB8AC3E}">
        <p14:creationId xmlns:p14="http://schemas.microsoft.com/office/powerpoint/2010/main" val="123801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style.rotation</p:attrName>
                                        </p:attrNameLst>
                                      </p:cBhvr>
                                      <p:tavLst>
                                        <p:tav tm="0">
                                          <p:val>
                                            <p:fltVal val="360"/>
                                          </p:val>
                                        </p:tav>
                                        <p:tav tm="100000">
                                          <p:val>
                                            <p:fltVal val="0"/>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900" decel="100000" fill="hold"/>
                                        <p:tgtEl>
                                          <p:spTgt spid="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5" grpId="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6" name="TextBox 5">
            <a:extLst>
              <a:ext uri="{FF2B5EF4-FFF2-40B4-BE49-F238E27FC236}">
                <a16:creationId xmlns:a16="http://schemas.microsoft.com/office/drawing/2014/main" id="{0D2DE40B-9712-2741-BF3B-ACFBDD62C1C4}"/>
              </a:ext>
            </a:extLst>
          </p:cNvPr>
          <p:cNvSpPr txBox="1"/>
          <p:nvPr/>
        </p:nvSpPr>
        <p:spPr>
          <a:xfrm>
            <a:off x="560329" y="764057"/>
            <a:ext cx="4885183" cy="584775"/>
          </a:xfrm>
          <a:prstGeom prst="rect">
            <a:avLst/>
          </a:prstGeom>
          <a:noFill/>
        </p:spPr>
        <p:txBody>
          <a:bodyPr wrap="none" rtlCol="0">
            <a:spAutoFit/>
          </a:bodyPr>
          <a:lstStyle/>
          <a:p>
            <a:r>
              <a:rPr lang="en-US" sz="3200" i="1" dirty="0"/>
              <a:t>Teleological (Design) Argument</a:t>
            </a:r>
          </a:p>
        </p:txBody>
      </p:sp>
      <p:sp>
        <p:nvSpPr>
          <p:cNvPr id="9" name="TextBox 8">
            <a:extLst>
              <a:ext uri="{FF2B5EF4-FFF2-40B4-BE49-F238E27FC236}">
                <a16:creationId xmlns:a16="http://schemas.microsoft.com/office/drawing/2014/main" id="{F0FBCBE2-0881-834E-AD99-6816489B87B4}"/>
              </a:ext>
            </a:extLst>
          </p:cNvPr>
          <p:cNvSpPr txBox="1"/>
          <p:nvPr/>
        </p:nvSpPr>
        <p:spPr>
          <a:xfrm>
            <a:off x="806069" y="1873449"/>
            <a:ext cx="10557598" cy="1754326"/>
          </a:xfrm>
          <a:prstGeom prst="rect">
            <a:avLst/>
          </a:prstGeom>
          <a:noFill/>
        </p:spPr>
        <p:txBody>
          <a:bodyPr wrap="square" rtlCol="0">
            <a:spAutoFit/>
          </a:bodyPr>
          <a:lstStyle/>
          <a:p>
            <a:pPr algn="ctr"/>
            <a:r>
              <a:rPr lang="en-US" sz="5400" dirty="0"/>
              <a:t>What about history you were taught but were not present for?</a:t>
            </a:r>
          </a:p>
        </p:txBody>
      </p:sp>
      <p:sp>
        <p:nvSpPr>
          <p:cNvPr id="10" name="TextBox 9">
            <a:extLst>
              <a:ext uri="{FF2B5EF4-FFF2-40B4-BE49-F238E27FC236}">
                <a16:creationId xmlns:a16="http://schemas.microsoft.com/office/drawing/2014/main" id="{F11F5EEE-636C-994B-A7A4-B54F536CCBDD}"/>
              </a:ext>
            </a:extLst>
          </p:cNvPr>
          <p:cNvSpPr txBox="1"/>
          <p:nvPr/>
        </p:nvSpPr>
        <p:spPr>
          <a:xfrm>
            <a:off x="1074959" y="3877799"/>
            <a:ext cx="10557598" cy="1754326"/>
          </a:xfrm>
          <a:prstGeom prst="rect">
            <a:avLst/>
          </a:prstGeom>
          <a:noFill/>
        </p:spPr>
        <p:txBody>
          <a:bodyPr wrap="square" rtlCol="0">
            <a:spAutoFit/>
          </a:bodyPr>
          <a:lstStyle/>
          <a:p>
            <a:pPr algn="ctr"/>
            <a:r>
              <a:rPr lang="en-US" sz="5400" dirty="0"/>
              <a:t>What about distant planets yet to be discovered? </a:t>
            </a:r>
          </a:p>
        </p:txBody>
      </p:sp>
      <p:sp>
        <p:nvSpPr>
          <p:cNvPr id="4" name="Slide Number Placeholder 3">
            <a:extLst>
              <a:ext uri="{FF2B5EF4-FFF2-40B4-BE49-F238E27FC236}">
                <a16:creationId xmlns:a16="http://schemas.microsoft.com/office/drawing/2014/main" id="{5893B064-345C-FB43-90DC-48F0A576A574}"/>
              </a:ext>
            </a:extLst>
          </p:cNvPr>
          <p:cNvSpPr>
            <a:spLocks noGrp="1"/>
          </p:cNvSpPr>
          <p:nvPr>
            <p:ph type="sldNum" sz="quarter" idx="12"/>
          </p:nvPr>
        </p:nvSpPr>
        <p:spPr/>
        <p:txBody>
          <a:bodyPr/>
          <a:lstStyle/>
          <a:p>
            <a:fld id="{198EE0EF-5A81-0A44-ADB5-BE2AEA187555}" type="slidenum">
              <a:rPr lang="en-US" smtClean="0"/>
              <a:t>54</a:t>
            </a:fld>
            <a:endParaRPr lang="en-US"/>
          </a:p>
        </p:txBody>
      </p:sp>
    </p:spTree>
    <p:extLst>
      <p:ext uri="{BB962C8B-B14F-4D97-AF65-F5344CB8AC3E}">
        <p14:creationId xmlns:p14="http://schemas.microsoft.com/office/powerpoint/2010/main" val="214775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6" name="TextBox 5">
            <a:extLst>
              <a:ext uri="{FF2B5EF4-FFF2-40B4-BE49-F238E27FC236}">
                <a16:creationId xmlns:a16="http://schemas.microsoft.com/office/drawing/2014/main" id="{0D2DE40B-9712-2741-BF3B-ACFBDD62C1C4}"/>
              </a:ext>
            </a:extLst>
          </p:cNvPr>
          <p:cNvSpPr txBox="1"/>
          <p:nvPr/>
        </p:nvSpPr>
        <p:spPr>
          <a:xfrm>
            <a:off x="560329" y="764057"/>
            <a:ext cx="4885183" cy="584775"/>
          </a:xfrm>
          <a:prstGeom prst="rect">
            <a:avLst/>
          </a:prstGeom>
          <a:noFill/>
        </p:spPr>
        <p:txBody>
          <a:bodyPr wrap="none" rtlCol="0">
            <a:spAutoFit/>
          </a:bodyPr>
          <a:lstStyle/>
          <a:p>
            <a:r>
              <a:rPr lang="en-US" sz="3200" i="1" dirty="0"/>
              <a:t>Teleological (Design) Argument</a:t>
            </a:r>
          </a:p>
        </p:txBody>
      </p:sp>
      <p:sp>
        <p:nvSpPr>
          <p:cNvPr id="9" name="TextBox 8">
            <a:extLst>
              <a:ext uri="{FF2B5EF4-FFF2-40B4-BE49-F238E27FC236}">
                <a16:creationId xmlns:a16="http://schemas.microsoft.com/office/drawing/2014/main" id="{F0FBCBE2-0881-834E-AD99-6816489B87B4}"/>
              </a:ext>
            </a:extLst>
          </p:cNvPr>
          <p:cNvSpPr txBox="1"/>
          <p:nvPr/>
        </p:nvSpPr>
        <p:spPr>
          <a:xfrm>
            <a:off x="806069" y="1873449"/>
            <a:ext cx="10557598" cy="2585323"/>
          </a:xfrm>
          <a:prstGeom prst="rect">
            <a:avLst/>
          </a:prstGeom>
          <a:noFill/>
        </p:spPr>
        <p:txBody>
          <a:bodyPr wrap="square" rtlCol="0">
            <a:spAutoFit/>
          </a:bodyPr>
          <a:lstStyle/>
          <a:p>
            <a:pPr algn="ctr"/>
            <a:r>
              <a:rPr lang="en-US" sz="5400" dirty="0"/>
              <a:t>This is a fantastic time to use your personal testimony.</a:t>
            </a:r>
          </a:p>
          <a:p>
            <a:pPr algn="ctr"/>
            <a:r>
              <a:rPr lang="en-US" sz="5400" dirty="0"/>
              <a:t>Paul’s example Acts 26:12-16</a:t>
            </a:r>
          </a:p>
        </p:txBody>
      </p:sp>
      <p:sp>
        <p:nvSpPr>
          <p:cNvPr id="4" name="Slide Number Placeholder 3">
            <a:extLst>
              <a:ext uri="{FF2B5EF4-FFF2-40B4-BE49-F238E27FC236}">
                <a16:creationId xmlns:a16="http://schemas.microsoft.com/office/drawing/2014/main" id="{D8BF42C0-A9A7-4944-BF0B-B4883D32FFD8}"/>
              </a:ext>
            </a:extLst>
          </p:cNvPr>
          <p:cNvSpPr>
            <a:spLocks noGrp="1"/>
          </p:cNvSpPr>
          <p:nvPr>
            <p:ph type="sldNum" sz="quarter" idx="12"/>
          </p:nvPr>
        </p:nvSpPr>
        <p:spPr/>
        <p:txBody>
          <a:bodyPr/>
          <a:lstStyle/>
          <a:p>
            <a:fld id="{198EE0EF-5A81-0A44-ADB5-BE2AEA187555}" type="slidenum">
              <a:rPr lang="en-US" smtClean="0"/>
              <a:t>55</a:t>
            </a:fld>
            <a:endParaRPr lang="en-US"/>
          </a:p>
        </p:txBody>
      </p:sp>
    </p:spTree>
    <p:extLst>
      <p:ext uri="{BB962C8B-B14F-4D97-AF65-F5344CB8AC3E}">
        <p14:creationId xmlns:p14="http://schemas.microsoft.com/office/powerpoint/2010/main" val="40249731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2281096" y="2551837"/>
            <a:ext cx="7823601" cy="1754326"/>
          </a:xfrm>
          <a:prstGeom prst="rect">
            <a:avLst/>
          </a:prstGeom>
          <a:noFill/>
        </p:spPr>
        <p:txBody>
          <a:bodyPr wrap="square" rtlCol="0">
            <a:spAutoFit/>
          </a:bodyPr>
          <a:lstStyle/>
          <a:p>
            <a:pPr algn="ctr"/>
            <a:r>
              <a:rPr lang="en-US" sz="5400" dirty="0"/>
              <a:t>Argument III </a:t>
            </a:r>
          </a:p>
          <a:p>
            <a:pPr algn="ctr"/>
            <a:r>
              <a:rPr lang="en-US" sz="5400" dirty="0"/>
              <a:t>(The Moral Argument)</a:t>
            </a:r>
          </a:p>
        </p:txBody>
      </p:sp>
      <p:sp>
        <p:nvSpPr>
          <p:cNvPr id="4" name="TextBox 3">
            <a:extLst>
              <a:ext uri="{FF2B5EF4-FFF2-40B4-BE49-F238E27FC236}">
                <a16:creationId xmlns:a16="http://schemas.microsoft.com/office/drawing/2014/main" id="{4F2CD829-45DB-0F4B-B93C-23EA663651C3}"/>
              </a:ext>
            </a:extLst>
          </p:cNvPr>
          <p:cNvSpPr txBox="1"/>
          <p:nvPr/>
        </p:nvSpPr>
        <p:spPr>
          <a:xfrm>
            <a:off x="620323" y="764057"/>
            <a:ext cx="3406702" cy="584775"/>
          </a:xfrm>
          <a:prstGeom prst="rect">
            <a:avLst/>
          </a:prstGeom>
          <a:noFill/>
        </p:spPr>
        <p:txBody>
          <a:bodyPr wrap="none" rtlCol="0">
            <a:spAutoFit/>
          </a:bodyPr>
          <a:lstStyle/>
          <a:p>
            <a:r>
              <a:rPr lang="en-US" sz="3200" i="1" dirty="0"/>
              <a:t>The Moral Argument</a:t>
            </a:r>
          </a:p>
        </p:txBody>
      </p:sp>
      <p:sp>
        <p:nvSpPr>
          <p:cNvPr id="6" name="Slide Number Placeholder 5">
            <a:extLst>
              <a:ext uri="{FF2B5EF4-FFF2-40B4-BE49-F238E27FC236}">
                <a16:creationId xmlns:a16="http://schemas.microsoft.com/office/drawing/2014/main" id="{0825255B-2791-E049-84ED-2E554C9AF82B}"/>
              </a:ext>
            </a:extLst>
          </p:cNvPr>
          <p:cNvSpPr>
            <a:spLocks noGrp="1"/>
          </p:cNvSpPr>
          <p:nvPr>
            <p:ph type="sldNum" sz="quarter" idx="12"/>
          </p:nvPr>
        </p:nvSpPr>
        <p:spPr/>
        <p:txBody>
          <a:bodyPr/>
          <a:lstStyle/>
          <a:p>
            <a:fld id="{198EE0EF-5A81-0A44-ADB5-BE2AEA187555}" type="slidenum">
              <a:rPr lang="en-US" smtClean="0"/>
              <a:t>56</a:t>
            </a:fld>
            <a:endParaRPr lang="en-US"/>
          </a:p>
        </p:txBody>
      </p:sp>
    </p:spTree>
    <p:extLst>
      <p:ext uri="{BB962C8B-B14F-4D97-AF65-F5344CB8AC3E}">
        <p14:creationId xmlns:p14="http://schemas.microsoft.com/office/powerpoint/2010/main" val="35572087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431516" y="1813292"/>
            <a:ext cx="11552962" cy="3785652"/>
          </a:xfrm>
          <a:prstGeom prst="rect">
            <a:avLst/>
          </a:prstGeom>
          <a:noFill/>
        </p:spPr>
        <p:txBody>
          <a:bodyPr wrap="square" rtlCol="0">
            <a:spAutoFit/>
          </a:bodyPr>
          <a:lstStyle/>
          <a:p>
            <a:pPr algn="ctr"/>
            <a:r>
              <a:rPr lang="en-US" sz="4800" dirty="0"/>
              <a:t>The question is raised, can we be good without God? </a:t>
            </a:r>
          </a:p>
          <a:p>
            <a:pPr algn="ctr"/>
            <a:endParaRPr lang="en-US" sz="4800" dirty="0"/>
          </a:p>
          <a:p>
            <a:pPr algn="ctr"/>
            <a:r>
              <a:rPr lang="en-US" sz="4800" dirty="0"/>
              <a:t>Someone who does not believe in the existence of God would espouse </a:t>
            </a:r>
            <a:r>
              <a:rPr lang="en-US" sz="4800" b="1" dirty="0"/>
              <a:t>relativism</a:t>
            </a:r>
            <a:r>
              <a:rPr lang="en-US" sz="4800" dirty="0"/>
              <a:t>.</a:t>
            </a:r>
          </a:p>
        </p:txBody>
      </p:sp>
      <p:sp>
        <p:nvSpPr>
          <p:cNvPr id="4" name="TextBox 3">
            <a:extLst>
              <a:ext uri="{FF2B5EF4-FFF2-40B4-BE49-F238E27FC236}">
                <a16:creationId xmlns:a16="http://schemas.microsoft.com/office/drawing/2014/main" id="{4F2CD829-45DB-0F4B-B93C-23EA663651C3}"/>
              </a:ext>
            </a:extLst>
          </p:cNvPr>
          <p:cNvSpPr txBox="1"/>
          <p:nvPr/>
        </p:nvSpPr>
        <p:spPr>
          <a:xfrm>
            <a:off x="620323" y="764057"/>
            <a:ext cx="3406702" cy="584775"/>
          </a:xfrm>
          <a:prstGeom prst="rect">
            <a:avLst/>
          </a:prstGeom>
          <a:noFill/>
        </p:spPr>
        <p:txBody>
          <a:bodyPr wrap="none" rtlCol="0">
            <a:spAutoFit/>
          </a:bodyPr>
          <a:lstStyle/>
          <a:p>
            <a:r>
              <a:rPr lang="en-US" sz="3200" i="1" dirty="0"/>
              <a:t>The Moral Argument</a:t>
            </a:r>
          </a:p>
        </p:txBody>
      </p:sp>
      <p:sp>
        <p:nvSpPr>
          <p:cNvPr id="6" name="Slide Number Placeholder 5">
            <a:extLst>
              <a:ext uri="{FF2B5EF4-FFF2-40B4-BE49-F238E27FC236}">
                <a16:creationId xmlns:a16="http://schemas.microsoft.com/office/drawing/2014/main" id="{29A44AFA-F713-2C4B-B04D-7B71CD4A7207}"/>
              </a:ext>
            </a:extLst>
          </p:cNvPr>
          <p:cNvSpPr>
            <a:spLocks noGrp="1"/>
          </p:cNvSpPr>
          <p:nvPr>
            <p:ph type="sldNum" sz="quarter" idx="12"/>
          </p:nvPr>
        </p:nvSpPr>
        <p:spPr/>
        <p:txBody>
          <a:bodyPr/>
          <a:lstStyle/>
          <a:p>
            <a:fld id="{198EE0EF-5A81-0A44-ADB5-BE2AEA187555}" type="slidenum">
              <a:rPr lang="en-US" smtClean="0"/>
              <a:t>57</a:t>
            </a:fld>
            <a:endParaRPr lang="en-US"/>
          </a:p>
        </p:txBody>
      </p:sp>
    </p:spTree>
    <p:extLst>
      <p:ext uri="{BB962C8B-B14F-4D97-AF65-F5344CB8AC3E}">
        <p14:creationId xmlns:p14="http://schemas.microsoft.com/office/powerpoint/2010/main" val="2374314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431516" y="1813292"/>
            <a:ext cx="11552962" cy="3046988"/>
          </a:xfrm>
          <a:prstGeom prst="rect">
            <a:avLst/>
          </a:prstGeom>
          <a:noFill/>
        </p:spPr>
        <p:txBody>
          <a:bodyPr wrap="square" rtlCol="0">
            <a:spAutoFit/>
          </a:bodyPr>
          <a:lstStyle/>
          <a:p>
            <a:r>
              <a:rPr lang="en-US" sz="4800" dirty="0"/>
              <a:t>Relativism - the doctrine that knowledge, truth, and </a:t>
            </a:r>
            <a:r>
              <a:rPr lang="en-US" sz="4800" b="1" dirty="0"/>
              <a:t>morality exist in relation to culture, society, or historical context, and are not absolute</a:t>
            </a:r>
            <a:r>
              <a:rPr lang="en-US" sz="4800" dirty="0"/>
              <a:t>.</a:t>
            </a:r>
          </a:p>
        </p:txBody>
      </p:sp>
      <p:sp>
        <p:nvSpPr>
          <p:cNvPr id="4" name="TextBox 3">
            <a:extLst>
              <a:ext uri="{FF2B5EF4-FFF2-40B4-BE49-F238E27FC236}">
                <a16:creationId xmlns:a16="http://schemas.microsoft.com/office/drawing/2014/main" id="{4F2CD829-45DB-0F4B-B93C-23EA663651C3}"/>
              </a:ext>
            </a:extLst>
          </p:cNvPr>
          <p:cNvSpPr txBox="1"/>
          <p:nvPr/>
        </p:nvSpPr>
        <p:spPr>
          <a:xfrm>
            <a:off x="620323" y="764057"/>
            <a:ext cx="3406702" cy="584775"/>
          </a:xfrm>
          <a:prstGeom prst="rect">
            <a:avLst/>
          </a:prstGeom>
          <a:noFill/>
        </p:spPr>
        <p:txBody>
          <a:bodyPr wrap="none" rtlCol="0">
            <a:spAutoFit/>
          </a:bodyPr>
          <a:lstStyle/>
          <a:p>
            <a:r>
              <a:rPr lang="en-US" sz="3200" i="1" dirty="0"/>
              <a:t>The Moral Argument</a:t>
            </a:r>
          </a:p>
        </p:txBody>
      </p:sp>
      <p:sp>
        <p:nvSpPr>
          <p:cNvPr id="6" name="Slide Number Placeholder 5">
            <a:extLst>
              <a:ext uri="{FF2B5EF4-FFF2-40B4-BE49-F238E27FC236}">
                <a16:creationId xmlns:a16="http://schemas.microsoft.com/office/drawing/2014/main" id="{2D9242F0-62C0-C643-83AB-97290B008AF2}"/>
              </a:ext>
            </a:extLst>
          </p:cNvPr>
          <p:cNvSpPr>
            <a:spLocks noGrp="1"/>
          </p:cNvSpPr>
          <p:nvPr>
            <p:ph type="sldNum" sz="quarter" idx="12"/>
          </p:nvPr>
        </p:nvSpPr>
        <p:spPr/>
        <p:txBody>
          <a:bodyPr/>
          <a:lstStyle/>
          <a:p>
            <a:fld id="{198EE0EF-5A81-0A44-ADB5-BE2AEA187555}" type="slidenum">
              <a:rPr lang="en-US" smtClean="0"/>
              <a:t>58</a:t>
            </a:fld>
            <a:endParaRPr lang="en-US"/>
          </a:p>
        </p:txBody>
      </p:sp>
    </p:spTree>
    <p:extLst>
      <p:ext uri="{BB962C8B-B14F-4D97-AF65-F5344CB8AC3E}">
        <p14:creationId xmlns:p14="http://schemas.microsoft.com/office/powerpoint/2010/main" val="105693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4368400" y="2714411"/>
            <a:ext cx="3768604" cy="1200329"/>
          </a:xfrm>
          <a:prstGeom prst="rect">
            <a:avLst/>
          </a:prstGeom>
          <a:noFill/>
        </p:spPr>
        <p:txBody>
          <a:bodyPr wrap="square" rtlCol="0">
            <a:spAutoFit/>
          </a:bodyPr>
          <a:lstStyle/>
          <a:p>
            <a:r>
              <a:rPr lang="en-US" sz="7200" dirty="0"/>
              <a:t>Premise I</a:t>
            </a:r>
            <a:endParaRPr lang="en-US" sz="28700" dirty="0"/>
          </a:p>
        </p:txBody>
      </p:sp>
      <p:sp>
        <p:nvSpPr>
          <p:cNvPr id="5" name="TextBox 4">
            <a:extLst>
              <a:ext uri="{FF2B5EF4-FFF2-40B4-BE49-F238E27FC236}">
                <a16:creationId xmlns:a16="http://schemas.microsoft.com/office/drawing/2014/main" id="{49B3B096-412E-7F4D-B3CD-E63223912B9A}"/>
              </a:ext>
            </a:extLst>
          </p:cNvPr>
          <p:cNvSpPr txBox="1"/>
          <p:nvPr/>
        </p:nvSpPr>
        <p:spPr>
          <a:xfrm>
            <a:off x="560329" y="764057"/>
            <a:ext cx="3406702" cy="584775"/>
          </a:xfrm>
          <a:prstGeom prst="rect">
            <a:avLst/>
          </a:prstGeom>
          <a:noFill/>
        </p:spPr>
        <p:txBody>
          <a:bodyPr wrap="none" rtlCol="0">
            <a:spAutoFit/>
          </a:bodyPr>
          <a:lstStyle/>
          <a:p>
            <a:r>
              <a:rPr lang="en-US" sz="3200" i="1" dirty="0"/>
              <a:t>The Moral Argument</a:t>
            </a:r>
          </a:p>
        </p:txBody>
      </p:sp>
      <p:sp>
        <p:nvSpPr>
          <p:cNvPr id="6" name="Slide Number Placeholder 5">
            <a:extLst>
              <a:ext uri="{FF2B5EF4-FFF2-40B4-BE49-F238E27FC236}">
                <a16:creationId xmlns:a16="http://schemas.microsoft.com/office/drawing/2014/main" id="{4734BB4C-432E-1B4B-BD75-9AEB7D264762}"/>
              </a:ext>
            </a:extLst>
          </p:cNvPr>
          <p:cNvSpPr>
            <a:spLocks noGrp="1"/>
          </p:cNvSpPr>
          <p:nvPr>
            <p:ph type="sldNum" sz="quarter" idx="12"/>
          </p:nvPr>
        </p:nvSpPr>
        <p:spPr/>
        <p:txBody>
          <a:bodyPr/>
          <a:lstStyle/>
          <a:p>
            <a:fld id="{198EE0EF-5A81-0A44-ADB5-BE2AEA187555}" type="slidenum">
              <a:rPr lang="en-US" smtClean="0"/>
              <a:t>59</a:t>
            </a:fld>
            <a:endParaRPr lang="en-US"/>
          </a:p>
        </p:txBody>
      </p:sp>
    </p:spTree>
    <p:extLst>
      <p:ext uri="{BB962C8B-B14F-4D97-AF65-F5344CB8AC3E}">
        <p14:creationId xmlns:p14="http://schemas.microsoft.com/office/powerpoint/2010/main" val="3338521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9603275" cy="1049235"/>
          </a:xfrm>
        </p:spPr>
        <p:txBody>
          <a:bodyPr>
            <a:normAutofit/>
          </a:bodyPr>
          <a:lstStyle/>
          <a:p>
            <a:r>
              <a:rPr lang="en-US" sz="5400" dirty="0"/>
              <a:t>The biblical foundation</a:t>
            </a:r>
          </a:p>
        </p:txBody>
      </p:sp>
      <p:sp>
        <p:nvSpPr>
          <p:cNvPr id="3" name="Content Placeholder 2">
            <a:extLst>
              <a:ext uri="{FF2B5EF4-FFF2-40B4-BE49-F238E27FC236}">
                <a16:creationId xmlns:a16="http://schemas.microsoft.com/office/drawing/2014/main" id="{9ABA8CC0-9B1C-404E-B1A9-C9CCC3BC8D26}"/>
              </a:ext>
            </a:extLst>
          </p:cNvPr>
          <p:cNvSpPr>
            <a:spLocks noGrp="1"/>
          </p:cNvSpPr>
          <p:nvPr>
            <p:ph idx="1"/>
          </p:nvPr>
        </p:nvSpPr>
        <p:spPr>
          <a:xfrm>
            <a:off x="246580" y="1288676"/>
            <a:ext cx="11774184" cy="3478534"/>
          </a:xfrm>
        </p:spPr>
        <p:txBody>
          <a:bodyPr numCol="2">
            <a:normAutofit lnSpcReduction="10000"/>
          </a:bodyPr>
          <a:lstStyle/>
          <a:p>
            <a:pPr marL="0" lvl="0" indent="0">
              <a:buNone/>
            </a:pPr>
            <a:r>
              <a:rPr lang="en-US" sz="4400" dirty="0"/>
              <a:t>Two Categories of Apologetics:</a:t>
            </a:r>
          </a:p>
          <a:p>
            <a:pPr marL="0" lvl="0" indent="0">
              <a:buNone/>
            </a:pPr>
            <a:r>
              <a:rPr lang="en-US" sz="4400" dirty="0"/>
              <a:t>Academic</a:t>
            </a:r>
          </a:p>
          <a:p>
            <a:pPr marL="0" lvl="0" indent="0">
              <a:buNone/>
            </a:pPr>
            <a:r>
              <a:rPr lang="en-US" sz="4400" dirty="0"/>
              <a:t>Useful</a:t>
            </a:r>
          </a:p>
          <a:p>
            <a:pPr marL="0" lvl="0" indent="0">
              <a:buNone/>
            </a:pPr>
            <a:endParaRPr lang="en-US" sz="4400" dirty="0"/>
          </a:p>
          <a:p>
            <a:pPr marL="0" lvl="0" indent="0">
              <a:buNone/>
            </a:pPr>
            <a:endParaRPr lang="en-US" sz="4400" dirty="0"/>
          </a:p>
          <a:p>
            <a:pPr marL="0" lvl="0" indent="0">
              <a:buNone/>
            </a:pPr>
            <a:r>
              <a:rPr lang="en-US" sz="4400" dirty="0"/>
              <a:t>Luke 12:48</a:t>
            </a:r>
          </a:p>
          <a:p>
            <a:pPr marL="0" lvl="0" indent="0">
              <a:buNone/>
            </a:pPr>
            <a:r>
              <a:rPr lang="en-US" sz="4400" dirty="0"/>
              <a:t>Ephesians 5: 15-17</a:t>
            </a:r>
          </a:p>
        </p:txBody>
      </p:sp>
      <p:sp>
        <p:nvSpPr>
          <p:cNvPr id="5" name="Slide Number Placeholder 4">
            <a:extLst>
              <a:ext uri="{FF2B5EF4-FFF2-40B4-BE49-F238E27FC236}">
                <a16:creationId xmlns:a16="http://schemas.microsoft.com/office/drawing/2014/main" id="{C904F042-ADF5-8A43-8013-5E825C649912}"/>
              </a:ext>
            </a:extLst>
          </p:cNvPr>
          <p:cNvSpPr>
            <a:spLocks noGrp="1"/>
          </p:cNvSpPr>
          <p:nvPr>
            <p:ph type="sldNum" sz="quarter" idx="12"/>
          </p:nvPr>
        </p:nvSpPr>
        <p:spPr/>
        <p:txBody>
          <a:bodyPr/>
          <a:lstStyle/>
          <a:p>
            <a:fld id="{198EE0EF-5A81-0A44-ADB5-BE2AEA187555}" type="slidenum">
              <a:rPr lang="en-US" smtClean="0"/>
              <a:t>6</a:t>
            </a:fld>
            <a:endParaRPr lang="en-US"/>
          </a:p>
        </p:txBody>
      </p:sp>
    </p:spTree>
    <p:extLst>
      <p:ext uri="{BB962C8B-B14F-4D97-AF65-F5344CB8AC3E}">
        <p14:creationId xmlns:p14="http://schemas.microsoft.com/office/powerpoint/2010/main" val="7330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431516" y="1813292"/>
            <a:ext cx="11552962" cy="3416320"/>
          </a:xfrm>
          <a:prstGeom prst="rect">
            <a:avLst/>
          </a:prstGeom>
          <a:noFill/>
        </p:spPr>
        <p:txBody>
          <a:bodyPr wrap="square" rtlCol="0">
            <a:spAutoFit/>
          </a:bodyPr>
          <a:lstStyle/>
          <a:p>
            <a:pPr algn="ctr"/>
            <a:r>
              <a:rPr lang="en-US" sz="5400" dirty="0"/>
              <a:t>If God </a:t>
            </a:r>
            <a:r>
              <a:rPr lang="en-US" sz="5400" u="sng" dirty="0"/>
              <a:t>does not exist,</a:t>
            </a:r>
            <a:r>
              <a:rPr lang="en-US" sz="5400" dirty="0"/>
              <a:t> objective moral </a:t>
            </a:r>
            <a:r>
              <a:rPr lang="en-US" sz="5400" u="sng" dirty="0"/>
              <a:t>values</a:t>
            </a:r>
            <a:r>
              <a:rPr lang="en-US" sz="5400" dirty="0"/>
              <a:t> and </a:t>
            </a:r>
            <a:r>
              <a:rPr lang="en-US" sz="5400" u="sng" dirty="0"/>
              <a:t>duties</a:t>
            </a:r>
            <a:r>
              <a:rPr lang="en-US" sz="5400" dirty="0"/>
              <a:t> do not exist.  </a:t>
            </a:r>
          </a:p>
          <a:p>
            <a:pPr algn="ctr"/>
            <a:r>
              <a:rPr lang="en-US" sz="5400" dirty="0"/>
              <a:t>(This premise seems agreeable to relativists).</a:t>
            </a:r>
          </a:p>
        </p:txBody>
      </p:sp>
      <p:sp>
        <p:nvSpPr>
          <p:cNvPr id="4" name="TextBox 3">
            <a:extLst>
              <a:ext uri="{FF2B5EF4-FFF2-40B4-BE49-F238E27FC236}">
                <a16:creationId xmlns:a16="http://schemas.microsoft.com/office/drawing/2014/main" id="{4F2CD829-45DB-0F4B-B93C-23EA663651C3}"/>
              </a:ext>
            </a:extLst>
          </p:cNvPr>
          <p:cNvSpPr txBox="1"/>
          <p:nvPr/>
        </p:nvSpPr>
        <p:spPr>
          <a:xfrm>
            <a:off x="620323" y="764057"/>
            <a:ext cx="3406702" cy="584775"/>
          </a:xfrm>
          <a:prstGeom prst="rect">
            <a:avLst/>
          </a:prstGeom>
          <a:noFill/>
        </p:spPr>
        <p:txBody>
          <a:bodyPr wrap="none" rtlCol="0">
            <a:spAutoFit/>
          </a:bodyPr>
          <a:lstStyle/>
          <a:p>
            <a:r>
              <a:rPr lang="en-US" sz="3200" i="1" dirty="0"/>
              <a:t>The Moral Argument</a:t>
            </a:r>
          </a:p>
        </p:txBody>
      </p:sp>
      <p:sp>
        <p:nvSpPr>
          <p:cNvPr id="6" name="Slide Number Placeholder 5">
            <a:extLst>
              <a:ext uri="{FF2B5EF4-FFF2-40B4-BE49-F238E27FC236}">
                <a16:creationId xmlns:a16="http://schemas.microsoft.com/office/drawing/2014/main" id="{2F8F08B7-40DC-E14C-AB71-02D48AADF265}"/>
              </a:ext>
            </a:extLst>
          </p:cNvPr>
          <p:cNvSpPr>
            <a:spLocks noGrp="1"/>
          </p:cNvSpPr>
          <p:nvPr>
            <p:ph type="sldNum" sz="quarter" idx="12"/>
          </p:nvPr>
        </p:nvSpPr>
        <p:spPr/>
        <p:txBody>
          <a:bodyPr/>
          <a:lstStyle/>
          <a:p>
            <a:fld id="{198EE0EF-5A81-0A44-ADB5-BE2AEA187555}" type="slidenum">
              <a:rPr lang="en-US" smtClean="0"/>
              <a:t>60</a:t>
            </a:fld>
            <a:endParaRPr lang="en-US"/>
          </a:p>
        </p:txBody>
      </p:sp>
    </p:spTree>
    <p:extLst>
      <p:ext uri="{BB962C8B-B14F-4D97-AF65-F5344CB8AC3E}">
        <p14:creationId xmlns:p14="http://schemas.microsoft.com/office/powerpoint/2010/main" val="37528148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4" name="TextBox 3">
            <a:extLst>
              <a:ext uri="{FF2B5EF4-FFF2-40B4-BE49-F238E27FC236}">
                <a16:creationId xmlns:a16="http://schemas.microsoft.com/office/drawing/2014/main" id="{4F2CD829-45DB-0F4B-B93C-23EA663651C3}"/>
              </a:ext>
            </a:extLst>
          </p:cNvPr>
          <p:cNvSpPr txBox="1"/>
          <p:nvPr/>
        </p:nvSpPr>
        <p:spPr>
          <a:xfrm>
            <a:off x="620323" y="764057"/>
            <a:ext cx="3406702" cy="584775"/>
          </a:xfrm>
          <a:prstGeom prst="rect">
            <a:avLst/>
          </a:prstGeom>
          <a:noFill/>
        </p:spPr>
        <p:txBody>
          <a:bodyPr wrap="none" rtlCol="0">
            <a:spAutoFit/>
          </a:bodyPr>
          <a:lstStyle/>
          <a:p>
            <a:r>
              <a:rPr lang="en-US" sz="3200" i="1" dirty="0"/>
              <a:t>The Moral Argument</a:t>
            </a:r>
          </a:p>
        </p:txBody>
      </p:sp>
      <p:sp>
        <p:nvSpPr>
          <p:cNvPr id="6" name="Slide Number Placeholder 5">
            <a:extLst>
              <a:ext uri="{FF2B5EF4-FFF2-40B4-BE49-F238E27FC236}">
                <a16:creationId xmlns:a16="http://schemas.microsoft.com/office/drawing/2014/main" id="{2F8F08B7-40DC-E14C-AB71-02D48AADF265}"/>
              </a:ext>
            </a:extLst>
          </p:cNvPr>
          <p:cNvSpPr>
            <a:spLocks noGrp="1"/>
          </p:cNvSpPr>
          <p:nvPr>
            <p:ph type="sldNum" sz="quarter" idx="12"/>
          </p:nvPr>
        </p:nvSpPr>
        <p:spPr/>
        <p:txBody>
          <a:bodyPr/>
          <a:lstStyle/>
          <a:p>
            <a:fld id="{198EE0EF-5A81-0A44-ADB5-BE2AEA187555}" type="slidenum">
              <a:rPr lang="en-US" smtClean="0"/>
              <a:t>61</a:t>
            </a:fld>
            <a:endParaRPr lang="en-US"/>
          </a:p>
        </p:txBody>
      </p:sp>
      <p:sp>
        <p:nvSpPr>
          <p:cNvPr id="5" name="TextBox 4">
            <a:extLst>
              <a:ext uri="{FF2B5EF4-FFF2-40B4-BE49-F238E27FC236}">
                <a16:creationId xmlns:a16="http://schemas.microsoft.com/office/drawing/2014/main" id="{B1292EBC-4C84-C84D-9C0D-26351B89E90A}"/>
              </a:ext>
            </a:extLst>
          </p:cNvPr>
          <p:cNvSpPr txBox="1"/>
          <p:nvPr/>
        </p:nvSpPr>
        <p:spPr>
          <a:xfrm>
            <a:off x="883403" y="2231756"/>
            <a:ext cx="2122441" cy="769441"/>
          </a:xfrm>
          <a:prstGeom prst="rect">
            <a:avLst/>
          </a:prstGeom>
          <a:noFill/>
        </p:spPr>
        <p:txBody>
          <a:bodyPr wrap="none" rtlCol="0">
            <a:spAutoFit/>
          </a:bodyPr>
          <a:lstStyle/>
          <a:p>
            <a:r>
              <a:rPr lang="en-US" sz="4400" dirty="0"/>
              <a:t>Values - </a:t>
            </a:r>
          </a:p>
        </p:txBody>
      </p:sp>
      <p:sp>
        <p:nvSpPr>
          <p:cNvPr id="8" name="TextBox 7">
            <a:extLst>
              <a:ext uri="{FF2B5EF4-FFF2-40B4-BE49-F238E27FC236}">
                <a16:creationId xmlns:a16="http://schemas.microsoft.com/office/drawing/2014/main" id="{34B9F1BD-3B52-7340-9003-A4F4CDA59F8E}"/>
              </a:ext>
            </a:extLst>
          </p:cNvPr>
          <p:cNvSpPr txBox="1"/>
          <p:nvPr/>
        </p:nvSpPr>
        <p:spPr>
          <a:xfrm>
            <a:off x="883403" y="3884121"/>
            <a:ext cx="2185214" cy="769441"/>
          </a:xfrm>
          <a:prstGeom prst="rect">
            <a:avLst/>
          </a:prstGeom>
          <a:noFill/>
        </p:spPr>
        <p:txBody>
          <a:bodyPr wrap="none" rtlCol="0">
            <a:spAutoFit/>
          </a:bodyPr>
          <a:lstStyle/>
          <a:p>
            <a:r>
              <a:rPr lang="en-US" sz="4400" dirty="0"/>
              <a:t>Duties - </a:t>
            </a:r>
          </a:p>
        </p:txBody>
      </p:sp>
      <p:sp>
        <p:nvSpPr>
          <p:cNvPr id="9" name="TextBox 8">
            <a:extLst>
              <a:ext uri="{FF2B5EF4-FFF2-40B4-BE49-F238E27FC236}">
                <a16:creationId xmlns:a16="http://schemas.microsoft.com/office/drawing/2014/main" id="{FFE43720-29F1-5C47-9609-34CB0E989654}"/>
              </a:ext>
            </a:extLst>
          </p:cNvPr>
          <p:cNvSpPr txBox="1"/>
          <p:nvPr/>
        </p:nvSpPr>
        <p:spPr>
          <a:xfrm>
            <a:off x="3005844" y="2231756"/>
            <a:ext cx="6815968" cy="830997"/>
          </a:xfrm>
          <a:prstGeom prst="rect">
            <a:avLst/>
          </a:prstGeom>
          <a:noFill/>
        </p:spPr>
        <p:txBody>
          <a:bodyPr wrap="none" rtlCol="0">
            <a:spAutoFit/>
          </a:bodyPr>
          <a:lstStyle/>
          <a:p>
            <a:r>
              <a:rPr lang="en-US" sz="4800" dirty="0"/>
              <a:t>Something is good or bad. </a:t>
            </a:r>
          </a:p>
        </p:txBody>
      </p:sp>
      <p:sp>
        <p:nvSpPr>
          <p:cNvPr id="10" name="TextBox 9">
            <a:extLst>
              <a:ext uri="{FF2B5EF4-FFF2-40B4-BE49-F238E27FC236}">
                <a16:creationId xmlns:a16="http://schemas.microsoft.com/office/drawing/2014/main" id="{5F25323C-3FB8-1243-B567-2512C8B80E14}"/>
              </a:ext>
            </a:extLst>
          </p:cNvPr>
          <p:cNvSpPr txBox="1"/>
          <p:nvPr/>
        </p:nvSpPr>
        <p:spPr>
          <a:xfrm>
            <a:off x="3005844" y="3884121"/>
            <a:ext cx="7261575" cy="1569660"/>
          </a:xfrm>
          <a:prstGeom prst="rect">
            <a:avLst/>
          </a:prstGeom>
          <a:noFill/>
        </p:spPr>
        <p:txBody>
          <a:bodyPr wrap="square" rtlCol="0">
            <a:spAutoFit/>
          </a:bodyPr>
          <a:lstStyle/>
          <a:p>
            <a:r>
              <a:rPr lang="en-US" sz="4800" dirty="0"/>
              <a:t>Something is right or wrong.  (Moral Obligation)</a:t>
            </a:r>
          </a:p>
        </p:txBody>
      </p:sp>
    </p:spTree>
    <p:extLst>
      <p:ext uri="{BB962C8B-B14F-4D97-AF65-F5344CB8AC3E}">
        <p14:creationId xmlns:p14="http://schemas.microsoft.com/office/powerpoint/2010/main" val="373338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4" name="TextBox 3">
            <a:extLst>
              <a:ext uri="{FF2B5EF4-FFF2-40B4-BE49-F238E27FC236}">
                <a16:creationId xmlns:a16="http://schemas.microsoft.com/office/drawing/2014/main" id="{4F2CD829-45DB-0F4B-B93C-23EA663651C3}"/>
              </a:ext>
            </a:extLst>
          </p:cNvPr>
          <p:cNvSpPr txBox="1"/>
          <p:nvPr/>
        </p:nvSpPr>
        <p:spPr>
          <a:xfrm>
            <a:off x="620323" y="764057"/>
            <a:ext cx="3406702" cy="584775"/>
          </a:xfrm>
          <a:prstGeom prst="rect">
            <a:avLst/>
          </a:prstGeom>
          <a:noFill/>
        </p:spPr>
        <p:txBody>
          <a:bodyPr wrap="none" rtlCol="0">
            <a:spAutoFit/>
          </a:bodyPr>
          <a:lstStyle/>
          <a:p>
            <a:r>
              <a:rPr lang="en-US" sz="3200" i="1" dirty="0"/>
              <a:t>The Moral Argument</a:t>
            </a:r>
          </a:p>
        </p:txBody>
      </p:sp>
      <p:sp>
        <p:nvSpPr>
          <p:cNvPr id="6" name="Slide Number Placeholder 5">
            <a:extLst>
              <a:ext uri="{FF2B5EF4-FFF2-40B4-BE49-F238E27FC236}">
                <a16:creationId xmlns:a16="http://schemas.microsoft.com/office/drawing/2014/main" id="{2F8F08B7-40DC-E14C-AB71-02D48AADF265}"/>
              </a:ext>
            </a:extLst>
          </p:cNvPr>
          <p:cNvSpPr>
            <a:spLocks noGrp="1"/>
          </p:cNvSpPr>
          <p:nvPr>
            <p:ph type="sldNum" sz="quarter" idx="12"/>
          </p:nvPr>
        </p:nvSpPr>
        <p:spPr/>
        <p:txBody>
          <a:bodyPr/>
          <a:lstStyle/>
          <a:p>
            <a:fld id="{198EE0EF-5A81-0A44-ADB5-BE2AEA187555}" type="slidenum">
              <a:rPr lang="en-US" smtClean="0"/>
              <a:t>62</a:t>
            </a:fld>
            <a:endParaRPr lang="en-US"/>
          </a:p>
        </p:txBody>
      </p:sp>
      <p:sp>
        <p:nvSpPr>
          <p:cNvPr id="9" name="TextBox 8">
            <a:extLst>
              <a:ext uri="{FF2B5EF4-FFF2-40B4-BE49-F238E27FC236}">
                <a16:creationId xmlns:a16="http://schemas.microsoft.com/office/drawing/2014/main" id="{FFE43720-29F1-5C47-9609-34CB0E989654}"/>
              </a:ext>
            </a:extLst>
          </p:cNvPr>
          <p:cNvSpPr txBox="1"/>
          <p:nvPr/>
        </p:nvSpPr>
        <p:spPr>
          <a:xfrm>
            <a:off x="233315" y="1813292"/>
            <a:ext cx="11632557" cy="2862322"/>
          </a:xfrm>
          <a:prstGeom prst="rect">
            <a:avLst/>
          </a:prstGeom>
          <a:noFill/>
        </p:spPr>
        <p:txBody>
          <a:bodyPr wrap="square" rtlCol="0">
            <a:spAutoFit/>
          </a:bodyPr>
          <a:lstStyle/>
          <a:p>
            <a:pPr algn="ctr"/>
            <a:r>
              <a:rPr lang="en-US" sz="6000" dirty="0"/>
              <a:t>Example – It would be good for you to become a doctor but you are not morally obligated to be one. </a:t>
            </a:r>
          </a:p>
        </p:txBody>
      </p:sp>
    </p:spTree>
    <p:extLst>
      <p:ext uri="{BB962C8B-B14F-4D97-AF65-F5344CB8AC3E}">
        <p14:creationId xmlns:p14="http://schemas.microsoft.com/office/powerpoint/2010/main" val="19537581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4" name="TextBox 3">
            <a:extLst>
              <a:ext uri="{FF2B5EF4-FFF2-40B4-BE49-F238E27FC236}">
                <a16:creationId xmlns:a16="http://schemas.microsoft.com/office/drawing/2014/main" id="{4F2CD829-45DB-0F4B-B93C-23EA663651C3}"/>
              </a:ext>
            </a:extLst>
          </p:cNvPr>
          <p:cNvSpPr txBox="1"/>
          <p:nvPr/>
        </p:nvSpPr>
        <p:spPr>
          <a:xfrm>
            <a:off x="620323" y="764057"/>
            <a:ext cx="3406702" cy="584775"/>
          </a:xfrm>
          <a:prstGeom prst="rect">
            <a:avLst/>
          </a:prstGeom>
          <a:noFill/>
        </p:spPr>
        <p:txBody>
          <a:bodyPr wrap="none" rtlCol="0">
            <a:spAutoFit/>
          </a:bodyPr>
          <a:lstStyle/>
          <a:p>
            <a:r>
              <a:rPr lang="en-US" sz="3200" i="1" dirty="0"/>
              <a:t>The Moral Argument</a:t>
            </a:r>
          </a:p>
        </p:txBody>
      </p:sp>
      <p:sp>
        <p:nvSpPr>
          <p:cNvPr id="6" name="Slide Number Placeholder 5">
            <a:extLst>
              <a:ext uri="{FF2B5EF4-FFF2-40B4-BE49-F238E27FC236}">
                <a16:creationId xmlns:a16="http://schemas.microsoft.com/office/drawing/2014/main" id="{2F8F08B7-40DC-E14C-AB71-02D48AADF265}"/>
              </a:ext>
            </a:extLst>
          </p:cNvPr>
          <p:cNvSpPr>
            <a:spLocks noGrp="1"/>
          </p:cNvSpPr>
          <p:nvPr>
            <p:ph type="sldNum" sz="quarter" idx="12"/>
          </p:nvPr>
        </p:nvSpPr>
        <p:spPr/>
        <p:txBody>
          <a:bodyPr/>
          <a:lstStyle/>
          <a:p>
            <a:fld id="{198EE0EF-5A81-0A44-ADB5-BE2AEA187555}" type="slidenum">
              <a:rPr lang="en-US" smtClean="0"/>
              <a:t>63</a:t>
            </a:fld>
            <a:endParaRPr lang="en-US"/>
          </a:p>
        </p:txBody>
      </p:sp>
      <p:sp>
        <p:nvSpPr>
          <p:cNvPr id="9" name="TextBox 8">
            <a:extLst>
              <a:ext uri="{FF2B5EF4-FFF2-40B4-BE49-F238E27FC236}">
                <a16:creationId xmlns:a16="http://schemas.microsoft.com/office/drawing/2014/main" id="{FFE43720-29F1-5C47-9609-34CB0E989654}"/>
              </a:ext>
            </a:extLst>
          </p:cNvPr>
          <p:cNvSpPr txBox="1"/>
          <p:nvPr/>
        </p:nvSpPr>
        <p:spPr>
          <a:xfrm>
            <a:off x="233315" y="1813292"/>
            <a:ext cx="11632557" cy="3785652"/>
          </a:xfrm>
          <a:prstGeom prst="rect">
            <a:avLst/>
          </a:prstGeom>
          <a:noFill/>
        </p:spPr>
        <p:txBody>
          <a:bodyPr wrap="square" rtlCol="0">
            <a:spAutoFit/>
          </a:bodyPr>
          <a:lstStyle/>
          <a:p>
            <a:pPr algn="ctr"/>
            <a:r>
              <a:rPr lang="en-US" sz="6000" dirty="0"/>
              <a:t>Objective Statement – </a:t>
            </a:r>
            <a:r>
              <a:rPr lang="en-US" sz="6000" dirty="0">
                <a:latin typeface="Calibri" panose="020F0502020204030204" pitchFamily="34" charset="0"/>
                <a:ea typeface="Calibri" panose="020F0502020204030204" pitchFamily="34" charset="0"/>
                <a:cs typeface="Times New Roman" panose="02020603050405020304" pitchFamily="18" charset="0"/>
              </a:rPr>
              <a:t>I can say </a:t>
            </a:r>
            <a:r>
              <a:rPr lang="en-US" sz="6000" b="1" dirty="0">
                <a:latin typeface="Calibri" panose="020F0502020204030204" pitchFamily="34" charset="0"/>
                <a:ea typeface="Calibri" panose="020F0502020204030204" pitchFamily="34" charset="0"/>
                <a:cs typeface="Times New Roman" panose="02020603050405020304" pitchFamily="18" charset="0"/>
              </a:rPr>
              <a:t>objectively</a:t>
            </a:r>
            <a:r>
              <a:rPr lang="en-US" sz="6000" dirty="0">
                <a:latin typeface="Calibri" panose="020F0502020204030204" pitchFamily="34" charset="0"/>
                <a:ea typeface="Calibri" panose="020F0502020204030204" pitchFamily="34" charset="0"/>
                <a:cs typeface="Times New Roman" panose="02020603050405020304" pitchFamily="18" charset="0"/>
              </a:rPr>
              <a:t> that if you drink strychnine regardless of your opinion of it you will die.</a:t>
            </a:r>
            <a:r>
              <a:rPr lang="en-US" sz="6000" dirty="0"/>
              <a:t> </a:t>
            </a:r>
          </a:p>
        </p:txBody>
      </p:sp>
    </p:spTree>
    <p:extLst>
      <p:ext uri="{BB962C8B-B14F-4D97-AF65-F5344CB8AC3E}">
        <p14:creationId xmlns:p14="http://schemas.microsoft.com/office/powerpoint/2010/main" val="42757681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4" name="TextBox 3">
            <a:extLst>
              <a:ext uri="{FF2B5EF4-FFF2-40B4-BE49-F238E27FC236}">
                <a16:creationId xmlns:a16="http://schemas.microsoft.com/office/drawing/2014/main" id="{4F2CD829-45DB-0F4B-B93C-23EA663651C3}"/>
              </a:ext>
            </a:extLst>
          </p:cNvPr>
          <p:cNvSpPr txBox="1"/>
          <p:nvPr/>
        </p:nvSpPr>
        <p:spPr>
          <a:xfrm>
            <a:off x="620323" y="764057"/>
            <a:ext cx="3406702" cy="584775"/>
          </a:xfrm>
          <a:prstGeom prst="rect">
            <a:avLst/>
          </a:prstGeom>
          <a:noFill/>
        </p:spPr>
        <p:txBody>
          <a:bodyPr wrap="none" rtlCol="0">
            <a:spAutoFit/>
          </a:bodyPr>
          <a:lstStyle/>
          <a:p>
            <a:r>
              <a:rPr lang="en-US" sz="3200" i="1" dirty="0"/>
              <a:t>The Moral Argument</a:t>
            </a:r>
          </a:p>
        </p:txBody>
      </p:sp>
      <p:sp>
        <p:nvSpPr>
          <p:cNvPr id="6" name="Slide Number Placeholder 5">
            <a:extLst>
              <a:ext uri="{FF2B5EF4-FFF2-40B4-BE49-F238E27FC236}">
                <a16:creationId xmlns:a16="http://schemas.microsoft.com/office/drawing/2014/main" id="{2F8F08B7-40DC-E14C-AB71-02D48AADF265}"/>
              </a:ext>
            </a:extLst>
          </p:cNvPr>
          <p:cNvSpPr>
            <a:spLocks noGrp="1"/>
          </p:cNvSpPr>
          <p:nvPr>
            <p:ph type="sldNum" sz="quarter" idx="12"/>
          </p:nvPr>
        </p:nvSpPr>
        <p:spPr/>
        <p:txBody>
          <a:bodyPr/>
          <a:lstStyle/>
          <a:p>
            <a:fld id="{198EE0EF-5A81-0A44-ADB5-BE2AEA187555}" type="slidenum">
              <a:rPr lang="en-US" smtClean="0"/>
              <a:t>64</a:t>
            </a:fld>
            <a:endParaRPr lang="en-US"/>
          </a:p>
        </p:txBody>
      </p:sp>
      <p:sp>
        <p:nvSpPr>
          <p:cNvPr id="9" name="TextBox 8">
            <a:extLst>
              <a:ext uri="{FF2B5EF4-FFF2-40B4-BE49-F238E27FC236}">
                <a16:creationId xmlns:a16="http://schemas.microsoft.com/office/drawing/2014/main" id="{FFE43720-29F1-5C47-9609-34CB0E989654}"/>
              </a:ext>
            </a:extLst>
          </p:cNvPr>
          <p:cNvSpPr txBox="1"/>
          <p:nvPr/>
        </p:nvSpPr>
        <p:spPr>
          <a:xfrm>
            <a:off x="233315" y="1813292"/>
            <a:ext cx="11632557" cy="3139321"/>
          </a:xfrm>
          <a:prstGeom prst="rect">
            <a:avLst/>
          </a:prstGeom>
          <a:noFill/>
        </p:spPr>
        <p:txBody>
          <a:bodyPr wrap="square" rtlCol="0">
            <a:spAutoFit/>
          </a:bodyPr>
          <a:lstStyle/>
          <a:p>
            <a:pPr algn="ctr"/>
            <a:r>
              <a:rPr lang="en-US" sz="6000" dirty="0"/>
              <a:t>Restate the Premise– </a:t>
            </a:r>
            <a:r>
              <a:rPr lang="en-US" sz="6600" u="sng" dirty="0"/>
              <a:t>if God does not exist</a:t>
            </a:r>
            <a:r>
              <a:rPr lang="en-US" sz="6600" dirty="0"/>
              <a:t> then moral values and duties </a:t>
            </a:r>
            <a:r>
              <a:rPr lang="en-US" sz="6600" u="sng" dirty="0"/>
              <a:t>are not objective</a:t>
            </a:r>
            <a:r>
              <a:rPr lang="en-US" sz="6600" dirty="0"/>
              <a:t>. </a:t>
            </a:r>
            <a:endParaRPr lang="en-US" sz="6000" dirty="0"/>
          </a:p>
        </p:txBody>
      </p:sp>
    </p:spTree>
    <p:extLst>
      <p:ext uri="{BB962C8B-B14F-4D97-AF65-F5344CB8AC3E}">
        <p14:creationId xmlns:p14="http://schemas.microsoft.com/office/powerpoint/2010/main" val="29035531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4" name="TextBox 3">
            <a:extLst>
              <a:ext uri="{FF2B5EF4-FFF2-40B4-BE49-F238E27FC236}">
                <a16:creationId xmlns:a16="http://schemas.microsoft.com/office/drawing/2014/main" id="{4F2CD829-45DB-0F4B-B93C-23EA663651C3}"/>
              </a:ext>
            </a:extLst>
          </p:cNvPr>
          <p:cNvSpPr txBox="1"/>
          <p:nvPr/>
        </p:nvSpPr>
        <p:spPr>
          <a:xfrm>
            <a:off x="620323" y="764057"/>
            <a:ext cx="3406702" cy="584775"/>
          </a:xfrm>
          <a:prstGeom prst="rect">
            <a:avLst/>
          </a:prstGeom>
          <a:noFill/>
        </p:spPr>
        <p:txBody>
          <a:bodyPr wrap="none" rtlCol="0">
            <a:spAutoFit/>
          </a:bodyPr>
          <a:lstStyle/>
          <a:p>
            <a:r>
              <a:rPr lang="en-US" sz="3200" i="1" dirty="0"/>
              <a:t>The Moral Argument</a:t>
            </a:r>
          </a:p>
        </p:txBody>
      </p:sp>
      <p:sp>
        <p:nvSpPr>
          <p:cNvPr id="6" name="Slide Number Placeholder 5">
            <a:extLst>
              <a:ext uri="{FF2B5EF4-FFF2-40B4-BE49-F238E27FC236}">
                <a16:creationId xmlns:a16="http://schemas.microsoft.com/office/drawing/2014/main" id="{2F8F08B7-40DC-E14C-AB71-02D48AADF265}"/>
              </a:ext>
            </a:extLst>
          </p:cNvPr>
          <p:cNvSpPr>
            <a:spLocks noGrp="1"/>
          </p:cNvSpPr>
          <p:nvPr>
            <p:ph type="sldNum" sz="quarter" idx="12"/>
          </p:nvPr>
        </p:nvSpPr>
        <p:spPr/>
        <p:txBody>
          <a:bodyPr/>
          <a:lstStyle/>
          <a:p>
            <a:fld id="{198EE0EF-5A81-0A44-ADB5-BE2AEA187555}" type="slidenum">
              <a:rPr lang="en-US" smtClean="0"/>
              <a:t>65</a:t>
            </a:fld>
            <a:endParaRPr lang="en-US"/>
          </a:p>
        </p:txBody>
      </p:sp>
      <p:sp>
        <p:nvSpPr>
          <p:cNvPr id="9" name="TextBox 8">
            <a:extLst>
              <a:ext uri="{FF2B5EF4-FFF2-40B4-BE49-F238E27FC236}">
                <a16:creationId xmlns:a16="http://schemas.microsoft.com/office/drawing/2014/main" id="{FFE43720-29F1-5C47-9609-34CB0E989654}"/>
              </a:ext>
            </a:extLst>
          </p:cNvPr>
          <p:cNvSpPr txBox="1"/>
          <p:nvPr/>
        </p:nvSpPr>
        <p:spPr>
          <a:xfrm>
            <a:off x="279721" y="1959739"/>
            <a:ext cx="11632557" cy="2862322"/>
          </a:xfrm>
          <a:prstGeom prst="rect">
            <a:avLst/>
          </a:prstGeom>
          <a:noFill/>
        </p:spPr>
        <p:txBody>
          <a:bodyPr wrap="square" rtlCol="0">
            <a:spAutoFit/>
          </a:bodyPr>
          <a:lstStyle/>
          <a:p>
            <a:pPr algn="ctr"/>
            <a:r>
              <a:rPr lang="en-US" sz="6000" dirty="0">
                <a:latin typeface="Calibri" panose="020F0502020204030204" pitchFamily="34" charset="0"/>
                <a:ea typeface="Calibri" panose="020F0502020204030204" pitchFamily="34" charset="0"/>
                <a:cs typeface="Times New Roman" panose="02020603050405020304" pitchFamily="18" charset="0"/>
              </a:rPr>
              <a:t>The objective in this premise is to show that </a:t>
            </a:r>
            <a:r>
              <a:rPr lang="en-US" sz="6000" b="1" dirty="0">
                <a:latin typeface="Calibri" panose="020F0502020204030204" pitchFamily="34" charset="0"/>
                <a:ea typeface="Calibri" panose="020F0502020204030204" pitchFamily="34" charset="0"/>
                <a:cs typeface="Times New Roman" panose="02020603050405020304" pitchFamily="18" charset="0"/>
              </a:rPr>
              <a:t>objective moral values require God</a:t>
            </a:r>
            <a:r>
              <a:rPr lang="en-US" sz="6000" dirty="0">
                <a:latin typeface="Calibri" panose="020F0502020204030204" pitchFamily="34" charset="0"/>
                <a:ea typeface="Calibri" panose="020F0502020204030204" pitchFamily="34" charset="0"/>
                <a:cs typeface="Times New Roman" panose="02020603050405020304" pitchFamily="18" charset="0"/>
              </a:rPr>
              <a:t>. </a:t>
            </a:r>
            <a:endParaRPr lang="en-US" sz="5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87664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4" name="TextBox 3">
            <a:extLst>
              <a:ext uri="{FF2B5EF4-FFF2-40B4-BE49-F238E27FC236}">
                <a16:creationId xmlns:a16="http://schemas.microsoft.com/office/drawing/2014/main" id="{4F2CD829-45DB-0F4B-B93C-23EA663651C3}"/>
              </a:ext>
            </a:extLst>
          </p:cNvPr>
          <p:cNvSpPr txBox="1"/>
          <p:nvPr/>
        </p:nvSpPr>
        <p:spPr>
          <a:xfrm>
            <a:off x="620323" y="764057"/>
            <a:ext cx="3406702" cy="584775"/>
          </a:xfrm>
          <a:prstGeom prst="rect">
            <a:avLst/>
          </a:prstGeom>
          <a:noFill/>
        </p:spPr>
        <p:txBody>
          <a:bodyPr wrap="none" rtlCol="0">
            <a:spAutoFit/>
          </a:bodyPr>
          <a:lstStyle/>
          <a:p>
            <a:r>
              <a:rPr lang="en-US" sz="3200" i="1" dirty="0"/>
              <a:t>The Moral Argument</a:t>
            </a:r>
          </a:p>
        </p:txBody>
      </p:sp>
      <p:sp>
        <p:nvSpPr>
          <p:cNvPr id="6" name="Slide Number Placeholder 5">
            <a:extLst>
              <a:ext uri="{FF2B5EF4-FFF2-40B4-BE49-F238E27FC236}">
                <a16:creationId xmlns:a16="http://schemas.microsoft.com/office/drawing/2014/main" id="{2F8F08B7-40DC-E14C-AB71-02D48AADF265}"/>
              </a:ext>
            </a:extLst>
          </p:cNvPr>
          <p:cNvSpPr>
            <a:spLocks noGrp="1"/>
          </p:cNvSpPr>
          <p:nvPr>
            <p:ph type="sldNum" sz="quarter" idx="12"/>
          </p:nvPr>
        </p:nvSpPr>
        <p:spPr/>
        <p:txBody>
          <a:bodyPr/>
          <a:lstStyle/>
          <a:p>
            <a:fld id="{198EE0EF-5A81-0A44-ADB5-BE2AEA187555}" type="slidenum">
              <a:rPr lang="en-US" smtClean="0"/>
              <a:t>66</a:t>
            </a:fld>
            <a:endParaRPr lang="en-US"/>
          </a:p>
        </p:txBody>
      </p:sp>
      <p:sp>
        <p:nvSpPr>
          <p:cNvPr id="9" name="TextBox 8">
            <a:extLst>
              <a:ext uri="{FF2B5EF4-FFF2-40B4-BE49-F238E27FC236}">
                <a16:creationId xmlns:a16="http://schemas.microsoft.com/office/drawing/2014/main" id="{FFE43720-29F1-5C47-9609-34CB0E989654}"/>
              </a:ext>
            </a:extLst>
          </p:cNvPr>
          <p:cNvSpPr txBox="1"/>
          <p:nvPr/>
        </p:nvSpPr>
        <p:spPr>
          <a:xfrm>
            <a:off x="838521" y="2408014"/>
            <a:ext cx="11632557" cy="1938992"/>
          </a:xfrm>
          <a:prstGeom prst="rect">
            <a:avLst/>
          </a:prstGeom>
          <a:noFill/>
        </p:spPr>
        <p:txBody>
          <a:bodyPr wrap="square" rtlCol="0">
            <a:spAutoFit/>
          </a:bodyPr>
          <a:lstStyle/>
          <a:p>
            <a:r>
              <a:rPr lang="en-US" sz="6000" dirty="0">
                <a:latin typeface="Calibri" panose="020F0502020204030204" pitchFamily="34" charset="0"/>
                <a:ea typeface="Calibri" panose="020F0502020204030204" pitchFamily="34" charset="0"/>
                <a:cs typeface="Times New Roman" panose="02020603050405020304" pitchFamily="18" charset="0"/>
              </a:rPr>
              <a:t>What the first premise </a:t>
            </a:r>
            <a:r>
              <a:rPr lang="en-US" sz="6000" u="sng" dirty="0">
                <a:latin typeface="Calibri" panose="020F0502020204030204" pitchFamily="34" charset="0"/>
                <a:ea typeface="Calibri" panose="020F0502020204030204" pitchFamily="34" charset="0"/>
                <a:cs typeface="Times New Roman" panose="02020603050405020304" pitchFamily="18" charset="0"/>
              </a:rPr>
              <a:t>does not</a:t>
            </a:r>
            <a:r>
              <a:rPr lang="en-US" sz="6000" dirty="0">
                <a:latin typeface="Calibri" panose="020F0502020204030204" pitchFamily="34" charset="0"/>
                <a:ea typeface="Calibri" panose="020F0502020204030204" pitchFamily="34" charset="0"/>
                <a:cs typeface="Times New Roman" panose="02020603050405020304" pitchFamily="18" charset="0"/>
              </a:rPr>
              <a:t> state:</a:t>
            </a:r>
            <a:endParaRPr lang="en-US" sz="5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57378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4" name="TextBox 3">
            <a:extLst>
              <a:ext uri="{FF2B5EF4-FFF2-40B4-BE49-F238E27FC236}">
                <a16:creationId xmlns:a16="http://schemas.microsoft.com/office/drawing/2014/main" id="{4F2CD829-45DB-0F4B-B93C-23EA663651C3}"/>
              </a:ext>
            </a:extLst>
          </p:cNvPr>
          <p:cNvSpPr txBox="1"/>
          <p:nvPr/>
        </p:nvSpPr>
        <p:spPr>
          <a:xfrm>
            <a:off x="620323" y="764057"/>
            <a:ext cx="3406702" cy="584775"/>
          </a:xfrm>
          <a:prstGeom prst="rect">
            <a:avLst/>
          </a:prstGeom>
          <a:noFill/>
        </p:spPr>
        <p:txBody>
          <a:bodyPr wrap="none" rtlCol="0">
            <a:spAutoFit/>
          </a:bodyPr>
          <a:lstStyle/>
          <a:p>
            <a:r>
              <a:rPr lang="en-US" sz="3200" i="1" dirty="0"/>
              <a:t>The Moral Argument</a:t>
            </a:r>
          </a:p>
        </p:txBody>
      </p:sp>
      <p:sp>
        <p:nvSpPr>
          <p:cNvPr id="6" name="Slide Number Placeholder 5">
            <a:extLst>
              <a:ext uri="{FF2B5EF4-FFF2-40B4-BE49-F238E27FC236}">
                <a16:creationId xmlns:a16="http://schemas.microsoft.com/office/drawing/2014/main" id="{2F8F08B7-40DC-E14C-AB71-02D48AADF265}"/>
              </a:ext>
            </a:extLst>
          </p:cNvPr>
          <p:cNvSpPr>
            <a:spLocks noGrp="1"/>
          </p:cNvSpPr>
          <p:nvPr>
            <p:ph type="sldNum" sz="quarter" idx="12"/>
          </p:nvPr>
        </p:nvSpPr>
        <p:spPr/>
        <p:txBody>
          <a:bodyPr/>
          <a:lstStyle/>
          <a:p>
            <a:fld id="{198EE0EF-5A81-0A44-ADB5-BE2AEA187555}" type="slidenum">
              <a:rPr lang="en-US" smtClean="0"/>
              <a:t>67</a:t>
            </a:fld>
            <a:endParaRPr lang="en-US"/>
          </a:p>
        </p:txBody>
      </p:sp>
      <p:sp>
        <p:nvSpPr>
          <p:cNvPr id="9" name="TextBox 8">
            <a:extLst>
              <a:ext uri="{FF2B5EF4-FFF2-40B4-BE49-F238E27FC236}">
                <a16:creationId xmlns:a16="http://schemas.microsoft.com/office/drawing/2014/main" id="{FFE43720-29F1-5C47-9609-34CB0E989654}"/>
              </a:ext>
            </a:extLst>
          </p:cNvPr>
          <p:cNvSpPr txBox="1"/>
          <p:nvPr/>
        </p:nvSpPr>
        <p:spPr>
          <a:xfrm>
            <a:off x="279721" y="1740850"/>
            <a:ext cx="11632557" cy="3785652"/>
          </a:xfrm>
          <a:prstGeom prst="rect">
            <a:avLst/>
          </a:prstGeom>
          <a:noFill/>
        </p:spPr>
        <p:txBody>
          <a:bodyPr wrap="square" rtlCol="0">
            <a:spAutoFit/>
          </a:bodyPr>
          <a:lstStyle/>
          <a:p>
            <a:pPr algn="ctr"/>
            <a:r>
              <a:rPr lang="en-US" sz="6000" u="sng" dirty="0">
                <a:latin typeface="Calibri" panose="020F0502020204030204" pitchFamily="34" charset="0"/>
                <a:ea typeface="Calibri" panose="020F0502020204030204" pitchFamily="34" charset="0"/>
                <a:cs typeface="Times New Roman" panose="02020603050405020304" pitchFamily="18" charset="0"/>
              </a:rPr>
              <a:t>It does not</a:t>
            </a:r>
            <a:r>
              <a:rPr lang="en-US" sz="6000" dirty="0">
                <a:latin typeface="Calibri" panose="020F0502020204030204" pitchFamily="34" charset="0"/>
                <a:ea typeface="Calibri" panose="020F0502020204030204" pitchFamily="34" charset="0"/>
                <a:cs typeface="Times New Roman" panose="02020603050405020304" pitchFamily="18" charset="0"/>
              </a:rPr>
              <a:t> try to prove that you cannot recognize objective moral values and duties without believing in God.</a:t>
            </a:r>
            <a:endParaRPr lang="en-US" sz="5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77894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4" name="TextBox 3">
            <a:extLst>
              <a:ext uri="{FF2B5EF4-FFF2-40B4-BE49-F238E27FC236}">
                <a16:creationId xmlns:a16="http://schemas.microsoft.com/office/drawing/2014/main" id="{4F2CD829-45DB-0F4B-B93C-23EA663651C3}"/>
              </a:ext>
            </a:extLst>
          </p:cNvPr>
          <p:cNvSpPr txBox="1"/>
          <p:nvPr/>
        </p:nvSpPr>
        <p:spPr>
          <a:xfrm>
            <a:off x="620323" y="764057"/>
            <a:ext cx="3406702" cy="584775"/>
          </a:xfrm>
          <a:prstGeom prst="rect">
            <a:avLst/>
          </a:prstGeom>
          <a:noFill/>
        </p:spPr>
        <p:txBody>
          <a:bodyPr wrap="none" rtlCol="0">
            <a:spAutoFit/>
          </a:bodyPr>
          <a:lstStyle/>
          <a:p>
            <a:r>
              <a:rPr lang="en-US" sz="3200" i="1" dirty="0"/>
              <a:t>The Moral Argument</a:t>
            </a:r>
          </a:p>
        </p:txBody>
      </p:sp>
      <p:sp>
        <p:nvSpPr>
          <p:cNvPr id="6" name="Slide Number Placeholder 5">
            <a:extLst>
              <a:ext uri="{FF2B5EF4-FFF2-40B4-BE49-F238E27FC236}">
                <a16:creationId xmlns:a16="http://schemas.microsoft.com/office/drawing/2014/main" id="{2F8F08B7-40DC-E14C-AB71-02D48AADF265}"/>
              </a:ext>
            </a:extLst>
          </p:cNvPr>
          <p:cNvSpPr>
            <a:spLocks noGrp="1"/>
          </p:cNvSpPr>
          <p:nvPr>
            <p:ph type="sldNum" sz="quarter" idx="12"/>
          </p:nvPr>
        </p:nvSpPr>
        <p:spPr/>
        <p:txBody>
          <a:bodyPr/>
          <a:lstStyle/>
          <a:p>
            <a:fld id="{198EE0EF-5A81-0A44-ADB5-BE2AEA187555}" type="slidenum">
              <a:rPr lang="en-US" smtClean="0"/>
              <a:t>68</a:t>
            </a:fld>
            <a:endParaRPr lang="en-US"/>
          </a:p>
        </p:txBody>
      </p:sp>
      <p:sp>
        <p:nvSpPr>
          <p:cNvPr id="9" name="TextBox 8">
            <a:extLst>
              <a:ext uri="{FF2B5EF4-FFF2-40B4-BE49-F238E27FC236}">
                <a16:creationId xmlns:a16="http://schemas.microsoft.com/office/drawing/2014/main" id="{FFE43720-29F1-5C47-9609-34CB0E989654}"/>
              </a:ext>
            </a:extLst>
          </p:cNvPr>
          <p:cNvSpPr txBox="1"/>
          <p:nvPr/>
        </p:nvSpPr>
        <p:spPr>
          <a:xfrm>
            <a:off x="279721" y="1959739"/>
            <a:ext cx="11632557" cy="2862322"/>
          </a:xfrm>
          <a:prstGeom prst="rect">
            <a:avLst/>
          </a:prstGeom>
          <a:noFill/>
        </p:spPr>
        <p:txBody>
          <a:bodyPr wrap="square" rtlCol="0">
            <a:spAutoFit/>
          </a:bodyPr>
          <a:lstStyle/>
          <a:p>
            <a:pPr algn="ctr"/>
            <a:r>
              <a:rPr lang="en-US" sz="6000" u="sng" dirty="0">
                <a:latin typeface="Calibri" panose="020F0502020204030204" pitchFamily="34" charset="0"/>
                <a:ea typeface="Calibri" panose="020F0502020204030204" pitchFamily="34" charset="0"/>
                <a:cs typeface="Times New Roman" panose="02020603050405020304" pitchFamily="18" charset="0"/>
              </a:rPr>
              <a:t>It does not</a:t>
            </a:r>
            <a:r>
              <a:rPr lang="en-US" sz="6000" dirty="0">
                <a:latin typeface="Calibri" panose="020F0502020204030204" pitchFamily="34" charset="0"/>
                <a:ea typeface="Calibri" panose="020F0502020204030204" pitchFamily="34" charset="0"/>
                <a:cs typeface="Times New Roman" panose="02020603050405020304" pitchFamily="18" charset="0"/>
              </a:rPr>
              <a:t> try to prove that we cannot form a system of ethics without referring to God.</a:t>
            </a:r>
            <a:endParaRPr lang="en-US" sz="5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70197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4" name="TextBox 3">
            <a:extLst>
              <a:ext uri="{FF2B5EF4-FFF2-40B4-BE49-F238E27FC236}">
                <a16:creationId xmlns:a16="http://schemas.microsoft.com/office/drawing/2014/main" id="{4F2CD829-45DB-0F4B-B93C-23EA663651C3}"/>
              </a:ext>
            </a:extLst>
          </p:cNvPr>
          <p:cNvSpPr txBox="1"/>
          <p:nvPr/>
        </p:nvSpPr>
        <p:spPr>
          <a:xfrm>
            <a:off x="620323" y="764057"/>
            <a:ext cx="3406702" cy="584775"/>
          </a:xfrm>
          <a:prstGeom prst="rect">
            <a:avLst/>
          </a:prstGeom>
          <a:noFill/>
        </p:spPr>
        <p:txBody>
          <a:bodyPr wrap="none" rtlCol="0">
            <a:spAutoFit/>
          </a:bodyPr>
          <a:lstStyle/>
          <a:p>
            <a:r>
              <a:rPr lang="en-US" sz="3200" i="1" dirty="0"/>
              <a:t>The Moral Argument</a:t>
            </a:r>
          </a:p>
        </p:txBody>
      </p:sp>
      <p:sp>
        <p:nvSpPr>
          <p:cNvPr id="6" name="Slide Number Placeholder 5">
            <a:extLst>
              <a:ext uri="{FF2B5EF4-FFF2-40B4-BE49-F238E27FC236}">
                <a16:creationId xmlns:a16="http://schemas.microsoft.com/office/drawing/2014/main" id="{2F8F08B7-40DC-E14C-AB71-02D48AADF265}"/>
              </a:ext>
            </a:extLst>
          </p:cNvPr>
          <p:cNvSpPr>
            <a:spLocks noGrp="1"/>
          </p:cNvSpPr>
          <p:nvPr>
            <p:ph type="sldNum" sz="quarter" idx="12"/>
          </p:nvPr>
        </p:nvSpPr>
        <p:spPr/>
        <p:txBody>
          <a:bodyPr/>
          <a:lstStyle/>
          <a:p>
            <a:fld id="{198EE0EF-5A81-0A44-ADB5-BE2AEA187555}" type="slidenum">
              <a:rPr lang="en-US" smtClean="0"/>
              <a:t>69</a:t>
            </a:fld>
            <a:endParaRPr lang="en-US"/>
          </a:p>
        </p:txBody>
      </p:sp>
      <p:sp>
        <p:nvSpPr>
          <p:cNvPr id="9" name="TextBox 8">
            <a:extLst>
              <a:ext uri="{FF2B5EF4-FFF2-40B4-BE49-F238E27FC236}">
                <a16:creationId xmlns:a16="http://schemas.microsoft.com/office/drawing/2014/main" id="{FFE43720-29F1-5C47-9609-34CB0E989654}"/>
              </a:ext>
            </a:extLst>
          </p:cNvPr>
          <p:cNvSpPr txBox="1"/>
          <p:nvPr/>
        </p:nvSpPr>
        <p:spPr>
          <a:xfrm>
            <a:off x="279721" y="1959739"/>
            <a:ext cx="11632557" cy="4124206"/>
          </a:xfrm>
          <a:prstGeom prst="rect">
            <a:avLst/>
          </a:prstGeom>
          <a:noFill/>
        </p:spPr>
        <p:txBody>
          <a:bodyPr wrap="square" rtlCol="0">
            <a:spAutoFit/>
          </a:bodyPr>
          <a:lstStyle/>
          <a:p>
            <a:pPr algn="ctr"/>
            <a:r>
              <a:rPr lang="en-US" sz="6000" dirty="0">
                <a:latin typeface="Calibri" panose="020F0502020204030204" pitchFamily="34" charset="0"/>
                <a:ea typeface="Calibri" panose="020F0502020204030204" pitchFamily="34" charset="0"/>
                <a:cs typeface="Times New Roman" panose="02020603050405020304" pitchFamily="18" charset="0"/>
              </a:rPr>
              <a:t>“Belief in God is not necessary for objective morality; but God is” necessary for objective morality.</a:t>
            </a:r>
          </a:p>
          <a:p>
            <a:pPr algn="ctr"/>
            <a:endParaRPr lang="en-US" sz="54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latin typeface="Calibri" panose="020F0502020204030204" pitchFamily="34" charset="0"/>
                <a:ea typeface="Calibri" panose="020F0502020204030204" pitchFamily="34" charset="0"/>
                <a:cs typeface="Times New Roman" panose="02020603050405020304" pitchFamily="18" charset="0"/>
              </a:rPr>
              <a:t>Pg. 135 Craig, William Lane. On Guard. Colorado Springs: David C. Cook, 2010.</a:t>
            </a:r>
          </a:p>
        </p:txBody>
      </p:sp>
    </p:spTree>
    <p:extLst>
      <p:ext uri="{BB962C8B-B14F-4D97-AF65-F5344CB8AC3E}">
        <p14:creationId xmlns:p14="http://schemas.microsoft.com/office/powerpoint/2010/main" val="2949803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9603275" cy="1049235"/>
          </a:xfrm>
        </p:spPr>
        <p:txBody>
          <a:bodyPr>
            <a:normAutofit/>
          </a:bodyPr>
          <a:lstStyle/>
          <a:p>
            <a:r>
              <a:rPr lang="en-US" sz="5400" dirty="0"/>
              <a:t>The biblical foundation</a:t>
            </a:r>
          </a:p>
        </p:txBody>
      </p:sp>
      <p:sp>
        <p:nvSpPr>
          <p:cNvPr id="3" name="Content Placeholder 2">
            <a:extLst>
              <a:ext uri="{FF2B5EF4-FFF2-40B4-BE49-F238E27FC236}">
                <a16:creationId xmlns:a16="http://schemas.microsoft.com/office/drawing/2014/main" id="{9ABA8CC0-9B1C-404E-B1A9-C9CCC3BC8D26}"/>
              </a:ext>
            </a:extLst>
          </p:cNvPr>
          <p:cNvSpPr>
            <a:spLocks noGrp="1"/>
          </p:cNvSpPr>
          <p:nvPr>
            <p:ph idx="1"/>
          </p:nvPr>
        </p:nvSpPr>
        <p:spPr>
          <a:xfrm>
            <a:off x="212075" y="1104010"/>
            <a:ext cx="11585202" cy="4447106"/>
          </a:xfrm>
        </p:spPr>
        <p:txBody>
          <a:bodyPr numCol="1">
            <a:normAutofit fontScale="92500" lnSpcReduction="10000"/>
          </a:bodyPr>
          <a:lstStyle/>
          <a:p>
            <a:pPr marL="0" lvl="0" indent="0">
              <a:buNone/>
            </a:pPr>
            <a:r>
              <a:rPr lang="en-US" sz="4400" dirty="0"/>
              <a:t>“As biblical illiteracy increases in our churches and as authority of any kind-including biblical authority- is more frequently called into question, we will continue to see relativism, skepticism, and smorgasbord religion appear in various “Christian” settings.”</a:t>
            </a:r>
            <a:endParaRPr lang="en-US" sz="8000" dirty="0"/>
          </a:p>
        </p:txBody>
      </p:sp>
      <p:sp>
        <p:nvSpPr>
          <p:cNvPr id="4" name="TextBox 3">
            <a:extLst>
              <a:ext uri="{FF2B5EF4-FFF2-40B4-BE49-F238E27FC236}">
                <a16:creationId xmlns:a16="http://schemas.microsoft.com/office/drawing/2014/main" id="{11C92B30-44D3-E342-BCF2-F80981896A25}"/>
              </a:ext>
            </a:extLst>
          </p:cNvPr>
          <p:cNvSpPr txBox="1"/>
          <p:nvPr/>
        </p:nvSpPr>
        <p:spPr>
          <a:xfrm>
            <a:off x="16295" y="5551116"/>
            <a:ext cx="12175705" cy="369332"/>
          </a:xfrm>
          <a:prstGeom prst="rect">
            <a:avLst/>
          </a:prstGeom>
          <a:noFill/>
        </p:spPr>
        <p:txBody>
          <a:bodyPr wrap="none" rtlCol="0">
            <a:spAutoFit/>
          </a:bodyPr>
          <a:lstStyle/>
          <a:p>
            <a:r>
              <a:rPr lang="en-US" dirty="0"/>
              <a:t>Copan, Paul. That's Just Your Interpretation: Responding to Skeptics Who Challenge Your Faith. Grand Rapids: Baker Books , 2001.</a:t>
            </a:r>
          </a:p>
        </p:txBody>
      </p:sp>
      <p:sp>
        <p:nvSpPr>
          <p:cNvPr id="6" name="Slide Number Placeholder 5">
            <a:extLst>
              <a:ext uri="{FF2B5EF4-FFF2-40B4-BE49-F238E27FC236}">
                <a16:creationId xmlns:a16="http://schemas.microsoft.com/office/drawing/2014/main" id="{CAC80EE7-2D9A-BE40-BAB8-0408AA16193D}"/>
              </a:ext>
            </a:extLst>
          </p:cNvPr>
          <p:cNvSpPr>
            <a:spLocks noGrp="1"/>
          </p:cNvSpPr>
          <p:nvPr>
            <p:ph type="sldNum" sz="quarter" idx="12"/>
          </p:nvPr>
        </p:nvSpPr>
        <p:spPr/>
        <p:txBody>
          <a:bodyPr/>
          <a:lstStyle/>
          <a:p>
            <a:fld id="{198EE0EF-5A81-0A44-ADB5-BE2AEA187555}" type="slidenum">
              <a:rPr lang="en-US" smtClean="0"/>
              <a:t>7</a:t>
            </a:fld>
            <a:endParaRPr lang="en-US"/>
          </a:p>
        </p:txBody>
      </p:sp>
    </p:spTree>
    <p:extLst>
      <p:ext uri="{BB962C8B-B14F-4D97-AF65-F5344CB8AC3E}">
        <p14:creationId xmlns:p14="http://schemas.microsoft.com/office/powerpoint/2010/main" val="25667282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4141568" y="2777345"/>
            <a:ext cx="3886600" cy="1200329"/>
          </a:xfrm>
          <a:prstGeom prst="rect">
            <a:avLst/>
          </a:prstGeom>
          <a:noFill/>
        </p:spPr>
        <p:txBody>
          <a:bodyPr wrap="square" rtlCol="0">
            <a:spAutoFit/>
          </a:bodyPr>
          <a:lstStyle/>
          <a:p>
            <a:r>
              <a:rPr lang="en-US" sz="7200" dirty="0"/>
              <a:t>Premise II</a:t>
            </a:r>
            <a:endParaRPr lang="en-US" sz="28700" dirty="0"/>
          </a:p>
        </p:txBody>
      </p:sp>
      <p:sp>
        <p:nvSpPr>
          <p:cNvPr id="5" name="TextBox 4">
            <a:extLst>
              <a:ext uri="{FF2B5EF4-FFF2-40B4-BE49-F238E27FC236}">
                <a16:creationId xmlns:a16="http://schemas.microsoft.com/office/drawing/2014/main" id="{49B3B096-412E-7F4D-B3CD-E63223912B9A}"/>
              </a:ext>
            </a:extLst>
          </p:cNvPr>
          <p:cNvSpPr txBox="1"/>
          <p:nvPr/>
        </p:nvSpPr>
        <p:spPr>
          <a:xfrm>
            <a:off x="560329" y="764057"/>
            <a:ext cx="3406702" cy="584775"/>
          </a:xfrm>
          <a:prstGeom prst="rect">
            <a:avLst/>
          </a:prstGeom>
          <a:noFill/>
        </p:spPr>
        <p:txBody>
          <a:bodyPr wrap="none" rtlCol="0">
            <a:spAutoFit/>
          </a:bodyPr>
          <a:lstStyle/>
          <a:p>
            <a:r>
              <a:rPr lang="en-US" sz="3200" i="1" dirty="0"/>
              <a:t>The Moral Argument</a:t>
            </a:r>
          </a:p>
        </p:txBody>
      </p:sp>
      <p:sp>
        <p:nvSpPr>
          <p:cNvPr id="6" name="Slide Number Placeholder 5">
            <a:extLst>
              <a:ext uri="{FF2B5EF4-FFF2-40B4-BE49-F238E27FC236}">
                <a16:creationId xmlns:a16="http://schemas.microsoft.com/office/drawing/2014/main" id="{4734BB4C-432E-1B4B-BD75-9AEB7D264762}"/>
              </a:ext>
            </a:extLst>
          </p:cNvPr>
          <p:cNvSpPr>
            <a:spLocks noGrp="1"/>
          </p:cNvSpPr>
          <p:nvPr>
            <p:ph type="sldNum" sz="quarter" idx="12"/>
          </p:nvPr>
        </p:nvSpPr>
        <p:spPr/>
        <p:txBody>
          <a:bodyPr/>
          <a:lstStyle/>
          <a:p>
            <a:fld id="{198EE0EF-5A81-0A44-ADB5-BE2AEA187555}" type="slidenum">
              <a:rPr lang="en-US" smtClean="0"/>
              <a:t>70</a:t>
            </a:fld>
            <a:endParaRPr lang="en-US"/>
          </a:p>
        </p:txBody>
      </p:sp>
    </p:spTree>
    <p:extLst>
      <p:ext uri="{BB962C8B-B14F-4D97-AF65-F5344CB8AC3E}">
        <p14:creationId xmlns:p14="http://schemas.microsoft.com/office/powerpoint/2010/main" val="31297579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319519" y="2329071"/>
            <a:ext cx="11552962" cy="2123658"/>
          </a:xfrm>
          <a:prstGeom prst="rect">
            <a:avLst/>
          </a:prstGeom>
          <a:noFill/>
        </p:spPr>
        <p:txBody>
          <a:bodyPr wrap="square" rtlCol="0">
            <a:spAutoFit/>
          </a:bodyPr>
          <a:lstStyle/>
          <a:p>
            <a:pPr algn="ctr"/>
            <a:r>
              <a:rPr lang="en-US" sz="6600" dirty="0">
                <a:latin typeface="Calibri" panose="020F0502020204030204" pitchFamily="34" charset="0"/>
                <a:ea typeface="Calibri" panose="020F0502020204030204" pitchFamily="34" charset="0"/>
                <a:cs typeface="Times New Roman" panose="02020603050405020304" pitchFamily="18" charset="0"/>
              </a:rPr>
              <a:t>Objective moral values and duties exist.</a:t>
            </a:r>
            <a:endParaRPr lang="en-US" sz="6600" dirty="0"/>
          </a:p>
        </p:txBody>
      </p:sp>
      <p:sp>
        <p:nvSpPr>
          <p:cNvPr id="4" name="TextBox 3">
            <a:extLst>
              <a:ext uri="{FF2B5EF4-FFF2-40B4-BE49-F238E27FC236}">
                <a16:creationId xmlns:a16="http://schemas.microsoft.com/office/drawing/2014/main" id="{4F2CD829-45DB-0F4B-B93C-23EA663651C3}"/>
              </a:ext>
            </a:extLst>
          </p:cNvPr>
          <p:cNvSpPr txBox="1"/>
          <p:nvPr/>
        </p:nvSpPr>
        <p:spPr>
          <a:xfrm>
            <a:off x="620323" y="764057"/>
            <a:ext cx="3406702" cy="584775"/>
          </a:xfrm>
          <a:prstGeom prst="rect">
            <a:avLst/>
          </a:prstGeom>
          <a:noFill/>
        </p:spPr>
        <p:txBody>
          <a:bodyPr wrap="none" rtlCol="0">
            <a:spAutoFit/>
          </a:bodyPr>
          <a:lstStyle/>
          <a:p>
            <a:r>
              <a:rPr lang="en-US" sz="3200" i="1" dirty="0"/>
              <a:t>The Moral Argument</a:t>
            </a:r>
          </a:p>
        </p:txBody>
      </p:sp>
      <p:sp>
        <p:nvSpPr>
          <p:cNvPr id="6" name="Slide Number Placeholder 5">
            <a:extLst>
              <a:ext uri="{FF2B5EF4-FFF2-40B4-BE49-F238E27FC236}">
                <a16:creationId xmlns:a16="http://schemas.microsoft.com/office/drawing/2014/main" id="{2F8F08B7-40DC-E14C-AB71-02D48AADF265}"/>
              </a:ext>
            </a:extLst>
          </p:cNvPr>
          <p:cNvSpPr>
            <a:spLocks noGrp="1"/>
          </p:cNvSpPr>
          <p:nvPr>
            <p:ph type="sldNum" sz="quarter" idx="12"/>
          </p:nvPr>
        </p:nvSpPr>
        <p:spPr/>
        <p:txBody>
          <a:bodyPr/>
          <a:lstStyle/>
          <a:p>
            <a:fld id="{198EE0EF-5A81-0A44-ADB5-BE2AEA187555}" type="slidenum">
              <a:rPr lang="en-US" smtClean="0"/>
              <a:t>71</a:t>
            </a:fld>
            <a:endParaRPr lang="en-US"/>
          </a:p>
        </p:txBody>
      </p:sp>
    </p:spTree>
    <p:extLst>
      <p:ext uri="{BB962C8B-B14F-4D97-AF65-F5344CB8AC3E}">
        <p14:creationId xmlns:p14="http://schemas.microsoft.com/office/powerpoint/2010/main" val="33173895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806069" y="2108662"/>
            <a:ext cx="10557598" cy="830997"/>
          </a:xfrm>
          <a:prstGeom prst="rect">
            <a:avLst/>
          </a:prstGeom>
          <a:noFill/>
        </p:spPr>
        <p:txBody>
          <a:bodyPr wrap="square" rtlCol="0">
            <a:spAutoFit/>
          </a:bodyPr>
          <a:lstStyle/>
          <a:p>
            <a:r>
              <a:rPr lang="en-US" sz="4800" dirty="0"/>
              <a:t>Bible Basis:</a:t>
            </a:r>
            <a:endParaRPr lang="en-US" sz="28700" dirty="0"/>
          </a:p>
        </p:txBody>
      </p:sp>
      <p:sp>
        <p:nvSpPr>
          <p:cNvPr id="5" name="TextBox 4">
            <a:extLst>
              <a:ext uri="{FF2B5EF4-FFF2-40B4-BE49-F238E27FC236}">
                <a16:creationId xmlns:a16="http://schemas.microsoft.com/office/drawing/2014/main" id="{FE9938C5-60A6-4146-A0A5-550069CC652C}"/>
              </a:ext>
            </a:extLst>
          </p:cNvPr>
          <p:cNvSpPr txBox="1"/>
          <p:nvPr/>
        </p:nvSpPr>
        <p:spPr>
          <a:xfrm>
            <a:off x="4020948" y="2108662"/>
            <a:ext cx="4743222" cy="2585323"/>
          </a:xfrm>
          <a:prstGeom prst="rect">
            <a:avLst/>
          </a:prstGeom>
          <a:noFill/>
        </p:spPr>
        <p:txBody>
          <a:bodyPr wrap="none" rtlCol="0">
            <a:spAutoFit/>
          </a:bodyPr>
          <a:lstStyle/>
          <a:p>
            <a:r>
              <a:rPr lang="en-US" sz="5400" dirty="0"/>
              <a:t>Genesis 1: 26,27</a:t>
            </a:r>
          </a:p>
          <a:p>
            <a:r>
              <a:rPr lang="en-US" sz="5400" dirty="0"/>
              <a:t>Leviticus 19:2</a:t>
            </a:r>
          </a:p>
          <a:p>
            <a:r>
              <a:rPr lang="en-US" sz="5400" dirty="0"/>
              <a:t>Exodus 20</a:t>
            </a: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72</a:t>
            </a:fld>
            <a:endParaRPr lang="en-US"/>
          </a:p>
        </p:txBody>
      </p:sp>
    </p:spTree>
    <p:extLst>
      <p:ext uri="{BB962C8B-B14F-4D97-AF65-F5344CB8AC3E}">
        <p14:creationId xmlns:p14="http://schemas.microsoft.com/office/powerpoint/2010/main" val="12829585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806069" y="1485791"/>
            <a:ext cx="10557598" cy="1569660"/>
          </a:xfrm>
          <a:prstGeom prst="rect">
            <a:avLst/>
          </a:prstGeom>
          <a:noFill/>
        </p:spPr>
        <p:txBody>
          <a:bodyPr wrap="square" rtlCol="0">
            <a:spAutoFit/>
          </a:bodyPr>
          <a:lstStyle/>
          <a:p>
            <a:r>
              <a:rPr lang="en-US" sz="4800" dirty="0"/>
              <a:t>Examples to use in discussion with a relativist:</a:t>
            </a:r>
            <a:endParaRPr lang="en-US" sz="28700" dirty="0"/>
          </a:p>
        </p:txBody>
      </p:sp>
      <p:sp>
        <p:nvSpPr>
          <p:cNvPr id="5" name="TextBox 4">
            <a:extLst>
              <a:ext uri="{FF2B5EF4-FFF2-40B4-BE49-F238E27FC236}">
                <a16:creationId xmlns:a16="http://schemas.microsoft.com/office/drawing/2014/main" id="{FE9938C5-60A6-4146-A0A5-550069CC652C}"/>
              </a:ext>
            </a:extLst>
          </p:cNvPr>
          <p:cNvSpPr txBox="1"/>
          <p:nvPr/>
        </p:nvSpPr>
        <p:spPr>
          <a:xfrm>
            <a:off x="1350348" y="3040547"/>
            <a:ext cx="10013319" cy="923330"/>
          </a:xfrm>
          <a:prstGeom prst="rect">
            <a:avLst/>
          </a:prstGeom>
          <a:noFill/>
        </p:spPr>
        <p:txBody>
          <a:bodyPr wrap="none" rtlCol="0">
            <a:spAutoFit/>
          </a:bodyPr>
          <a:lstStyle/>
          <a:p>
            <a:r>
              <a:rPr lang="en-US" sz="5400" dirty="0"/>
              <a:t>Is it right for me to steal from you?</a:t>
            </a: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73</a:t>
            </a:fld>
            <a:endParaRPr lang="en-US"/>
          </a:p>
        </p:txBody>
      </p:sp>
      <p:sp>
        <p:nvSpPr>
          <p:cNvPr id="7" name="TextBox 6">
            <a:extLst>
              <a:ext uri="{FF2B5EF4-FFF2-40B4-BE49-F238E27FC236}">
                <a16:creationId xmlns:a16="http://schemas.microsoft.com/office/drawing/2014/main" id="{A5FDC31D-36D0-3645-AD67-3590BE4F7670}"/>
              </a:ext>
            </a:extLst>
          </p:cNvPr>
          <p:cNvSpPr txBox="1"/>
          <p:nvPr/>
        </p:nvSpPr>
        <p:spPr>
          <a:xfrm>
            <a:off x="1896881" y="3970561"/>
            <a:ext cx="8085996" cy="923330"/>
          </a:xfrm>
          <a:prstGeom prst="rect">
            <a:avLst/>
          </a:prstGeom>
          <a:noFill/>
        </p:spPr>
        <p:txBody>
          <a:bodyPr wrap="none" rtlCol="0">
            <a:spAutoFit/>
          </a:bodyPr>
          <a:lstStyle/>
          <a:p>
            <a:r>
              <a:rPr lang="en-US" sz="5400" dirty="0"/>
              <a:t>Is it right for me to murder?</a:t>
            </a:r>
          </a:p>
        </p:txBody>
      </p:sp>
      <p:sp>
        <p:nvSpPr>
          <p:cNvPr id="9" name="TextBox 8">
            <a:extLst>
              <a:ext uri="{FF2B5EF4-FFF2-40B4-BE49-F238E27FC236}">
                <a16:creationId xmlns:a16="http://schemas.microsoft.com/office/drawing/2014/main" id="{29608D96-D046-934C-AA53-552D33148F2E}"/>
              </a:ext>
            </a:extLst>
          </p:cNvPr>
          <p:cNvSpPr txBox="1"/>
          <p:nvPr/>
        </p:nvSpPr>
        <p:spPr>
          <a:xfrm>
            <a:off x="459929" y="5004680"/>
            <a:ext cx="11405943" cy="923330"/>
          </a:xfrm>
          <a:prstGeom prst="rect">
            <a:avLst/>
          </a:prstGeom>
          <a:noFill/>
        </p:spPr>
        <p:txBody>
          <a:bodyPr wrap="none" rtlCol="0">
            <a:spAutoFit/>
          </a:bodyPr>
          <a:lstStyle/>
          <a:p>
            <a:r>
              <a:rPr lang="en-US" sz="5400" dirty="0"/>
              <a:t>What is the basis for any accountability?</a:t>
            </a:r>
          </a:p>
        </p:txBody>
      </p:sp>
    </p:spTree>
    <p:extLst>
      <p:ext uri="{BB962C8B-B14F-4D97-AF65-F5344CB8AC3E}">
        <p14:creationId xmlns:p14="http://schemas.microsoft.com/office/powerpoint/2010/main" val="247913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3" name="TextBox 2">
            <a:extLst>
              <a:ext uri="{FF2B5EF4-FFF2-40B4-BE49-F238E27FC236}">
                <a16:creationId xmlns:a16="http://schemas.microsoft.com/office/drawing/2014/main" id="{AA226B69-3256-1A49-86F4-E1E2E79114B7}"/>
              </a:ext>
            </a:extLst>
          </p:cNvPr>
          <p:cNvSpPr txBox="1"/>
          <p:nvPr/>
        </p:nvSpPr>
        <p:spPr>
          <a:xfrm>
            <a:off x="806069" y="1485791"/>
            <a:ext cx="10557598" cy="830997"/>
          </a:xfrm>
          <a:prstGeom prst="rect">
            <a:avLst/>
          </a:prstGeom>
          <a:noFill/>
        </p:spPr>
        <p:txBody>
          <a:bodyPr wrap="square" rtlCol="0">
            <a:spAutoFit/>
          </a:bodyPr>
          <a:lstStyle/>
          <a:p>
            <a:r>
              <a:rPr lang="en-US" sz="4800" dirty="0"/>
              <a:t>A common statement of a relativist:</a:t>
            </a:r>
            <a:endParaRPr lang="en-US" sz="28700" dirty="0"/>
          </a:p>
        </p:txBody>
      </p:sp>
      <p:sp>
        <p:nvSpPr>
          <p:cNvPr id="5" name="TextBox 4">
            <a:extLst>
              <a:ext uri="{FF2B5EF4-FFF2-40B4-BE49-F238E27FC236}">
                <a16:creationId xmlns:a16="http://schemas.microsoft.com/office/drawing/2014/main" id="{FE9938C5-60A6-4146-A0A5-550069CC652C}"/>
              </a:ext>
            </a:extLst>
          </p:cNvPr>
          <p:cNvSpPr txBox="1"/>
          <p:nvPr/>
        </p:nvSpPr>
        <p:spPr>
          <a:xfrm>
            <a:off x="747784" y="2453747"/>
            <a:ext cx="11118088" cy="1569660"/>
          </a:xfrm>
          <a:prstGeom prst="rect">
            <a:avLst/>
          </a:prstGeom>
          <a:noFill/>
        </p:spPr>
        <p:txBody>
          <a:bodyPr wrap="square" rtlCol="0">
            <a:spAutoFit/>
          </a:bodyPr>
          <a:lstStyle/>
          <a:p>
            <a:r>
              <a:rPr lang="en-US" sz="4800" dirty="0"/>
              <a:t>“We are just products of our environments and genes.” </a:t>
            </a: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74</a:t>
            </a:fld>
            <a:endParaRPr lang="en-US"/>
          </a:p>
        </p:txBody>
      </p:sp>
    </p:spTree>
    <p:extLst>
      <p:ext uri="{BB962C8B-B14F-4D97-AF65-F5344CB8AC3E}">
        <p14:creationId xmlns:p14="http://schemas.microsoft.com/office/powerpoint/2010/main" val="28837309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747784" y="1813292"/>
            <a:ext cx="11118088" cy="3046988"/>
          </a:xfrm>
          <a:prstGeom prst="rect">
            <a:avLst/>
          </a:prstGeom>
          <a:noFill/>
        </p:spPr>
        <p:txBody>
          <a:bodyPr wrap="square" rtlCol="0">
            <a:spAutoFit/>
          </a:bodyPr>
          <a:lstStyle/>
          <a:p>
            <a:r>
              <a:rPr lang="en-US" sz="4800" dirty="0">
                <a:latin typeface="Calibri" panose="020F0502020204030204" pitchFamily="34" charset="0"/>
                <a:ea typeface="Calibri" panose="020F0502020204030204" pitchFamily="34" charset="0"/>
                <a:cs typeface="Times New Roman" panose="02020603050405020304" pitchFamily="18" charset="0"/>
              </a:rPr>
              <a:t>“What we call morality is nothing more than an attempt to survive and reproduce. In fact, all that we do is nothing more than our struggle to survive and reproduce.”</a:t>
            </a:r>
            <a:endParaRPr lang="en-US" sz="4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75</a:t>
            </a:fld>
            <a:endParaRPr lang="en-US"/>
          </a:p>
        </p:txBody>
      </p:sp>
    </p:spTree>
    <p:extLst>
      <p:ext uri="{BB962C8B-B14F-4D97-AF65-F5344CB8AC3E}">
        <p14:creationId xmlns:p14="http://schemas.microsoft.com/office/powerpoint/2010/main" val="31185301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747784" y="1813292"/>
            <a:ext cx="11118088" cy="2862322"/>
          </a:xfrm>
          <a:prstGeom prst="rect">
            <a:avLst/>
          </a:prstGeom>
          <a:noFill/>
        </p:spPr>
        <p:txBody>
          <a:bodyPr wrap="square" rtlCol="0">
            <a:spAutoFit/>
          </a:bodyPr>
          <a:lstStyle/>
          <a:p>
            <a:r>
              <a:rPr lang="en-US" sz="4800" dirty="0">
                <a:latin typeface="Calibri" panose="020F0502020204030204" pitchFamily="34" charset="0"/>
                <a:ea typeface="Calibri" panose="020F0502020204030204" pitchFamily="34" charset="0"/>
                <a:cs typeface="Times New Roman" panose="02020603050405020304" pitchFamily="18" charset="0"/>
              </a:rPr>
              <a:t>Answer: </a:t>
            </a:r>
            <a:r>
              <a:rPr lang="en-US" sz="4400" dirty="0">
                <a:latin typeface="Calibri" panose="020F0502020204030204" pitchFamily="34" charset="0"/>
                <a:ea typeface="Calibri" panose="020F0502020204030204" pitchFamily="34" charset="0"/>
                <a:cs typeface="Times New Roman" panose="02020603050405020304" pitchFamily="18" charset="0"/>
              </a:rPr>
              <a:t>The fallacy is that they believe there is good reason and rationale to hold such a view thereby making themselves the acceptation to their own rule. </a:t>
            </a: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76</a:t>
            </a:fld>
            <a:endParaRPr lang="en-US"/>
          </a:p>
        </p:txBody>
      </p:sp>
    </p:spTree>
    <p:extLst>
      <p:ext uri="{BB962C8B-B14F-4D97-AF65-F5344CB8AC3E}">
        <p14:creationId xmlns:p14="http://schemas.microsoft.com/office/powerpoint/2010/main" val="26379053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537179" y="3390900"/>
            <a:ext cx="11328693" cy="1446550"/>
          </a:xfrm>
          <a:prstGeom prst="rect">
            <a:avLst/>
          </a:prstGeom>
          <a:noFill/>
        </p:spPr>
        <p:txBody>
          <a:bodyPr wrap="square" rtlCol="0">
            <a:spAutoFit/>
          </a:bodyPr>
          <a:lstStyle/>
          <a:p>
            <a:pPr algn="ctr"/>
            <a:r>
              <a:rPr lang="en-US" sz="4400" i="1" dirty="0">
                <a:latin typeface="Calibri" panose="020F0502020204030204" pitchFamily="34" charset="0"/>
                <a:cs typeface="Calibri" panose="020F0502020204030204" pitchFamily="34" charset="0"/>
              </a:rPr>
              <a:t>Question: What about the problem of suffering. If God exists why would he allow suffering?</a:t>
            </a:r>
            <a:endParaRPr lang="en-US" sz="44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77</a:t>
            </a:fld>
            <a:endParaRPr lang="en-US"/>
          </a:p>
        </p:txBody>
      </p:sp>
      <p:sp>
        <p:nvSpPr>
          <p:cNvPr id="15" name="TextBox 14">
            <a:extLst>
              <a:ext uri="{FF2B5EF4-FFF2-40B4-BE49-F238E27FC236}">
                <a16:creationId xmlns:a16="http://schemas.microsoft.com/office/drawing/2014/main" id="{6482A3F6-5790-1D4C-8A1B-AD25C89A6C65}"/>
              </a:ext>
            </a:extLst>
          </p:cNvPr>
          <p:cNvSpPr txBox="1"/>
          <p:nvPr/>
        </p:nvSpPr>
        <p:spPr>
          <a:xfrm>
            <a:off x="537179" y="1831257"/>
            <a:ext cx="9003505" cy="1077218"/>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Sometimes people will object to the morale argument with this question:</a:t>
            </a:r>
          </a:p>
        </p:txBody>
      </p:sp>
    </p:spTree>
    <p:extLst>
      <p:ext uri="{BB962C8B-B14F-4D97-AF65-F5344CB8AC3E}">
        <p14:creationId xmlns:p14="http://schemas.microsoft.com/office/powerpoint/2010/main" val="1259954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303864" y="1883341"/>
            <a:ext cx="11328693" cy="2215991"/>
          </a:xfrm>
          <a:prstGeom prst="rect">
            <a:avLst/>
          </a:prstGeom>
          <a:noFill/>
        </p:spPr>
        <p:txBody>
          <a:bodyPr wrap="square" rtlCol="0">
            <a:spAutoFit/>
          </a:bodyPr>
          <a:lstStyle/>
          <a:p>
            <a:pPr algn="ctr"/>
            <a:r>
              <a:rPr lang="en-US" sz="6000" dirty="0">
                <a:latin typeface="Calibri" panose="020F0502020204030204" pitchFamily="34" charset="0"/>
                <a:cs typeface="Calibri" panose="020F0502020204030204" pitchFamily="34" charset="0"/>
              </a:rPr>
              <a:t>Luke 13: 1-5</a:t>
            </a:r>
            <a:r>
              <a:rPr lang="en-US" sz="13800" dirty="0">
                <a:latin typeface="Calibri" panose="020F050202020403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78</a:t>
            </a:fld>
            <a:endParaRPr lang="en-US"/>
          </a:p>
        </p:txBody>
      </p:sp>
    </p:spTree>
    <p:extLst>
      <p:ext uri="{BB962C8B-B14F-4D97-AF65-F5344CB8AC3E}">
        <p14:creationId xmlns:p14="http://schemas.microsoft.com/office/powerpoint/2010/main" val="22672335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303864" y="1553141"/>
            <a:ext cx="11328693" cy="923330"/>
          </a:xfrm>
          <a:prstGeom prst="rect">
            <a:avLst/>
          </a:prstGeom>
          <a:noFill/>
        </p:spPr>
        <p:txBody>
          <a:bodyPr wrap="square" rtlCol="0">
            <a:spAutoFit/>
          </a:bodyPr>
          <a:lstStyle/>
          <a:p>
            <a:pPr algn="ctr"/>
            <a:r>
              <a:rPr lang="en-US" sz="5400" dirty="0">
                <a:latin typeface="Calibri" panose="020F0502020204030204" pitchFamily="34" charset="0"/>
                <a:cs typeface="Calibri" panose="020F0502020204030204" pitchFamily="34" charset="0"/>
              </a:rPr>
              <a:t>Two areas discussion:</a:t>
            </a:r>
            <a:endParaRPr lang="en-US" sz="115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79</a:t>
            </a:fld>
            <a:endParaRPr lang="en-US"/>
          </a:p>
        </p:txBody>
      </p:sp>
      <p:sp>
        <p:nvSpPr>
          <p:cNvPr id="7" name="TextBox 6">
            <a:extLst>
              <a:ext uri="{FF2B5EF4-FFF2-40B4-BE49-F238E27FC236}">
                <a16:creationId xmlns:a16="http://schemas.microsoft.com/office/drawing/2014/main" id="{EA8C7046-D052-4A45-87CD-333077813819}"/>
              </a:ext>
            </a:extLst>
          </p:cNvPr>
          <p:cNvSpPr txBox="1"/>
          <p:nvPr/>
        </p:nvSpPr>
        <p:spPr>
          <a:xfrm>
            <a:off x="289603" y="2740036"/>
            <a:ext cx="11328693" cy="923330"/>
          </a:xfrm>
          <a:prstGeom prst="rect">
            <a:avLst/>
          </a:prstGeom>
          <a:noFill/>
        </p:spPr>
        <p:txBody>
          <a:bodyPr wrap="square" rtlCol="0">
            <a:spAutoFit/>
          </a:bodyPr>
          <a:lstStyle/>
          <a:p>
            <a:pPr algn="ctr"/>
            <a:r>
              <a:rPr lang="en-US" sz="5400" dirty="0">
                <a:latin typeface="Calibri" panose="020F0502020204030204" pitchFamily="34" charset="0"/>
                <a:cs typeface="Calibri" panose="020F0502020204030204" pitchFamily="34" charset="0"/>
              </a:rPr>
              <a:t>The intellectual problem with suffering</a:t>
            </a:r>
          </a:p>
        </p:txBody>
      </p:sp>
      <p:sp>
        <p:nvSpPr>
          <p:cNvPr id="3" name="Rectangle 2">
            <a:extLst>
              <a:ext uri="{FF2B5EF4-FFF2-40B4-BE49-F238E27FC236}">
                <a16:creationId xmlns:a16="http://schemas.microsoft.com/office/drawing/2014/main" id="{48783A49-6F4C-1A4F-92BC-FAAB5B14CF88}"/>
              </a:ext>
            </a:extLst>
          </p:cNvPr>
          <p:cNvSpPr/>
          <p:nvPr/>
        </p:nvSpPr>
        <p:spPr>
          <a:xfrm>
            <a:off x="537179" y="3910118"/>
            <a:ext cx="10833542" cy="923330"/>
          </a:xfrm>
          <a:prstGeom prst="rect">
            <a:avLst/>
          </a:prstGeom>
        </p:spPr>
        <p:txBody>
          <a:bodyPr wrap="none">
            <a:spAutoFit/>
          </a:bodyPr>
          <a:lstStyle/>
          <a:p>
            <a:pPr algn="ctr"/>
            <a:r>
              <a:rPr lang="en-US" sz="5400" dirty="0">
                <a:latin typeface="Calibri" panose="020F0502020204030204" pitchFamily="34" charset="0"/>
                <a:cs typeface="Calibri" panose="020F0502020204030204" pitchFamily="34" charset="0"/>
              </a:rPr>
              <a:t>The emotional problem with suffering</a:t>
            </a:r>
            <a:endParaRPr lang="en-US" sz="49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370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9603275" cy="1049235"/>
          </a:xfrm>
        </p:spPr>
        <p:txBody>
          <a:bodyPr>
            <a:normAutofit/>
          </a:bodyPr>
          <a:lstStyle/>
          <a:p>
            <a:r>
              <a:rPr lang="en-US" sz="5400" dirty="0"/>
              <a:t>The biblical foundation</a:t>
            </a:r>
          </a:p>
        </p:txBody>
      </p:sp>
      <p:sp>
        <p:nvSpPr>
          <p:cNvPr id="3" name="Content Placeholder 2">
            <a:extLst>
              <a:ext uri="{FF2B5EF4-FFF2-40B4-BE49-F238E27FC236}">
                <a16:creationId xmlns:a16="http://schemas.microsoft.com/office/drawing/2014/main" id="{9ABA8CC0-9B1C-404E-B1A9-C9CCC3BC8D26}"/>
              </a:ext>
            </a:extLst>
          </p:cNvPr>
          <p:cNvSpPr>
            <a:spLocks noGrp="1"/>
          </p:cNvSpPr>
          <p:nvPr>
            <p:ph idx="1"/>
          </p:nvPr>
        </p:nvSpPr>
        <p:spPr>
          <a:xfrm>
            <a:off x="246580" y="1288676"/>
            <a:ext cx="11585202" cy="4447106"/>
          </a:xfrm>
        </p:spPr>
        <p:txBody>
          <a:bodyPr numCol="1">
            <a:normAutofit/>
          </a:bodyPr>
          <a:lstStyle/>
          <a:p>
            <a:pPr marL="0" indent="0">
              <a:buNone/>
            </a:pPr>
            <a:r>
              <a:rPr lang="en-US" sz="4000" b="1" dirty="0"/>
              <a:t>The Goal</a:t>
            </a:r>
          </a:p>
          <a:p>
            <a:pPr marL="0" indent="0">
              <a:buNone/>
            </a:pPr>
            <a:r>
              <a:rPr lang="en-US" sz="4000" dirty="0"/>
              <a:t>Our goal is to present </a:t>
            </a:r>
            <a:r>
              <a:rPr lang="en-US" sz="4000" b="1" dirty="0"/>
              <a:t>arguments</a:t>
            </a:r>
            <a:r>
              <a:rPr lang="en-US" sz="4000" dirty="0"/>
              <a:t> without being </a:t>
            </a:r>
            <a:r>
              <a:rPr lang="en-US" sz="4000" b="1" dirty="0"/>
              <a:t>argumentative.</a:t>
            </a:r>
            <a:r>
              <a:rPr lang="en-US" sz="4000" dirty="0"/>
              <a:t> Present a </a:t>
            </a:r>
            <a:r>
              <a:rPr lang="en-US" sz="4000" b="1" dirty="0"/>
              <a:t>defense</a:t>
            </a:r>
            <a:r>
              <a:rPr lang="en-US" sz="4000" dirty="0"/>
              <a:t> without becoming </a:t>
            </a:r>
            <a:r>
              <a:rPr lang="en-US" sz="4000" b="1" dirty="0"/>
              <a:t>defensive</a:t>
            </a:r>
            <a:r>
              <a:rPr lang="en-US" sz="4000" dirty="0"/>
              <a:t>. This will require us to speak the truth in love. (</a:t>
            </a:r>
            <a:r>
              <a:rPr lang="en-US" sz="4000" b="1" dirty="0"/>
              <a:t>Ephesians 4:15</a:t>
            </a:r>
            <a:r>
              <a:rPr lang="en-US" sz="4000" dirty="0"/>
              <a:t>) </a:t>
            </a:r>
          </a:p>
        </p:txBody>
      </p:sp>
      <p:sp>
        <p:nvSpPr>
          <p:cNvPr id="5" name="Slide Number Placeholder 4">
            <a:extLst>
              <a:ext uri="{FF2B5EF4-FFF2-40B4-BE49-F238E27FC236}">
                <a16:creationId xmlns:a16="http://schemas.microsoft.com/office/drawing/2014/main" id="{A85E13F3-542D-4F48-BCCD-E60566385A9A}"/>
              </a:ext>
            </a:extLst>
          </p:cNvPr>
          <p:cNvSpPr>
            <a:spLocks noGrp="1"/>
          </p:cNvSpPr>
          <p:nvPr>
            <p:ph type="sldNum" sz="quarter" idx="12"/>
          </p:nvPr>
        </p:nvSpPr>
        <p:spPr/>
        <p:txBody>
          <a:bodyPr/>
          <a:lstStyle/>
          <a:p>
            <a:fld id="{198EE0EF-5A81-0A44-ADB5-BE2AEA187555}" type="slidenum">
              <a:rPr lang="en-US" smtClean="0"/>
              <a:t>8</a:t>
            </a:fld>
            <a:endParaRPr lang="en-US"/>
          </a:p>
        </p:txBody>
      </p:sp>
    </p:spTree>
    <p:extLst>
      <p:ext uri="{BB962C8B-B14F-4D97-AF65-F5344CB8AC3E}">
        <p14:creationId xmlns:p14="http://schemas.microsoft.com/office/powerpoint/2010/main" val="30339208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303864" y="1993823"/>
            <a:ext cx="11328693" cy="2518638"/>
          </a:xfrm>
          <a:prstGeom prst="rect">
            <a:avLst/>
          </a:prstGeom>
          <a:noFill/>
        </p:spPr>
        <p:txBody>
          <a:bodyPr wrap="square" rtlCol="0">
            <a:spAutoFit/>
          </a:bodyPr>
          <a:lstStyle/>
          <a:p>
            <a:r>
              <a:rPr lang="en-US" sz="5400" dirty="0">
                <a:latin typeface="Calibri" panose="020F0502020204030204" pitchFamily="34" charset="0"/>
                <a:ea typeface="Calibri" panose="020F0502020204030204" pitchFamily="34" charset="0"/>
                <a:cs typeface="Times New Roman" panose="02020603050405020304" pitchFamily="18" charset="0"/>
              </a:rPr>
              <a:t>Dealing with </a:t>
            </a:r>
            <a:r>
              <a:rPr lang="en-US" sz="5400" u="sng" dirty="0">
                <a:latin typeface="Calibri" panose="020F0502020204030204" pitchFamily="34" charset="0"/>
                <a:ea typeface="Calibri" panose="020F0502020204030204" pitchFamily="34" charset="0"/>
                <a:cs typeface="Times New Roman" panose="02020603050405020304" pitchFamily="18" charset="0"/>
              </a:rPr>
              <a:t>the intellectual problem</a:t>
            </a:r>
            <a:r>
              <a:rPr lang="en-US" sz="5400" dirty="0">
                <a:latin typeface="Calibri" panose="020F0502020204030204" pitchFamily="34" charset="0"/>
                <a:ea typeface="Calibri" panose="020F0502020204030204" pitchFamily="34" charset="0"/>
                <a:cs typeface="Times New Roman" panose="02020603050405020304" pitchFamily="18" charset="0"/>
              </a:rPr>
              <a:t>.</a:t>
            </a:r>
            <a:endParaRPr lang="en-US" sz="4800" dirty="0">
              <a:latin typeface="Calibri" panose="020F0502020204030204" pitchFamily="34" charset="0"/>
              <a:ea typeface="Calibri" panose="020F0502020204030204" pitchFamily="34" charset="0"/>
              <a:cs typeface="Times New Roman" panose="02020603050405020304" pitchFamily="18" charset="0"/>
            </a:endParaRPr>
          </a:p>
          <a:p>
            <a:r>
              <a:rPr lang="en-US" sz="4800" dirty="0">
                <a:latin typeface="Calibri" panose="020F0502020204030204" pitchFamily="34" charset="0"/>
                <a:ea typeface="Calibri" panose="020F0502020204030204" pitchFamily="34" charset="0"/>
                <a:cs typeface="Times New Roman" panose="02020603050405020304" pitchFamily="18" charset="0"/>
              </a:rPr>
              <a:t> </a:t>
            </a:r>
          </a:p>
          <a:p>
            <a:pPr>
              <a:spcBef>
                <a:spcPts val="200"/>
              </a:spcBef>
            </a:pPr>
            <a:r>
              <a:rPr lang="en-US" sz="5400" b="1" i="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Does suffering prove God does not exist?</a:t>
            </a:r>
            <a:endParaRPr lang="en-US" sz="4800" b="1"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80</a:t>
            </a:fld>
            <a:endParaRPr lang="en-US"/>
          </a:p>
        </p:txBody>
      </p:sp>
    </p:spTree>
    <p:extLst>
      <p:ext uri="{BB962C8B-B14F-4D97-AF65-F5344CB8AC3E}">
        <p14:creationId xmlns:p14="http://schemas.microsoft.com/office/powerpoint/2010/main" val="8153734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1896881" y="2915845"/>
            <a:ext cx="11328693" cy="923330"/>
          </a:xfrm>
          <a:prstGeom prst="rect">
            <a:avLst/>
          </a:prstGeom>
          <a:noFill/>
        </p:spPr>
        <p:txBody>
          <a:bodyPr wrap="square" rtlCol="0">
            <a:spAutoFit/>
          </a:bodyPr>
          <a:lstStyle/>
          <a:p>
            <a:r>
              <a:rPr lang="en-US" sz="5400" dirty="0">
                <a:latin typeface="Calibri" panose="020F0502020204030204" pitchFamily="34" charset="0"/>
                <a:ea typeface="Calibri" panose="020F0502020204030204" pitchFamily="34" charset="0"/>
                <a:cs typeface="Times New Roman" panose="02020603050405020304" pitchFamily="18" charset="0"/>
              </a:rPr>
              <a:t>Step 1 clarify the argument.</a:t>
            </a:r>
            <a:endParaRPr lang="en-US" sz="4800" b="1"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81</a:t>
            </a:fld>
            <a:endParaRPr lang="en-US"/>
          </a:p>
        </p:txBody>
      </p:sp>
    </p:spTree>
    <p:extLst>
      <p:ext uri="{BB962C8B-B14F-4D97-AF65-F5344CB8AC3E}">
        <p14:creationId xmlns:p14="http://schemas.microsoft.com/office/powerpoint/2010/main" val="9899815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431653" y="1916874"/>
            <a:ext cx="11328693" cy="3416320"/>
          </a:xfrm>
          <a:prstGeom prst="rect">
            <a:avLst/>
          </a:prstGeom>
          <a:noFill/>
        </p:spPr>
        <p:txBody>
          <a:bodyPr wrap="square" rtlCol="0">
            <a:spAutoFit/>
          </a:bodyPr>
          <a:lstStyle/>
          <a:p>
            <a:pPr algn="ctr"/>
            <a:r>
              <a:rPr lang="en-US" sz="5400" dirty="0">
                <a:latin typeface="Calibri" panose="020F0502020204030204" pitchFamily="34" charset="0"/>
                <a:ea typeface="Calibri" panose="020F0502020204030204" pitchFamily="34" charset="0"/>
                <a:cs typeface="Times New Roman" panose="02020603050405020304" pitchFamily="18" charset="0"/>
              </a:rPr>
              <a:t>“Are you saying it is </a:t>
            </a:r>
            <a:r>
              <a:rPr lang="en-US" sz="5400" b="1" dirty="0">
                <a:latin typeface="Calibri" panose="020F0502020204030204" pitchFamily="34" charset="0"/>
                <a:ea typeface="Calibri" panose="020F0502020204030204" pitchFamily="34" charset="0"/>
                <a:cs typeface="Times New Roman" panose="02020603050405020304" pitchFamily="18" charset="0"/>
              </a:rPr>
              <a:t>impossible for God and suffering to coexist</a:t>
            </a:r>
            <a:r>
              <a:rPr lang="en-US" sz="5400" dirty="0">
                <a:latin typeface="Calibri" panose="020F0502020204030204" pitchFamily="34" charset="0"/>
                <a:ea typeface="Calibri" panose="020F0502020204030204" pitchFamily="34" charset="0"/>
                <a:cs typeface="Times New Roman" panose="02020603050405020304" pitchFamily="18" charset="0"/>
              </a:rPr>
              <a:t>, or are you saying it is </a:t>
            </a:r>
            <a:r>
              <a:rPr lang="en-US" sz="5400" b="1" dirty="0">
                <a:latin typeface="Calibri" panose="020F0502020204030204" pitchFamily="34" charset="0"/>
                <a:ea typeface="Calibri" panose="020F0502020204030204" pitchFamily="34" charset="0"/>
                <a:cs typeface="Times New Roman" panose="02020603050405020304" pitchFamily="18" charset="0"/>
              </a:rPr>
              <a:t>improbable that God and suffering both exist?</a:t>
            </a:r>
            <a:r>
              <a:rPr lang="en-US" sz="5400" dirty="0">
                <a:latin typeface="Calibri" panose="020F0502020204030204" pitchFamily="34" charset="0"/>
                <a:ea typeface="Calibri" panose="020F0502020204030204" pitchFamily="34" charset="0"/>
                <a:cs typeface="Times New Roman" panose="02020603050405020304" pitchFamily="18" charset="0"/>
              </a:rPr>
              <a:t>”</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82</a:t>
            </a:fld>
            <a:endParaRPr lang="en-US"/>
          </a:p>
        </p:txBody>
      </p:sp>
    </p:spTree>
    <p:extLst>
      <p:ext uri="{BB962C8B-B14F-4D97-AF65-F5344CB8AC3E}">
        <p14:creationId xmlns:p14="http://schemas.microsoft.com/office/powerpoint/2010/main" val="30347672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560329" y="1458719"/>
            <a:ext cx="11200017" cy="707886"/>
          </a:xfrm>
          <a:prstGeom prst="rect">
            <a:avLst/>
          </a:prstGeom>
          <a:noFill/>
        </p:spPr>
        <p:txBody>
          <a:bodyPr wrap="square" rtlCol="0">
            <a:spAutoFit/>
          </a:bodyPr>
          <a:lstStyle/>
          <a:p>
            <a:pPr algn="ctr"/>
            <a:r>
              <a:rPr lang="en-US" sz="4000" dirty="0">
                <a:latin typeface="Calibri" panose="020F0502020204030204" pitchFamily="34" charset="0"/>
                <a:ea typeface="Calibri" panose="020F0502020204030204" pitchFamily="34" charset="0"/>
                <a:cs typeface="Times New Roman" panose="02020603050405020304" pitchFamily="18" charset="0"/>
              </a:rPr>
              <a:t>Impossible for God and suffering to coexist</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83</a:t>
            </a:fld>
            <a:endParaRPr lang="en-US"/>
          </a:p>
        </p:txBody>
      </p:sp>
      <p:sp>
        <p:nvSpPr>
          <p:cNvPr id="3" name="TextBox 2">
            <a:extLst>
              <a:ext uri="{FF2B5EF4-FFF2-40B4-BE49-F238E27FC236}">
                <a16:creationId xmlns:a16="http://schemas.microsoft.com/office/drawing/2014/main" id="{4A792941-7766-1844-8DAB-EB9D5AE598C2}"/>
              </a:ext>
            </a:extLst>
          </p:cNvPr>
          <p:cNvSpPr txBox="1"/>
          <p:nvPr/>
        </p:nvSpPr>
        <p:spPr>
          <a:xfrm>
            <a:off x="1542181" y="2304285"/>
            <a:ext cx="9236311" cy="769441"/>
          </a:xfrm>
          <a:prstGeom prst="rect">
            <a:avLst/>
          </a:prstGeom>
          <a:noFill/>
        </p:spPr>
        <p:txBody>
          <a:bodyPr wrap="none" rtlCol="0">
            <a:spAutoFit/>
          </a:bodyPr>
          <a:lstStyle/>
          <a:p>
            <a:r>
              <a:rPr lang="en-US" sz="4400" dirty="0">
                <a:latin typeface="Calibri" panose="020F0502020204030204" pitchFamily="34" charset="0"/>
                <a:cs typeface="Calibri" panose="020F0502020204030204" pitchFamily="34" charset="0"/>
              </a:rPr>
              <a:t>1. An all-loving, all-powerful God exists.</a:t>
            </a:r>
          </a:p>
        </p:txBody>
      </p:sp>
      <p:sp>
        <p:nvSpPr>
          <p:cNvPr id="7" name="TextBox 6">
            <a:extLst>
              <a:ext uri="{FF2B5EF4-FFF2-40B4-BE49-F238E27FC236}">
                <a16:creationId xmlns:a16="http://schemas.microsoft.com/office/drawing/2014/main" id="{DF1CC059-F01D-ED4E-A85A-0A55D748DF42}"/>
              </a:ext>
            </a:extLst>
          </p:cNvPr>
          <p:cNvSpPr txBox="1"/>
          <p:nvPr/>
        </p:nvSpPr>
        <p:spPr>
          <a:xfrm>
            <a:off x="1542181" y="3106259"/>
            <a:ext cx="4375429" cy="769441"/>
          </a:xfrm>
          <a:prstGeom prst="rect">
            <a:avLst/>
          </a:prstGeom>
          <a:noFill/>
        </p:spPr>
        <p:txBody>
          <a:bodyPr wrap="none" rtlCol="0">
            <a:spAutoFit/>
          </a:bodyPr>
          <a:lstStyle/>
          <a:p>
            <a:r>
              <a:rPr lang="en-US" sz="4400" dirty="0">
                <a:latin typeface="Calibri" panose="020F0502020204030204" pitchFamily="34" charset="0"/>
                <a:cs typeface="Calibri" panose="020F0502020204030204" pitchFamily="34" charset="0"/>
              </a:rPr>
              <a:t>2. </a:t>
            </a:r>
            <a:r>
              <a:rPr lang="en-US" sz="4400" dirty="0"/>
              <a:t>Suffering exists. </a:t>
            </a:r>
          </a:p>
        </p:txBody>
      </p:sp>
      <p:sp>
        <p:nvSpPr>
          <p:cNvPr id="9" name="TextBox 8">
            <a:extLst>
              <a:ext uri="{FF2B5EF4-FFF2-40B4-BE49-F238E27FC236}">
                <a16:creationId xmlns:a16="http://schemas.microsoft.com/office/drawing/2014/main" id="{6996726A-98EB-7443-998C-B52015E7BFAE}"/>
              </a:ext>
            </a:extLst>
          </p:cNvPr>
          <p:cNvSpPr txBox="1"/>
          <p:nvPr/>
        </p:nvSpPr>
        <p:spPr>
          <a:xfrm>
            <a:off x="1503562" y="3908233"/>
            <a:ext cx="9956800" cy="2123658"/>
          </a:xfrm>
          <a:prstGeom prst="rect">
            <a:avLst/>
          </a:prstGeom>
          <a:noFill/>
        </p:spPr>
        <p:txBody>
          <a:bodyPr wrap="square" rtlCol="0">
            <a:spAutoFit/>
          </a:bodyPr>
          <a:lstStyle/>
          <a:p>
            <a:r>
              <a:rPr lang="en-US" sz="4400" dirty="0">
                <a:latin typeface="Calibri" panose="020F0502020204030204" pitchFamily="34" charset="0"/>
                <a:cs typeface="Calibri" panose="020F0502020204030204" pitchFamily="34" charset="0"/>
              </a:rPr>
              <a:t>3. </a:t>
            </a:r>
            <a:r>
              <a:rPr lang="en-US" sz="4400" dirty="0"/>
              <a:t>Therefore, an all-loving and all-powerful God does not exist otherwise suffering would not exist.</a:t>
            </a:r>
          </a:p>
        </p:txBody>
      </p:sp>
    </p:spTree>
    <p:extLst>
      <p:ext uri="{BB962C8B-B14F-4D97-AF65-F5344CB8AC3E}">
        <p14:creationId xmlns:p14="http://schemas.microsoft.com/office/powerpoint/2010/main" val="326306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560329" y="1458719"/>
            <a:ext cx="11200017" cy="707886"/>
          </a:xfrm>
          <a:prstGeom prst="rect">
            <a:avLst/>
          </a:prstGeom>
          <a:noFill/>
        </p:spPr>
        <p:txBody>
          <a:bodyPr wrap="square" rtlCol="0">
            <a:spAutoFit/>
          </a:bodyPr>
          <a:lstStyle/>
          <a:p>
            <a:pPr algn="ctr"/>
            <a:r>
              <a:rPr lang="en-US" sz="4000" dirty="0">
                <a:latin typeface="Calibri" panose="020F0502020204030204" pitchFamily="34" charset="0"/>
                <a:ea typeface="Calibri" panose="020F0502020204030204" pitchFamily="34" charset="0"/>
                <a:cs typeface="Times New Roman" panose="02020603050405020304" pitchFamily="18" charset="0"/>
              </a:rPr>
              <a:t>Impossible for God and suffering to coexist</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84</a:t>
            </a:fld>
            <a:endParaRPr lang="en-US"/>
          </a:p>
        </p:txBody>
      </p:sp>
      <p:sp>
        <p:nvSpPr>
          <p:cNvPr id="3" name="TextBox 2">
            <a:extLst>
              <a:ext uri="{FF2B5EF4-FFF2-40B4-BE49-F238E27FC236}">
                <a16:creationId xmlns:a16="http://schemas.microsoft.com/office/drawing/2014/main" id="{4A792941-7766-1844-8DAB-EB9D5AE598C2}"/>
              </a:ext>
            </a:extLst>
          </p:cNvPr>
          <p:cNvSpPr txBox="1"/>
          <p:nvPr/>
        </p:nvSpPr>
        <p:spPr>
          <a:xfrm>
            <a:off x="2449564" y="2450158"/>
            <a:ext cx="8183715" cy="1015663"/>
          </a:xfrm>
          <a:prstGeom prst="rect">
            <a:avLst/>
          </a:prstGeom>
          <a:noFill/>
        </p:spPr>
        <p:txBody>
          <a:bodyPr wrap="none" rtlCol="0">
            <a:spAutoFit/>
          </a:bodyPr>
          <a:lstStyle/>
          <a:p>
            <a:r>
              <a:rPr lang="en-US" sz="6000" dirty="0">
                <a:latin typeface="Calibri" panose="020F0502020204030204" pitchFamily="34" charset="0"/>
                <a:cs typeface="Calibri" panose="020F0502020204030204" pitchFamily="34" charset="0"/>
              </a:rPr>
              <a:t>Does man have free will? </a:t>
            </a:r>
            <a:endParaRPr lang="en-US" sz="138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F1CC059-F01D-ED4E-A85A-0A55D748DF42}"/>
              </a:ext>
            </a:extLst>
          </p:cNvPr>
          <p:cNvSpPr txBox="1"/>
          <p:nvPr/>
        </p:nvSpPr>
        <p:spPr>
          <a:xfrm>
            <a:off x="2113879" y="4080583"/>
            <a:ext cx="8940974" cy="1015663"/>
          </a:xfrm>
          <a:prstGeom prst="rect">
            <a:avLst/>
          </a:prstGeom>
          <a:noFill/>
        </p:spPr>
        <p:txBody>
          <a:bodyPr wrap="none" rtlCol="0">
            <a:spAutoFit/>
          </a:bodyPr>
          <a:lstStyle/>
          <a:p>
            <a:r>
              <a:rPr lang="en-US" sz="6000" dirty="0">
                <a:latin typeface="Calibri" panose="020F0502020204030204" pitchFamily="34" charset="0"/>
                <a:cs typeface="Calibri" panose="020F0502020204030204" pitchFamily="34" charset="0"/>
              </a:rPr>
              <a:t>What is meant by free-will? </a:t>
            </a:r>
          </a:p>
        </p:txBody>
      </p:sp>
    </p:spTree>
    <p:extLst>
      <p:ext uri="{BB962C8B-B14F-4D97-AF65-F5344CB8AC3E}">
        <p14:creationId xmlns:p14="http://schemas.microsoft.com/office/powerpoint/2010/main" val="190494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560329" y="1458719"/>
            <a:ext cx="11200017" cy="707886"/>
          </a:xfrm>
          <a:prstGeom prst="rect">
            <a:avLst/>
          </a:prstGeom>
          <a:noFill/>
        </p:spPr>
        <p:txBody>
          <a:bodyPr wrap="square" rtlCol="0">
            <a:spAutoFit/>
          </a:bodyPr>
          <a:lstStyle/>
          <a:p>
            <a:pPr algn="ctr"/>
            <a:r>
              <a:rPr lang="en-US" sz="4000" dirty="0">
                <a:latin typeface="Calibri" panose="020F0502020204030204" pitchFamily="34" charset="0"/>
                <a:ea typeface="Calibri" panose="020F0502020204030204" pitchFamily="34" charset="0"/>
                <a:cs typeface="Times New Roman" panose="02020603050405020304" pitchFamily="18" charset="0"/>
              </a:rPr>
              <a:t>Impossible for God and suffering to coexist</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85</a:t>
            </a:fld>
            <a:endParaRPr lang="en-US"/>
          </a:p>
        </p:txBody>
      </p:sp>
      <p:sp>
        <p:nvSpPr>
          <p:cNvPr id="3" name="TextBox 2">
            <a:extLst>
              <a:ext uri="{FF2B5EF4-FFF2-40B4-BE49-F238E27FC236}">
                <a16:creationId xmlns:a16="http://schemas.microsoft.com/office/drawing/2014/main" id="{4A792941-7766-1844-8DAB-EB9D5AE598C2}"/>
              </a:ext>
            </a:extLst>
          </p:cNvPr>
          <p:cNvSpPr txBox="1"/>
          <p:nvPr/>
        </p:nvSpPr>
        <p:spPr>
          <a:xfrm>
            <a:off x="3233433" y="2883068"/>
            <a:ext cx="5357557" cy="1015663"/>
          </a:xfrm>
          <a:prstGeom prst="rect">
            <a:avLst/>
          </a:prstGeom>
          <a:noFill/>
        </p:spPr>
        <p:txBody>
          <a:bodyPr wrap="none" rtlCol="0">
            <a:spAutoFit/>
          </a:bodyPr>
          <a:lstStyle/>
          <a:p>
            <a:r>
              <a:rPr lang="en-US" sz="6000" dirty="0">
                <a:latin typeface="Calibri" panose="020F0502020204030204" pitchFamily="34" charset="0"/>
                <a:cs typeface="Calibri" panose="020F0502020204030204" pitchFamily="34" charset="0"/>
              </a:rPr>
              <a:t>Genesis 2: 15-17</a:t>
            </a:r>
            <a:endParaRPr lang="en-US" sz="13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04176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560329" y="1458719"/>
            <a:ext cx="11200017" cy="707886"/>
          </a:xfrm>
          <a:prstGeom prst="rect">
            <a:avLst/>
          </a:prstGeom>
          <a:noFill/>
        </p:spPr>
        <p:txBody>
          <a:bodyPr wrap="square" rtlCol="0">
            <a:spAutoFit/>
          </a:bodyPr>
          <a:lstStyle/>
          <a:p>
            <a:pPr algn="ctr"/>
            <a:r>
              <a:rPr lang="en-US" sz="4000" dirty="0">
                <a:latin typeface="Calibri" panose="020F0502020204030204" pitchFamily="34" charset="0"/>
                <a:ea typeface="Calibri" panose="020F0502020204030204" pitchFamily="34" charset="0"/>
                <a:cs typeface="Times New Roman" panose="02020603050405020304" pitchFamily="18" charset="0"/>
              </a:rPr>
              <a:t>Impossible for God and suffering to coexist</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86</a:t>
            </a:fld>
            <a:endParaRPr lang="en-US"/>
          </a:p>
        </p:txBody>
      </p:sp>
      <p:sp>
        <p:nvSpPr>
          <p:cNvPr id="3" name="TextBox 2">
            <a:extLst>
              <a:ext uri="{FF2B5EF4-FFF2-40B4-BE49-F238E27FC236}">
                <a16:creationId xmlns:a16="http://schemas.microsoft.com/office/drawing/2014/main" id="{4A792941-7766-1844-8DAB-EB9D5AE598C2}"/>
              </a:ext>
            </a:extLst>
          </p:cNvPr>
          <p:cNvSpPr txBox="1"/>
          <p:nvPr/>
        </p:nvSpPr>
        <p:spPr>
          <a:xfrm>
            <a:off x="748306" y="2549062"/>
            <a:ext cx="11117566" cy="2585323"/>
          </a:xfrm>
          <a:prstGeom prst="rect">
            <a:avLst/>
          </a:prstGeom>
          <a:noFill/>
        </p:spPr>
        <p:txBody>
          <a:bodyPr wrap="square" rtlCol="0">
            <a:spAutoFit/>
          </a:bodyPr>
          <a:lstStyle/>
          <a:p>
            <a:pPr algn="ctr"/>
            <a:r>
              <a:rPr lang="en-US" sz="5400" dirty="0">
                <a:latin typeface="Calibri" panose="020F0502020204030204" pitchFamily="34" charset="0"/>
                <a:ea typeface="Calibri" panose="020F0502020204030204" pitchFamily="34" charset="0"/>
                <a:cs typeface="Times New Roman" panose="02020603050405020304" pitchFamily="18" charset="0"/>
              </a:rPr>
              <a:t>In order for man to have free will, he must have choices. Those choices necessitate right and wrong. </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0390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560329" y="1458719"/>
            <a:ext cx="11200017" cy="707886"/>
          </a:xfrm>
          <a:prstGeom prst="rect">
            <a:avLst/>
          </a:prstGeom>
          <a:noFill/>
        </p:spPr>
        <p:txBody>
          <a:bodyPr wrap="square" rtlCol="0">
            <a:spAutoFit/>
          </a:bodyPr>
          <a:lstStyle/>
          <a:p>
            <a:pPr algn="ctr"/>
            <a:r>
              <a:rPr lang="en-US" sz="4000" dirty="0">
                <a:latin typeface="Calibri" panose="020F0502020204030204" pitchFamily="34" charset="0"/>
                <a:ea typeface="Calibri" panose="020F0502020204030204" pitchFamily="34" charset="0"/>
                <a:cs typeface="Times New Roman" panose="02020603050405020304" pitchFamily="18" charset="0"/>
              </a:rPr>
              <a:t>Impossible for God and suffering to coexist</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87</a:t>
            </a:fld>
            <a:endParaRPr lang="en-US"/>
          </a:p>
        </p:txBody>
      </p:sp>
      <p:sp>
        <p:nvSpPr>
          <p:cNvPr id="3" name="TextBox 2">
            <a:extLst>
              <a:ext uri="{FF2B5EF4-FFF2-40B4-BE49-F238E27FC236}">
                <a16:creationId xmlns:a16="http://schemas.microsoft.com/office/drawing/2014/main" id="{4A792941-7766-1844-8DAB-EB9D5AE598C2}"/>
              </a:ext>
            </a:extLst>
          </p:cNvPr>
          <p:cNvSpPr txBox="1"/>
          <p:nvPr/>
        </p:nvSpPr>
        <p:spPr>
          <a:xfrm>
            <a:off x="748306" y="2549062"/>
            <a:ext cx="11117566" cy="923330"/>
          </a:xfrm>
          <a:prstGeom prst="rect">
            <a:avLst/>
          </a:prstGeom>
          <a:noFill/>
        </p:spPr>
        <p:txBody>
          <a:bodyPr wrap="square" rtlCol="0">
            <a:spAutoFit/>
          </a:bodyPr>
          <a:lstStyle/>
          <a:p>
            <a:pPr algn="ctr"/>
            <a:r>
              <a:rPr lang="en-US" sz="5400" dirty="0">
                <a:latin typeface="Calibri" panose="020F0502020204030204" pitchFamily="34" charset="0"/>
                <a:ea typeface="Calibri" panose="020F0502020204030204" pitchFamily="34" charset="0"/>
                <a:cs typeface="Times New Roman" panose="02020603050405020304" pitchFamily="18" charset="0"/>
              </a:rPr>
              <a:t>How does free will allow for suffering? </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86FC404-9E89-2B41-AA00-F667120765E4}"/>
              </a:ext>
            </a:extLst>
          </p:cNvPr>
          <p:cNvSpPr txBox="1"/>
          <p:nvPr/>
        </p:nvSpPr>
        <p:spPr>
          <a:xfrm>
            <a:off x="748306" y="3698893"/>
            <a:ext cx="11117566" cy="1754326"/>
          </a:xfrm>
          <a:prstGeom prst="rect">
            <a:avLst/>
          </a:prstGeom>
          <a:noFill/>
        </p:spPr>
        <p:txBody>
          <a:bodyPr wrap="square" rtlCol="0">
            <a:spAutoFit/>
          </a:bodyPr>
          <a:lstStyle/>
          <a:p>
            <a:pPr algn="ctr"/>
            <a:r>
              <a:rPr lang="en-US" sz="5400" dirty="0">
                <a:latin typeface="Calibri" panose="020F0502020204030204" pitchFamily="34" charset="0"/>
                <a:ea typeface="Calibri" panose="020F0502020204030204" pitchFamily="34" charset="0"/>
                <a:cs typeface="Times New Roman" panose="02020603050405020304" pitchFamily="18" charset="0"/>
              </a:rPr>
              <a:t>If we choose wrongly suffering takes place. </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355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560329" y="1458719"/>
            <a:ext cx="11200017" cy="707886"/>
          </a:xfrm>
          <a:prstGeom prst="rect">
            <a:avLst/>
          </a:prstGeom>
          <a:noFill/>
        </p:spPr>
        <p:txBody>
          <a:bodyPr wrap="square" rtlCol="0">
            <a:spAutoFit/>
          </a:bodyPr>
          <a:lstStyle/>
          <a:p>
            <a:pPr algn="ctr"/>
            <a:r>
              <a:rPr lang="en-US" sz="4000" dirty="0">
                <a:latin typeface="Calibri" panose="020F0502020204030204" pitchFamily="34" charset="0"/>
                <a:ea typeface="Calibri" panose="020F0502020204030204" pitchFamily="34" charset="0"/>
                <a:cs typeface="Times New Roman" panose="02020603050405020304" pitchFamily="18" charset="0"/>
              </a:rPr>
              <a:t>Impossible for God and suffering to coexist</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88</a:t>
            </a:fld>
            <a:endParaRPr lang="en-US"/>
          </a:p>
        </p:txBody>
      </p:sp>
      <p:sp>
        <p:nvSpPr>
          <p:cNvPr id="3" name="TextBox 2">
            <a:extLst>
              <a:ext uri="{FF2B5EF4-FFF2-40B4-BE49-F238E27FC236}">
                <a16:creationId xmlns:a16="http://schemas.microsoft.com/office/drawing/2014/main" id="{4A792941-7766-1844-8DAB-EB9D5AE598C2}"/>
              </a:ext>
            </a:extLst>
          </p:cNvPr>
          <p:cNvSpPr txBox="1"/>
          <p:nvPr/>
        </p:nvSpPr>
        <p:spPr>
          <a:xfrm>
            <a:off x="748306" y="2709580"/>
            <a:ext cx="11117566" cy="3046988"/>
          </a:xfrm>
          <a:prstGeom prst="rect">
            <a:avLst/>
          </a:prstGeom>
          <a:noFill/>
        </p:spPr>
        <p:txBody>
          <a:bodyPr wrap="square" rtlCol="0">
            <a:spAutoFit/>
          </a:bodyPr>
          <a:lstStyle/>
          <a:p>
            <a:pPr algn="ctr"/>
            <a:r>
              <a:rPr lang="en-US" sz="4800" dirty="0">
                <a:latin typeface="Calibri" panose="020F0502020204030204" pitchFamily="34" charset="0"/>
                <a:cs typeface="Calibri" panose="020F0502020204030204" pitchFamily="34" charset="0"/>
              </a:rPr>
              <a:t>If a child is kept in a room that has nothing in it, that child cannot burn their hands. They have no option between touching a stove or not touching a stove. </a:t>
            </a:r>
          </a:p>
        </p:txBody>
      </p:sp>
    </p:spTree>
    <p:extLst>
      <p:ext uri="{BB962C8B-B14F-4D97-AF65-F5344CB8AC3E}">
        <p14:creationId xmlns:p14="http://schemas.microsoft.com/office/powerpoint/2010/main" val="5559435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560329" y="1458719"/>
            <a:ext cx="11200017" cy="707886"/>
          </a:xfrm>
          <a:prstGeom prst="rect">
            <a:avLst/>
          </a:prstGeom>
          <a:noFill/>
        </p:spPr>
        <p:txBody>
          <a:bodyPr wrap="square" rtlCol="0">
            <a:spAutoFit/>
          </a:bodyPr>
          <a:lstStyle/>
          <a:p>
            <a:pPr algn="ctr"/>
            <a:r>
              <a:rPr lang="en-US" sz="4000" dirty="0">
                <a:latin typeface="Calibri" panose="020F0502020204030204" pitchFamily="34" charset="0"/>
                <a:ea typeface="Calibri" panose="020F0502020204030204" pitchFamily="34" charset="0"/>
                <a:cs typeface="Times New Roman" panose="02020603050405020304" pitchFamily="18" charset="0"/>
              </a:rPr>
              <a:t>Impossible for God and suffering to coexist</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89</a:t>
            </a:fld>
            <a:endParaRPr lang="en-US"/>
          </a:p>
        </p:txBody>
      </p:sp>
      <p:sp>
        <p:nvSpPr>
          <p:cNvPr id="3" name="TextBox 2">
            <a:extLst>
              <a:ext uri="{FF2B5EF4-FFF2-40B4-BE49-F238E27FC236}">
                <a16:creationId xmlns:a16="http://schemas.microsoft.com/office/drawing/2014/main" id="{4A792941-7766-1844-8DAB-EB9D5AE598C2}"/>
              </a:ext>
            </a:extLst>
          </p:cNvPr>
          <p:cNvSpPr txBox="1"/>
          <p:nvPr/>
        </p:nvSpPr>
        <p:spPr>
          <a:xfrm>
            <a:off x="601554" y="2652727"/>
            <a:ext cx="11117566" cy="3046988"/>
          </a:xfrm>
          <a:prstGeom prst="rect">
            <a:avLst/>
          </a:prstGeom>
          <a:noFill/>
        </p:spPr>
        <p:txBody>
          <a:bodyPr wrap="square" rtlCol="0">
            <a:spAutoFit/>
          </a:bodyPr>
          <a:lstStyle/>
          <a:p>
            <a:pPr algn="ctr"/>
            <a:r>
              <a:rPr lang="en-US" sz="4800" dirty="0">
                <a:latin typeface="Calibri" panose="020F0502020204030204" pitchFamily="34" charset="0"/>
                <a:cs typeface="Calibri" panose="020F0502020204030204" pitchFamily="34" charset="0"/>
              </a:rPr>
              <a:t>However, if a child is put in a room with a hot stove and explicitly told, do not touch the stove, they have a choice between suffering and non-suffering. </a:t>
            </a:r>
          </a:p>
        </p:txBody>
      </p:sp>
    </p:spTree>
    <p:extLst>
      <p:ext uri="{BB962C8B-B14F-4D97-AF65-F5344CB8AC3E}">
        <p14:creationId xmlns:p14="http://schemas.microsoft.com/office/powerpoint/2010/main" val="3249376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9603275" cy="1049235"/>
          </a:xfrm>
        </p:spPr>
        <p:txBody>
          <a:bodyPr>
            <a:normAutofit/>
          </a:bodyPr>
          <a:lstStyle/>
          <a:p>
            <a:r>
              <a:rPr lang="en-US" sz="5400" dirty="0"/>
              <a:t>The two “main” ideas</a:t>
            </a:r>
          </a:p>
        </p:txBody>
      </p:sp>
      <p:sp>
        <p:nvSpPr>
          <p:cNvPr id="3" name="Content Placeholder 2">
            <a:extLst>
              <a:ext uri="{FF2B5EF4-FFF2-40B4-BE49-F238E27FC236}">
                <a16:creationId xmlns:a16="http://schemas.microsoft.com/office/drawing/2014/main" id="{9ABA8CC0-9B1C-404E-B1A9-C9CCC3BC8D26}"/>
              </a:ext>
            </a:extLst>
          </p:cNvPr>
          <p:cNvSpPr>
            <a:spLocks noGrp="1"/>
          </p:cNvSpPr>
          <p:nvPr>
            <p:ph idx="1"/>
          </p:nvPr>
        </p:nvSpPr>
        <p:spPr>
          <a:xfrm>
            <a:off x="246580" y="1288676"/>
            <a:ext cx="11585202" cy="4447106"/>
          </a:xfrm>
        </p:spPr>
        <p:txBody>
          <a:bodyPr numCol="1">
            <a:normAutofit/>
          </a:bodyPr>
          <a:lstStyle/>
          <a:p>
            <a:pPr marL="0" lvl="0" indent="0" algn="ctr">
              <a:buNone/>
            </a:pPr>
            <a:r>
              <a:rPr lang="en-US" sz="6600" dirty="0"/>
              <a:t>God exists </a:t>
            </a:r>
          </a:p>
          <a:p>
            <a:pPr marL="0" lvl="0" indent="0" algn="ctr">
              <a:buNone/>
            </a:pPr>
            <a:r>
              <a:rPr lang="en-US" sz="6600" dirty="0"/>
              <a:t>or </a:t>
            </a:r>
          </a:p>
          <a:p>
            <a:pPr marL="0" lvl="0" indent="0" algn="ctr">
              <a:buNone/>
            </a:pPr>
            <a:r>
              <a:rPr lang="en-US" sz="6600" dirty="0"/>
              <a:t>God does not exist</a:t>
            </a:r>
            <a:endParaRPr lang="en-US" sz="41300" dirty="0"/>
          </a:p>
        </p:txBody>
      </p:sp>
      <p:sp>
        <p:nvSpPr>
          <p:cNvPr id="5" name="Slide Number Placeholder 4">
            <a:extLst>
              <a:ext uri="{FF2B5EF4-FFF2-40B4-BE49-F238E27FC236}">
                <a16:creationId xmlns:a16="http://schemas.microsoft.com/office/drawing/2014/main" id="{F5C577D0-CCA2-B943-BFFE-837C9FF558CA}"/>
              </a:ext>
            </a:extLst>
          </p:cNvPr>
          <p:cNvSpPr>
            <a:spLocks noGrp="1"/>
          </p:cNvSpPr>
          <p:nvPr>
            <p:ph type="sldNum" sz="quarter" idx="12"/>
          </p:nvPr>
        </p:nvSpPr>
        <p:spPr/>
        <p:txBody>
          <a:bodyPr/>
          <a:lstStyle/>
          <a:p>
            <a:fld id="{198EE0EF-5A81-0A44-ADB5-BE2AEA187555}" type="slidenum">
              <a:rPr lang="en-US" smtClean="0"/>
              <a:t>9</a:t>
            </a:fld>
            <a:endParaRPr lang="en-US"/>
          </a:p>
        </p:txBody>
      </p:sp>
    </p:spTree>
    <p:extLst>
      <p:ext uri="{BB962C8B-B14F-4D97-AF65-F5344CB8AC3E}">
        <p14:creationId xmlns:p14="http://schemas.microsoft.com/office/powerpoint/2010/main" val="327159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560329" y="1458719"/>
            <a:ext cx="11200017" cy="707886"/>
          </a:xfrm>
          <a:prstGeom prst="rect">
            <a:avLst/>
          </a:prstGeom>
          <a:noFill/>
        </p:spPr>
        <p:txBody>
          <a:bodyPr wrap="square" rtlCol="0">
            <a:spAutoFit/>
          </a:bodyPr>
          <a:lstStyle/>
          <a:p>
            <a:pPr algn="ctr"/>
            <a:r>
              <a:rPr lang="en-US" sz="4000" dirty="0">
                <a:latin typeface="Calibri" panose="020F0502020204030204" pitchFamily="34" charset="0"/>
                <a:ea typeface="Calibri" panose="020F0502020204030204" pitchFamily="34" charset="0"/>
                <a:cs typeface="Times New Roman" panose="02020603050405020304" pitchFamily="18" charset="0"/>
              </a:rPr>
              <a:t>Impossible for God and suffering to coexist</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90</a:t>
            </a:fld>
            <a:endParaRPr lang="en-US"/>
          </a:p>
        </p:txBody>
      </p:sp>
      <p:sp>
        <p:nvSpPr>
          <p:cNvPr id="3" name="TextBox 2">
            <a:extLst>
              <a:ext uri="{FF2B5EF4-FFF2-40B4-BE49-F238E27FC236}">
                <a16:creationId xmlns:a16="http://schemas.microsoft.com/office/drawing/2014/main" id="{4A792941-7766-1844-8DAB-EB9D5AE598C2}"/>
              </a:ext>
            </a:extLst>
          </p:cNvPr>
          <p:cNvSpPr txBox="1"/>
          <p:nvPr/>
        </p:nvSpPr>
        <p:spPr>
          <a:xfrm>
            <a:off x="601554" y="2652727"/>
            <a:ext cx="11117566" cy="2308324"/>
          </a:xfrm>
          <a:prstGeom prst="rect">
            <a:avLst/>
          </a:prstGeom>
          <a:noFill/>
        </p:spPr>
        <p:txBody>
          <a:bodyPr wrap="square" rtlCol="0">
            <a:spAutoFit/>
          </a:bodyPr>
          <a:lstStyle/>
          <a:p>
            <a:pPr algn="ctr"/>
            <a:r>
              <a:rPr lang="en-US" sz="4800" dirty="0">
                <a:latin typeface="Calibri" panose="020F0502020204030204" pitchFamily="34" charset="0"/>
                <a:cs typeface="Calibri" panose="020F0502020204030204" pitchFamily="34" charset="0"/>
              </a:rPr>
              <a:t>Does this mean that the parent does not love the child, if the parent has told the child not to touch the stove?</a:t>
            </a:r>
          </a:p>
        </p:txBody>
      </p:sp>
    </p:spTree>
    <p:extLst>
      <p:ext uri="{BB962C8B-B14F-4D97-AF65-F5344CB8AC3E}">
        <p14:creationId xmlns:p14="http://schemas.microsoft.com/office/powerpoint/2010/main" val="38587372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560329" y="1458719"/>
            <a:ext cx="11200017" cy="707886"/>
          </a:xfrm>
          <a:prstGeom prst="rect">
            <a:avLst/>
          </a:prstGeom>
          <a:noFill/>
        </p:spPr>
        <p:txBody>
          <a:bodyPr wrap="square" rtlCol="0">
            <a:spAutoFit/>
          </a:bodyPr>
          <a:lstStyle/>
          <a:p>
            <a:pPr algn="ctr"/>
            <a:r>
              <a:rPr lang="en-US" sz="4000" dirty="0">
                <a:latin typeface="Calibri" panose="020F0502020204030204" pitchFamily="34" charset="0"/>
                <a:ea typeface="Calibri" panose="020F0502020204030204" pitchFamily="34" charset="0"/>
                <a:cs typeface="Times New Roman" panose="02020603050405020304" pitchFamily="18" charset="0"/>
              </a:rPr>
              <a:t>Impossible for God and suffering to coexist</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91</a:t>
            </a:fld>
            <a:endParaRPr lang="en-US"/>
          </a:p>
        </p:txBody>
      </p:sp>
      <p:sp>
        <p:nvSpPr>
          <p:cNvPr id="3" name="TextBox 2">
            <a:extLst>
              <a:ext uri="{FF2B5EF4-FFF2-40B4-BE49-F238E27FC236}">
                <a16:creationId xmlns:a16="http://schemas.microsoft.com/office/drawing/2014/main" id="{4A792941-7766-1844-8DAB-EB9D5AE598C2}"/>
              </a:ext>
            </a:extLst>
          </p:cNvPr>
          <p:cNvSpPr txBox="1"/>
          <p:nvPr/>
        </p:nvSpPr>
        <p:spPr>
          <a:xfrm>
            <a:off x="560329" y="2805127"/>
            <a:ext cx="11117566" cy="1569660"/>
          </a:xfrm>
          <a:prstGeom prst="rect">
            <a:avLst/>
          </a:prstGeom>
          <a:noFill/>
        </p:spPr>
        <p:txBody>
          <a:bodyPr wrap="square" rtlCol="0">
            <a:spAutoFit/>
          </a:bodyPr>
          <a:lstStyle/>
          <a:p>
            <a:pPr algn="ctr"/>
            <a:r>
              <a:rPr lang="en-US" sz="4800" dirty="0">
                <a:latin typeface="Calibri" panose="020F0502020204030204" pitchFamily="34" charset="0"/>
                <a:cs typeface="Calibri" panose="020F0502020204030204" pitchFamily="34" charset="0"/>
              </a:rPr>
              <a:t>Is there a possibility that suffering can bring a greater good?</a:t>
            </a:r>
          </a:p>
        </p:txBody>
      </p:sp>
    </p:spTree>
    <p:extLst>
      <p:ext uri="{BB962C8B-B14F-4D97-AF65-F5344CB8AC3E}">
        <p14:creationId xmlns:p14="http://schemas.microsoft.com/office/powerpoint/2010/main" val="40822123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560329" y="1458719"/>
            <a:ext cx="11200017" cy="707886"/>
          </a:xfrm>
          <a:prstGeom prst="rect">
            <a:avLst/>
          </a:prstGeom>
          <a:noFill/>
        </p:spPr>
        <p:txBody>
          <a:bodyPr wrap="square" rtlCol="0">
            <a:spAutoFit/>
          </a:bodyPr>
          <a:lstStyle/>
          <a:p>
            <a:pPr algn="ctr"/>
            <a:r>
              <a:rPr lang="en-US" sz="4000" dirty="0">
                <a:latin typeface="Calibri" panose="020F0502020204030204" pitchFamily="34" charset="0"/>
                <a:ea typeface="Calibri" panose="020F0502020204030204" pitchFamily="34" charset="0"/>
                <a:cs typeface="Times New Roman" panose="02020603050405020304" pitchFamily="18" charset="0"/>
              </a:rPr>
              <a:t>Impossible for God and suffering to coexist</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92</a:t>
            </a:fld>
            <a:endParaRPr lang="en-US"/>
          </a:p>
        </p:txBody>
      </p:sp>
      <p:sp>
        <p:nvSpPr>
          <p:cNvPr id="3" name="TextBox 2">
            <a:extLst>
              <a:ext uri="{FF2B5EF4-FFF2-40B4-BE49-F238E27FC236}">
                <a16:creationId xmlns:a16="http://schemas.microsoft.com/office/drawing/2014/main" id="{4A792941-7766-1844-8DAB-EB9D5AE598C2}"/>
              </a:ext>
            </a:extLst>
          </p:cNvPr>
          <p:cNvSpPr txBox="1"/>
          <p:nvPr/>
        </p:nvSpPr>
        <p:spPr>
          <a:xfrm>
            <a:off x="560329" y="2805127"/>
            <a:ext cx="11117566" cy="1754326"/>
          </a:xfrm>
          <a:prstGeom prst="rect">
            <a:avLst/>
          </a:prstGeom>
          <a:noFill/>
        </p:spPr>
        <p:txBody>
          <a:bodyPr wrap="square" rtlCol="0">
            <a:spAutoFit/>
          </a:bodyPr>
          <a:lstStyle/>
          <a:p>
            <a:pPr algn="ctr"/>
            <a:r>
              <a:rPr lang="en-US" sz="5400" dirty="0">
                <a:latin typeface="Calibri" panose="020F0502020204030204" pitchFamily="34" charset="0"/>
                <a:cs typeface="Calibri" panose="020F0502020204030204" pitchFamily="34" charset="0"/>
              </a:rPr>
              <a:t>Romans 5: 3-5</a:t>
            </a:r>
          </a:p>
          <a:p>
            <a:pPr algn="ctr"/>
            <a:r>
              <a:rPr lang="en-US" sz="5400" dirty="0">
                <a:latin typeface="Calibri" panose="020F0502020204030204" pitchFamily="34" charset="0"/>
                <a:cs typeface="Calibri" panose="020F0502020204030204" pitchFamily="34" charset="0"/>
              </a:rPr>
              <a:t>Ephesians 2: 4-7</a:t>
            </a:r>
            <a:endParaRPr lang="en-US" sz="13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4726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560329" y="1458719"/>
            <a:ext cx="11200017" cy="707886"/>
          </a:xfrm>
          <a:prstGeom prst="rect">
            <a:avLst/>
          </a:prstGeom>
          <a:noFill/>
        </p:spPr>
        <p:txBody>
          <a:bodyPr wrap="square" rtlCol="0">
            <a:spAutoFit/>
          </a:bodyPr>
          <a:lstStyle/>
          <a:p>
            <a:pPr algn="ctr"/>
            <a:r>
              <a:rPr lang="en-US" sz="4000" dirty="0">
                <a:latin typeface="Calibri" panose="020F0502020204030204" pitchFamily="34" charset="0"/>
                <a:ea typeface="Calibri" panose="020F0502020204030204" pitchFamily="34" charset="0"/>
                <a:cs typeface="Times New Roman" panose="02020603050405020304" pitchFamily="18" charset="0"/>
              </a:rPr>
              <a:t>Impossible for God and suffering to coexist</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93</a:t>
            </a:fld>
            <a:endParaRPr lang="en-US"/>
          </a:p>
        </p:txBody>
      </p:sp>
      <p:sp>
        <p:nvSpPr>
          <p:cNvPr id="3" name="TextBox 2">
            <a:extLst>
              <a:ext uri="{FF2B5EF4-FFF2-40B4-BE49-F238E27FC236}">
                <a16:creationId xmlns:a16="http://schemas.microsoft.com/office/drawing/2014/main" id="{4A792941-7766-1844-8DAB-EB9D5AE598C2}"/>
              </a:ext>
            </a:extLst>
          </p:cNvPr>
          <p:cNvSpPr txBox="1"/>
          <p:nvPr/>
        </p:nvSpPr>
        <p:spPr>
          <a:xfrm>
            <a:off x="560329" y="2805127"/>
            <a:ext cx="11117566" cy="1446550"/>
          </a:xfrm>
          <a:prstGeom prst="rect">
            <a:avLst/>
          </a:prstGeom>
          <a:noFill/>
        </p:spPr>
        <p:txBody>
          <a:bodyPr wrap="square" rtlCol="0">
            <a:spAutoFit/>
          </a:bodyPr>
          <a:lstStyle/>
          <a:p>
            <a:pPr algn="ctr"/>
            <a:r>
              <a:rPr lang="en-US" sz="4400" dirty="0">
                <a:latin typeface="Calibri" panose="020F0502020204030204" pitchFamily="34" charset="0"/>
                <a:cs typeface="Calibri" panose="020F0502020204030204" pitchFamily="34" charset="0"/>
              </a:rPr>
              <a:t>What is a worldly example of good coming from suffering? </a:t>
            </a:r>
          </a:p>
        </p:txBody>
      </p:sp>
    </p:spTree>
    <p:extLst>
      <p:ext uri="{BB962C8B-B14F-4D97-AF65-F5344CB8AC3E}">
        <p14:creationId xmlns:p14="http://schemas.microsoft.com/office/powerpoint/2010/main" val="3332164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560329" y="1613018"/>
            <a:ext cx="11200017" cy="584775"/>
          </a:xfrm>
          <a:prstGeom prst="rect">
            <a:avLst/>
          </a:prstGeom>
          <a:noFill/>
        </p:spPr>
        <p:txBody>
          <a:bodyPr wrap="square" rtlCol="0">
            <a:spAutoFit/>
          </a:bodyPr>
          <a:lstStyle/>
          <a:p>
            <a:pPr algn="ctr"/>
            <a:r>
              <a:rPr lang="en-US" sz="3200" dirty="0">
                <a:latin typeface="Calibri" panose="020F0502020204030204" pitchFamily="34" charset="0"/>
                <a:ea typeface="Calibri" panose="020F0502020204030204" pitchFamily="34" charset="0"/>
                <a:cs typeface="Times New Roman" panose="02020603050405020304" pitchFamily="18" charset="0"/>
              </a:rPr>
              <a:t>Improbable that God would exist with suffering in the world</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94</a:t>
            </a:fld>
            <a:endParaRPr lang="en-US"/>
          </a:p>
        </p:txBody>
      </p:sp>
      <p:sp>
        <p:nvSpPr>
          <p:cNvPr id="3" name="TextBox 2">
            <a:extLst>
              <a:ext uri="{FF2B5EF4-FFF2-40B4-BE49-F238E27FC236}">
                <a16:creationId xmlns:a16="http://schemas.microsoft.com/office/drawing/2014/main" id="{4A792941-7766-1844-8DAB-EB9D5AE598C2}"/>
              </a:ext>
            </a:extLst>
          </p:cNvPr>
          <p:cNvSpPr txBox="1"/>
          <p:nvPr/>
        </p:nvSpPr>
        <p:spPr>
          <a:xfrm>
            <a:off x="560329" y="2805127"/>
            <a:ext cx="11117566" cy="1446550"/>
          </a:xfrm>
          <a:prstGeom prst="rect">
            <a:avLst/>
          </a:prstGeom>
          <a:noFill/>
        </p:spPr>
        <p:txBody>
          <a:bodyPr wrap="square" rtlCol="0">
            <a:spAutoFit/>
          </a:bodyPr>
          <a:lstStyle/>
          <a:p>
            <a:pPr algn="ctr"/>
            <a:r>
              <a:rPr lang="en-US" sz="4400" dirty="0">
                <a:latin typeface="Calibri" panose="020F0502020204030204" pitchFamily="34" charset="0"/>
                <a:cs typeface="Calibri" panose="020F0502020204030204" pitchFamily="34" charset="0"/>
              </a:rPr>
              <a:t>But what about it being </a:t>
            </a:r>
            <a:r>
              <a:rPr lang="en-US" sz="4400" b="1" dirty="0">
                <a:latin typeface="Calibri" panose="020F0502020204030204" pitchFamily="34" charset="0"/>
                <a:cs typeface="Calibri" panose="020F0502020204030204" pitchFamily="34" charset="0"/>
              </a:rPr>
              <a:t>improbable </a:t>
            </a:r>
            <a:r>
              <a:rPr lang="en-US" sz="4400" dirty="0">
                <a:latin typeface="Calibri" panose="020F0502020204030204" pitchFamily="34" charset="0"/>
                <a:cs typeface="Calibri" panose="020F0502020204030204" pitchFamily="34" charset="0"/>
              </a:rPr>
              <a:t>that God would exist with suffering in the world?</a:t>
            </a:r>
          </a:p>
        </p:txBody>
      </p:sp>
    </p:spTree>
    <p:extLst>
      <p:ext uri="{BB962C8B-B14F-4D97-AF65-F5344CB8AC3E}">
        <p14:creationId xmlns:p14="http://schemas.microsoft.com/office/powerpoint/2010/main" val="2759988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560329" y="1613018"/>
            <a:ext cx="11200017" cy="584775"/>
          </a:xfrm>
          <a:prstGeom prst="rect">
            <a:avLst/>
          </a:prstGeom>
          <a:noFill/>
        </p:spPr>
        <p:txBody>
          <a:bodyPr wrap="square" rtlCol="0">
            <a:spAutoFit/>
          </a:bodyPr>
          <a:lstStyle/>
          <a:p>
            <a:pPr algn="ctr"/>
            <a:r>
              <a:rPr lang="en-US" sz="3200" dirty="0">
                <a:latin typeface="Calibri" panose="020F0502020204030204" pitchFamily="34" charset="0"/>
                <a:ea typeface="Calibri" panose="020F0502020204030204" pitchFamily="34" charset="0"/>
                <a:cs typeface="Times New Roman" panose="02020603050405020304" pitchFamily="18" charset="0"/>
              </a:rPr>
              <a:t>Improbable that God would exist with suffering in the world</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95</a:t>
            </a:fld>
            <a:endParaRPr lang="en-US"/>
          </a:p>
        </p:txBody>
      </p:sp>
      <p:sp>
        <p:nvSpPr>
          <p:cNvPr id="3" name="TextBox 2">
            <a:extLst>
              <a:ext uri="{FF2B5EF4-FFF2-40B4-BE49-F238E27FC236}">
                <a16:creationId xmlns:a16="http://schemas.microsoft.com/office/drawing/2014/main" id="{4A792941-7766-1844-8DAB-EB9D5AE598C2}"/>
              </a:ext>
            </a:extLst>
          </p:cNvPr>
          <p:cNvSpPr txBox="1"/>
          <p:nvPr/>
        </p:nvSpPr>
        <p:spPr>
          <a:xfrm>
            <a:off x="-3071871" y="2522136"/>
            <a:ext cx="11117566" cy="769441"/>
          </a:xfrm>
          <a:prstGeom prst="rect">
            <a:avLst/>
          </a:prstGeom>
          <a:noFill/>
        </p:spPr>
        <p:txBody>
          <a:bodyPr wrap="square" rtlCol="0">
            <a:spAutoFit/>
          </a:bodyPr>
          <a:lstStyle/>
          <a:p>
            <a:pPr algn="ctr"/>
            <a:r>
              <a:rPr lang="en-US" sz="4400" b="1" dirty="0">
                <a:latin typeface="Calibri" panose="020F0502020204030204" pitchFamily="34" charset="0"/>
                <a:cs typeface="Calibri" panose="020F0502020204030204" pitchFamily="34" charset="0"/>
              </a:rPr>
              <a:t>First Response:</a:t>
            </a:r>
          </a:p>
        </p:txBody>
      </p:sp>
      <p:sp>
        <p:nvSpPr>
          <p:cNvPr id="4" name="TextBox 3">
            <a:extLst>
              <a:ext uri="{FF2B5EF4-FFF2-40B4-BE49-F238E27FC236}">
                <a16:creationId xmlns:a16="http://schemas.microsoft.com/office/drawing/2014/main" id="{93B35F19-1008-5C47-93E6-8A9D14094C34}"/>
              </a:ext>
            </a:extLst>
          </p:cNvPr>
          <p:cNvSpPr txBox="1"/>
          <p:nvPr/>
        </p:nvSpPr>
        <p:spPr>
          <a:xfrm>
            <a:off x="837606" y="3587731"/>
            <a:ext cx="10494524" cy="1938992"/>
          </a:xfrm>
          <a:prstGeom prst="rect">
            <a:avLst/>
          </a:prstGeom>
          <a:noFill/>
        </p:spPr>
        <p:txBody>
          <a:bodyPr wrap="square" rtlCol="0">
            <a:spAutoFit/>
          </a:bodyPr>
          <a:lstStyle/>
          <a:p>
            <a:pPr algn="ctr"/>
            <a:r>
              <a:rPr lang="en-US" sz="4000" u="sng" dirty="0">
                <a:latin typeface="Calibri" panose="020F0502020204030204" pitchFamily="34" charset="0"/>
                <a:ea typeface="Calibri" panose="020F0502020204030204" pitchFamily="34" charset="0"/>
                <a:cs typeface="Times New Roman" panose="02020603050405020304" pitchFamily="18" charset="0"/>
              </a:rPr>
              <a:t>We are not</a:t>
            </a:r>
            <a:r>
              <a:rPr lang="en-US" sz="4000" dirty="0">
                <a:latin typeface="Calibri" panose="020F0502020204030204" pitchFamily="34" charset="0"/>
                <a:ea typeface="Calibri" panose="020F0502020204030204" pitchFamily="34" charset="0"/>
                <a:cs typeface="Times New Roman" panose="02020603050405020304" pitchFamily="18" charset="0"/>
              </a:rPr>
              <a:t> in a position to say that it is improbable that God does not have good reasons for allowing suffering in the world.</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46036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96</a:t>
            </a:fld>
            <a:endParaRPr lang="en-US"/>
          </a:p>
        </p:txBody>
      </p:sp>
      <p:pic>
        <p:nvPicPr>
          <p:cNvPr id="9" name="Picture 8">
            <a:extLst>
              <a:ext uri="{FF2B5EF4-FFF2-40B4-BE49-F238E27FC236}">
                <a16:creationId xmlns:a16="http://schemas.microsoft.com/office/drawing/2014/main" id="{84006F3D-9A3C-4444-B212-9359067887F0}"/>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C8B4D3EF-4BD7-A846-9949-D57E3A00E76F}"/>
              </a:ext>
            </a:extLst>
          </p:cNvPr>
          <p:cNvSpPr/>
          <p:nvPr/>
        </p:nvSpPr>
        <p:spPr>
          <a:xfrm>
            <a:off x="537179" y="764057"/>
            <a:ext cx="4518915" cy="1898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A31ADB5-6E14-F748-B4E9-6E3F42675B0D}"/>
              </a:ext>
            </a:extLst>
          </p:cNvPr>
          <p:cNvSpPr/>
          <p:nvPr/>
        </p:nvSpPr>
        <p:spPr>
          <a:xfrm>
            <a:off x="537178" y="3819673"/>
            <a:ext cx="4518915" cy="1898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157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7"/>
                                        </p:tgtEl>
                                        <p:attrNameLst>
                                          <p:attrName>ppt_x</p:attrName>
                                        </p:attrNameLst>
                                      </p:cBhvr>
                                      <p:tavLst>
                                        <p:tav tm="0">
                                          <p:val>
                                            <p:strVal val="ppt_x"/>
                                          </p:val>
                                        </p:tav>
                                        <p:tav tm="100000">
                                          <p:val>
                                            <p:strVal val="ppt_x"/>
                                          </p:val>
                                        </p:tav>
                                      </p:tavLst>
                                    </p:anim>
                                    <p:anim calcmode="lin" valueType="num">
                                      <p:cBhvr additive="base">
                                        <p:cTn id="12" dur="500"/>
                                        <p:tgtEl>
                                          <p:spTgt spid="7"/>
                                        </p:tgtEl>
                                        <p:attrNameLst>
                                          <p:attrName>ppt_y</p:attrName>
                                        </p:attrNameLst>
                                      </p:cBhvr>
                                      <p:tavLst>
                                        <p:tav tm="0">
                                          <p:val>
                                            <p:strVal val="ppt_y"/>
                                          </p:val>
                                        </p:tav>
                                        <p:tav tm="100000">
                                          <p:val>
                                            <p:strVal val="1+ppt_h/2"/>
                                          </p:val>
                                        </p:tav>
                                      </p:tavLst>
                                    </p:anim>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97</a:t>
            </a:fld>
            <a:endParaRPr lang="en-US"/>
          </a:p>
        </p:txBody>
      </p:sp>
      <p:sp>
        <p:nvSpPr>
          <p:cNvPr id="3" name="TextBox 2">
            <a:extLst>
              <a:ext uri="{FF2B5EF4-FFF2-40B4-BE49-F238E27FC236}">
                <a16:creationId xmlns:a16="http://schemas.microsoft.com/office/drawing/2014/main" id="{C1ED8FF9-E92C-4441-9A1D-0F7ACCFAF1EB}"/>
              </a:ext>
            </a:extLst>
          </p:cNvPr>
          <p:cNvSpPr txBox="1"/>
          <p:nvPr/>
        </p:nvSpPr>
        <p:spPr>
          <a:xfrm>
            <a:off x="2887076" y="2654235"/>
            <a:ext cx="6417847" cy="1446550"/>
          </a:xfrm>
          <a:prstGeom prst="rect">
            <a:avLst/>
          </a:prstGeom>
          <a:noFill/>
        </p:spPr>
        <p:txBody>
          <a:bodyPr wrap="none" rtlCol="0">
            <a:spAutoFit/>
          </a:bodyPr>
          <a:lstStyle/>
          <a:p>
            <a:r>
              <a:rPr lang="en-US" sz="8800" dirty="0">
                <a:latin typeface="Calibri" panose="020F0502020204030204" pitchFamily="34" charset="0"/>
                <a:cs typeface="Calibri" panose="020F0502020204030204" pitchFamily="34" charset="0"/>
              </a:rPr>
              <a:t>Chaos Theory</a:t>
            </a:r>
          </a:p>
        </p:txBody>
      </p:sp>
    </p:spTree>
    <p:extLst>
      <p:ext uri="{BB962C8B-B14F-4D97-AF65-F5344CB8AC3E}">
        <p14:creationId xmlns:p14="http://schemas.microsoft.com/office/powerpoint/2010/main" val="14056265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560329" y="1613018"/>
            <a:ext cx="11200017" cy="584775"/>
          </a:xfrm>
          <a:prstGeom prst="rect">
            <a:avLst/>
          </a:prstGeom>
          <a:noFill/>
        </p:spPr>
        <p:txBody>
          <a:bodyPr wrap="square" rtlCol="0">
            <a:spAutoFit/>
          </a:bodyPr>
          <a:lstStyle/>
          <a:p>
            <a:pPr algn="ctr"/>
            <a:r>
              <a:rPr lang="en-US" sz="3200" dirty="0">
                <a:latin typeface="Calibri" panose="020F0502020204030204" pitchFamily="34" charset="0"/>
                <a:ea typeface="Calibri" panose="020F0502020204030204" pitchFamily="34" charset="0"/>
                <a:cs typeface="Times New Roman" panose="02020603050405020304" pitchFamily="18" charset="0"/>
              </a:rPr>
              <a:t>Improbable that God would exist with suffering in the world</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98</a:t>
            </a:fld>
            <a:endParaRPr lang="en-US"/>
          </a:p>
        </p:txBody>
      </p:sp>
      <p:sp>
        <p:nvSpPr>
          <p:cNvPr id="3" name="TextBox 2">
            <a:extLst>
              <a:ext uri="{FF2B5EF4-FFF2-40B4-BE49-F238E27FC236}">
                <a16:creationId xmlns:a16="http://schemas.microsoft.com/office/drawing/2014/main" id="{4A792941-7766-1844-8DAB-EB9D5AE598C2}"/>
              </a:ext>
            </a:extLst>
          </p:cNvPr>
          <p:cNvSpPr txBox="1"/>
          <p:nvPr/>
        </p:nvSpPr>
        <p:spPr>
          <a:xfrm>
            <a:off x="-3071871" y="2522136"/>
            <a:ext cx="11117566" cy="769441"/>
          </a:xfrm>
          <a:prstGeom prst="rect">
            <a:avLst/>
          </a:prstGeom>
          <a:noFill/>
        </p:spPr>
        <p:txBody>
          <a:bodyPr wrap="square" rtlCol="0">
            <a:spAutoFit/>
          </a:bodyPr>
          <a:lstStyle/>
          <a:p>
            <a:pPr algn="ctr"/>
            <a:r>
              <a:rPr lang="en-US" sz="4400" b="1" dirty="0">
                <a:latin typeface="Calibri" panose="020F0502020204030204" pitchFamily="34" charset="0"/>
                <a:cs typeface="Calibri" panose="020F0502020204030204" pitchFamily="34" charset="0"/>
              </a:rPr>
              <a:t>Second Response:</a:t>
            </a:r>
          </a:p>
        </p:txBody>
      </p:sp>
      <p:sp>
        <p:nvSpPr>
          <p:cNvPr id="4" name="TextBox 3">
            <a:extLst>
              <a:ext uri="{FF2B5EF4-FFF2-40B4-BE49-F238E27FC236}">
                <a16:creationId xmlns:a16="http://schemas.microsoft.com/office/drawing/2014/main" id="{93B35F19-1008-5C47-93E6-8A9D14094C34}"/>
              </a:ext>
            </a:extLst>
          </p:cNvPr>
          <p:cNvSpPr txBox="1"/>
          <p:nvPr/>
        </p:nvSpPr>
        <p:spPr>
          <a:xfrm>
            <a:off x="837606" y="3587731"/>
            <a:ext cx="10494524" cy="1446550"/>
          </a:xfrm>
          <a:prstGeom prst="rect">
            <a:avLst/>
          </a:prstGeom>
          <a:noFill/>
        </p:spPr>
        <p:txBody>
          <a:bodyPr wrap="square" rtlCol="0">
            <a:spAutoFit/>
          </a:bodyPr>
          <a:lstStyle/>
          <a:p>
            <a:r>
              <a:rPr lang="en-US" sz="4400" dirty="0">
                <a:latin typeface="Calibri" panose="020F0502020204030204" pitchFamily="34" charset="0"/>
                <a:ea typeface="Calibri" panose="020F0502020204030204" pitchFamily="34" charset="0"/>
                <a:cs typeface="Times New Roman" panose="02020603050405020304" pitchFamily="18" charset="0"/>
              </a:rPr>
              <a:t>Considering </a:t>
            </a:r>
            <a:r>
              <a:rPr lang="en-US" sz="4400" b="1" dirty="0">
                <a:latin typeface="Calibri" panose="020F0502020204030204" pitchFamily="34" charset="0"/>
                <a:ea typeface="Calibri" panose="020F0502020204030204" pitchFamily="34" charset="0"/>
                <a:cs typeface="Times New Roman" panose="02020603050405020304" pitchFamily="18" charset="0"/>
              </a:rPr>
              <a:t>the full scope of evidence</a:t>
            </a:r>
            <a:r>
              <a:rPr lang="en-US" sz="4400" dirty="0">
                <a:latin typeface="Calibri" panose="020F0502020204030204" pitchFamily="34" charset="0"/>
                <a:ea typeface="Calibri" panose="020F0502020204030204" pitchFamily="34" charset="0"/>
                <a:cs typeface="Times New Roman" panose="02020603050405020304" pitchFamily="18" charset="0"/>
              </a:rPr>
              <a:t> (not just suffering) </a:t>
            </a:r>
            <a:r>
              <a:rPr lang="en-US" sz="4400" u="sng" dirty="0">
                <a:latin typeface="Calibri" panose="020F0502020204030204" pitchFamily="34" charset="0"/>
                <a:ea typeface="Calibri" panose="020F0502020204030204" pitchFamily="34" charset="0"/>
                <a:cs typeface="Times New Roman" panose="02020603050405020304" pitchFamily="18" charset="0"/>
              </a:rPr>
              <a:t>God’s existence is probable.</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65429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354-E7AA-1649-8ED0-F25E52D14698}"/>
              </a:ext>
            </a:extLst>
          </p:cNvPr>
          <p:cNvSpPr>
            <a:spLocks noGrp="1"/>
          </p:cNvSpPr>
          <p:nvPr>
            <p:ph type="title"/>
          </p:nvPr>
        </p:nvSpPr>
        <p:spPr>
          <a:xfrm>
            <a:off x="537179" y="239440"/>
            <a:ext cx="11095378" cy="1049235"/>
          </a:xfrm>
        </p:spPr>
        <p:txBody>
          <a:bodyPr>
            <a:normAutofit fontScale="90000"/>
          </a:bodyPr>
          <a:lstStyle/>
          <a:p>
            <a:r>
              <a:rPr lang="en-US" sz="4000" dirty="0"/>
              <a:t>Common Questions with Biblical Answers</a:t>
            </a:r>
          </a:p>
        </p:txBody>
      </p:sp>
      <p:sp>
        <p:nvSpPr>
          <p:cNvPr id="5" name="TextBox 4">
            <a:extLst>
              <a:ext uri="{FF2B5EF4-FFF2-40B4-BE49-F238E27FC236}">
                <a16:creationId xmlns:a16="http://schemas.microsoft.com/office/drawing/2014/main" id="{FE9938C5-60A6-4146-A0A5-550069CC652C}"/>
              </a:ext>
            </a:extLst>
          </p:cNvPr>
          <p:cNvSpPr txBox="1"/>
          <p:nvPr/>
        </p:nvSpPr>
        <p:spPr>
          <a:xfrm>
            <a:off x="560329" y="1613018"/>
            <a:ext cx="11200017" cy="584775"/>
          </a:xfrm>
          <a:prstGeom prst="rect">
            <a:avLst/>
          </a:prstGeom>
          <a:noFill/>
        </p:spPr>
        <p:txBody>
          <a:bodyPr wrap="square" rtlCol="0">
            <a:spAutoFit/>
          </a:bodyPr>
          <a:lstStyle/>
          <a:p>
            <a:pPr algn="ctr"/>
            <a:r>
              <a:rPr lang="en-US" sz="3200" dirty="0">
                <a:latin typeface="Calibri" panose="020F0502020204030204" pitchFamily="34" charset="0"/>
                <a:ea typeface="Calibri" panose="020F0502020204030204" pitchFamily="34" charset="0"/>
                <a:cs typeface="Times New Roman" panose="02020603050405020304" pitchFamily="18" charset="0"/>
              </a:rPr>
              <a:t>Improbable that God would exist with suffering in the world</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52CDFB2-1C68-EF49-89A9-6EE519C7781F}"/>
              </a:ext>
            </a:extLst>
          </p:cNvPr>
          <p:cNvSpPr txBox="1"/>
          <p:nvPr/>
        </p:nvSpPr>
        <p:spPr>
          <a:xfrm>
            <a:off x="560329" y="764057"/>
            <a:ext cx="2673104" cy="584775"/>
          </a:xfrm>
          <a:prstGeom prst="rect">
            <a:avLst/>
          </a:prstGeom>
          <a:noFill/>
        </p:spPr>
        <p:txBody>
          <a:bodyPr wrap="none" rtlCol="0">
            <a:spAutoFit/>
          </a:bodyPr>
          <a:lstStyle/>
          <a:p>
            <a:r>
              <a:rPr lang="en-US" sz="3200" i="1" dirty="0"/>
              <a:t>Moral Argument</a:t>
            </a:r>
          </a:p>
        </p:txBody>
      </p:sp>
      <p:sp>
        <p:nvSpPr>
          <p:cNvPr id="6" name="Slide Number Placeholder 5">
            <a:extLst>
              <a:ext uri="{FF2B5EF4-FFF2-40B4-BE49-F238E27FC236}">
                <a16:creationId xmlns:a16="http://schemas.microsoft.com/office/drawing/2014/main" id="{CB7B8102-0127-E34D-B2CE-9590661F392F}"/>
              </a:ext>
            </a:extLst>
          </p:cNvPr>
          <p:cNvSpPr>
            <a:spLocks noGrp="1"/>
          </p:cNvSpPr>
          <p:nvPr>
            <p:ph type="sldNum" sz="quarter" idx="12"/>
          </p:nvPr>
        </p:nvSpPr>
        <p:spPr/>
        <p:txBody>
          <a:bodyPr/>
          <a:lstStyle/>
          <a:p>
            <a:fld id="{198EE0EF-5A81-0A44-ADB5-BE2AEA187555}" type="slidenum">
              <a:rPr lang="en-US" smtClean="0"/>
              <a:t>99</a:t>
            </a:fld>
            <a:endParaRPr lang="en-US"/>
          </a:p>
        </p:txBody>
      </p:sp>
      <p:sp>
        <p:nvSpPr>
          <p:cNvPr id="3" name="TextBox 2">
            <a:extLst>
              <a:ext uri="{FF2B5EF4-FFF2-40B4-BE49-F238E27FC236}">
                <a16:creationId xmlns:a16="http://schemas.microsoft.com/office/drawing/2014/main" id="{4A792941-7766-1844-8DAB-EB9D5AE598C2}"/>
              </a:ext>
            </a:extLst>
          </p:cNvPr>
          <p:cNvSpPr txBox="1"/>
          <p:nvPr/>
        </p:nvSpPr>
        <p:spPr>
          <a:xfrm>
            <a:off x="-1573271" y="2260246"/>
            <a:ext cx="11117566" cy="769441"/>
          </a:xfrm>
          <a:prstGeom prst="rect">
            <a:avLst/>
          </a:prstGeom>
          <a:noFill/>
        </p:spPr>
        <p:txBody>
          <a:bodyPr wrap="square" rtlCol="0">
            <a:spAutoFit/>
          </a:bodyPr>
          <a:lstStyle/>
          <a:p>
            <a:pPr algn="ctr"/>
            <a:r>
              <a:rPr lang="en-US" sz="4400" b="1" dirty="0">
                <a:latin typeface="Calibri" panose="020F0502020204030204" pitchFamily="34" charset="0"/>
                <a:cs typeface="Calibri" panose="020F0502020204030204" pitchFamily="34" charset="0"/>
              </a:rPr>
              <a:t>The Partial Scope of Evidence:</a:t>
            </a:r>
          </a:p>
        </p:txBody>
      </p:sp>
      <p:sp>
        <p:nvSpPr>
          <p:cNvPr id="4" name="TextBox 3">
            <a:extLst>
              <a:ext uri="{FF2B5EF4-FFF2-40B4-BE49-F238E27FC236}">
                <a16:creationId xmlns:a16="http://schemas.microsoft.com/office/drawing/2014/main" id="{93B35F19-1008-5C47-93E6-8A9D14094C34}"/>
              </a:ext>
            </a:extLst>
          </p:cNvPr>
          <p:cNvSpPr txBox="1"/>
          <p:nvPr/>
        </p:nvSpPr>
        <p:spPr>
          <a:xfrm>
            <a:off x="837606" y="2999833"/>
            <a:ext cx="10494524" cy="1446550"/>
          </a:xfrm>
          <a:prstGeom prst="rect">
            <a:avLst/>
          </a:prstGeom>
          <a:noFill/>
        </p:spPr>
        <p:txBody>
          <a:bodyPr wrap="square" rtlCol="0">
            <a:spAutoFit/>
          </a:bodyPr>
          <a:lstStyle/>
          <a:p>
            <a:r>
              <a:rPr lang="en-US" sz="4400" dirty="0">
                <a:latin typeface="Calibri" panose="020F0502020204030204" pitchFamily="34" charset="0"/>
                <a:ea typeface="Calibri" panose="020F0502020204030204" pitchFamily="34" charset="0"/>
                <a:cs typeface="Times New Roman" panose="02020603050405020304" pitchFamily="18" charset="0"/>
              </a:rPr>
              <a:t>Statistics show that </a:t>
            </a:r>
            <a:r>
              <a:rPr lang="en-US" sz="4400" b="1" dirty="0">
                <a:latin typeface="Calibri" panose="020F0502020204030204" pitchFamily="34" charset="0"/>
                <a:ea typeface="Calibri" panose="020F0502020204030204" pitchFamily="34" charset="0"/>
                <a:cs typeface="Times New Roman" panose="02020603050405020304" pitchFamily="18" charset="0"/>
              </a:rPr>
              <a:t>90% of all college students</a:t>
            </a:r>
            <a:r>
              <a:rPr lang="en-US" sz="4400" dirty="0">
                <a:latin typeface="Calibri" panose="020F0502020204030204" pitchFamily="34" charset="0"/>
                <a:ea typeface="Calibri" panose="020F0502020204030204" pitchFamily="34" charset="0"/>
                <a:cs typeface="Times New Roman" panose="02020603050405020304" pitchFamily="18" charset="0"/>
              </a:rPr>
              <a:t> drink alcohol. </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D96F657-0B30-F54C-9D8A-1FD9382204AB}"/>
              </a:ext>
            </a:extLst>
          </p:cNvPr>
          <p:cNvSpPr txBox="1"/>
          <p:nvPr/>
        </p:nvSpPr>
        <p:spPr>
          <a:xfrm>
            <a:off x="913075" y="2975401"/>
            <a:ext cx="10494524" cy="830997"/>
          </a:xfrm>
          <a:prstGeom prst="rect">
            <a:avLst/>
          </a:prstGeom>
          <a:noFill/>
        </p:spPr>
        <p:txBody>
          <a:bodyPr wrap="square" rtlCol="0">
            <a:spAutoFit/>
          </a:bodyPr>
          <a:lstStyle/>
          <a:p>
            <a:r>
              <a:rPr lang="en-US" sz="4800" dirty="0">
                <a:latin typeface="Calibri" panose="020F0502020204030204" pitchFamily="34" charset="0"/>
                <a:cs typeface="Calibri" panose="020F0502020204030204" pitchFamily="34" charset="0"/>
              </a:rPr>
              <a:t>Joe is a college student.</a:t>
            </a:r>
          </a:p>
        </p:txBody>
      </p:sp>
      <p:sp>
        <p:nvSpPr>
          <p:cNvPr id="11" name="TextBox 10">
            <a:extLst>
              <a:ext uri="{FF2B5EF4-FFF2-40B4-BE49-F238E27FC236}">
                <a16:creationId xmlns:a16="http://schemas.microsoft.com/office/drawing/2014/main" id="{07507B5D-CA04-7A41-A55C-4EB43E0788F5}"/>
              </a:ext>
            </a:extLst>
          </p:cNvPr>
          <p:cNvSpPr txBox="1"/>
          <p:nvPr/>
        </p:nvSpPr>
        <p:spPr>
          <a:xfrm>
            <a:off x="875341" y="3026939"/>
            <a:ext cx="10494524" cy="830997"/>
          </a:xfrm>
          <a:prstGeom prst="rect">
            <a:avLst/>
          </a:prstGeom>
          <a:noFill/>
        </p:spPr>
        <p:txBody>
          <a:bodyPr wrap="square" rtlCol="0">
            <a:spAutoFit/>
          </a:bodyPr>
          <a:lstStyle/>
          <a:p>
            <a:r>
              <a:rPr lang="en-US" sz="4800" dirty="0">
                <a:latin typeface="Calibri" panose="020F0502020204030204" pitchFamily="34" charset="0"/>
                <a:cs typeface="Calibri" panose="020F0502020204030204" pitchFamily="34" charset="0"/>
              </a:rPr>
              <a:t>It is probable that Joe drinks alcohol.</a:t>
            </a:r>
          </a:p>
        </p:txBody>
      </p:sp>
    </p:spTree>
    <p:extLst>
      <p:ext uri="{BB962C8B-B14F-4D97-AF65-F5344CB8AC3E}">
        <p14:creationId xmlns:p14="http://schemas.microsoft.com/office/powerpoint/2010/main" val="92868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P spid="9" grpId="1"/>
      <p:bldP spid="11" grpId="0"/>
      <p:bldP spid="11" grpId="1"/>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{E2F8BD0C-2F03-724C-9152-467D43A8BD05}tf10001119</Template>
  <TotalTime>5763</TotalTime>
  <Words>6996</Words>
  <Application>Microsoft Macintosh PowerPoint</Application>
  <PresentationFormat>Widescreen</PresentationFormat>
  <Paragraphs>1043</Paragraphs>
  <Slides>209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209</vt:i4>
      </vt:variant>
    </vt:vector>
  </HeadingPairs>
  <TitlesOfParts>
    <vt:vector size="215" baseType="lpstr">
      <vt:lpstr>Arial</vt:lpstr>
      <vt:lpstr>Calibri</vt:lpstr>
      <vt:lpstr>Calibri Light</vt:lpstr>
      <vt:lpstr>Gill Sans MT</vt:lpstr>
      <vt:lpstr>Times New Roman</vt:lpstr>
      <vt:lpstr>Gallery</vt:lpstr>
      <vt:lpstr>Convincing the lost</vt:lpstr>
      <vt:lpstr>What we will cover</vt:lpstr>
      <vt:lpstr>The Biblical foundation</vt:lpstr>
      <vt:lpstr>The biblical foundation</vt:lpstr>
      <vt:lpstr>The biblical foundation</vt:lpstr>
      <vt:lpstr>The biblical foundation</vt:lpstr>
      <vt:lpstr>The biblical foundation</vt:lpstr>
      <vt:lpstr>The biblical foundation</vt:lpstr>
      <vt:lpstr>The two “main” ideas</vt:lpstr>
      <vt:lpstr>The two “main” ideas</vt:lpstr>
      <vt:lpstr>The two “main” ideas</vt:lpstr>
      <vt:lpstr>The two “main” ideas</vt:lpstr>
      <vt:lpstr>The two “main” ideas</vt:lpstr>
      <vt:lpstr>The two “main” ideas</vt:lpstr>
      <vt:lpstr>The two “main” ideas</vt:lpstr>
      <vt:lpstr>The two “main” ideas</vt:lpstr>
      <vt:lpstr>The two “main” ideas</vt:lpstr>
      <vt:lpstr>The two “main” ideas</vt:lpstr>
      <vt:lpstr>The two “main” ideas</vt:lpstr>
      <vt:lpstr>The two “main” ideas</vt:lpstr>
      <vt:lpstr>The two “main” ideas</vt:lpstr>
      <vt:lpstr>The two “main” ideas</vt:lpstr>
      <vt:lpstr>The two “main” ideas</vt:lpstr>
      <vt:lpstr>The two “main” ideas</vt:lpstr>
      <vt:lpstr>The two “main” ideas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Common Questions with Biblical Answers</vt:lpstr>
      <vt:lpstr>Conclusion -  Convincing the lost</vt:lpstr>
      <vt:lpstr>Convincing the lost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Convincing the lost</dc:title>
  <dc:creator>James Grandinetti</dc:creator>
  <cp:lastModifiedBy>James Grandinetti</cp:lastModifiedBy>
  <cp:revision>68</cp:revision>
  <dcterms:created xsi:type="dcterms:W3CDTF">2019-03-19T12:06:51Z</dcterms:created>
  <dcterms:modified xsi:type="dcterms:W3CDTF">2019-04-04T17:31:55Z</dcterms:modified>
</cp:coreProperties>
</file>